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3" r:id="rId1"/>
    <p:sldMasterId id="2147483796" r:id="rId2"/>
    <p:sldMasterId id="2147483820" r:id="rId3"/>
  </p:sldMasterIdLst>
  <p:notesMasterIdLst>
    <p:notesMasterId r:id="rId17"/>
  </p:notesMasterIdLst>
  <p:handoutMasterIdLst>
    <p:handoutMasterId r:id="rId18"/>
  </p:handoutMasterIdLst>
  <p:sldIdLst>
    <p:sldId id="683" r:id="rId4"/>
    <p:sldId id="714" r:id="rId5"/>
    <p:sldId id="715" r:id="rId6"/>
    <p:sldId id="717" r:id="rId7"/>
    <p:sldId id="721" r:id="rId8"/>
    <p:sldId id="720" r:id="rId9"/>
    <p:sldId id="719" r:id="rId10"/>
    <p:sldId id="722" r:id="rId11"/>
    <p:sldId id="724" r:id="rId12"/>
    <p:sldId id="726" r:id="rId13"/>
    <p:sldId id="725" r:id="rId14"/>
    <p:sldId id="727" r:id="rId15"/>
    <p:sldId id="7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35A"/>
    <a:srgbClr val="97D6EC"/>
    <a:srgbClr val="F7A81B"/>
    <a:srgbClr val="00A6B7"/>
    <a:srgbClr val="0F5257"/>
    <a:srgbClr val="88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8"/>
  </p:normalViewPr>
  <p:slideViewPr>
    <p:cSldViewPr snapToGrid="0" snapToObjects="1">
      <p:cViewPr varScale="1">
        <p:scale>
          <a:sx n="47" d="100"/>
          <a:sy n="47" d="100"/>
        </p:scale>
        <p:origin x="77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4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783139" y="1407444"/>
            <a:ext cx="6770430" cy="3332997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600"/>
              </a:spcBef>
              <a:spcAft>
                <a:spcPts val="1200"/>
              </a:spcAft>
              <a:buNone/>
              <a:defRPr sz="16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571500" indent="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cap="all" spc="1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</a:lstStyle>
          <a:p>
            <a:pPr lvl="0"/>
            <a:r>
              <a:rPr lang="en-US" dirty="0" smtClean="0"/>
              <a:t>Section goes here</a:t>
            </a:r>
          </a:p>
          <a:p>
            <a:pPr lvl="1"/>
            <a:r>
              <a:rPr lang="en-US" dirty="0" smtClean="0"/>
              <a:t>Mini topic goes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82889" y="1557119"/>
            <a:ext cx="6770680" cy="877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For more information about XXX, contact…</a:t>
            </a:r>
          </a:p>
          <a:p>
            <a:pPr lvl="0"/>
            <a:endParaRPr lang="en-US" dirty="0"/>
          </a:p>
        </p:txBody>
      </p:sp>
      <p:sp>
        <p:nvSpPr>
          <p:cNvPr id="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4782890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89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88499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8394108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10199718" y="2599262"/>
            <a:ext cx="1395000" cy="133288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782889" y="5984315"/>
            <a:ext cx="6770679" cy="399023"/>
          </a:xfrm>
        </p:spPr>
        <p:txBody>
          <a:bodyPr/>
          <a:lstStyle>
            <a:lvl1pPr marL="0" indent="0">
              <a:buNone/>
              <a:defRPr b="1" i="0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BOOZALLEN.COM/CAPABILITY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58849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07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99718" y="4097050"/>
            <a:ext cx="1395001" cy="1429719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400"/>
              </a:spcAft>
              <a:buNone/>
              <a:defRPr sz="1200" b="1" i="0" cap="none" baseline="0">
                <a:solidFill>
                  <a:schemeClr val="tx2"/>
                </a:solidFill>
                <a:latin typeface="+mn-lt"/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 smtClean="0"/>
              <a:t>FIRST LASTNAME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Title Second Level</a:t>
            </a:r>
          </a:p>
          <a:p>
            <a:pPr lvl="1"/>
            <a:r>
              <a:rPr lang="en-US" dirty="0" smtClean="0"/>
              <a:t>Email Second Level</a:t>
            </a:r>
          </a:p>
          <a:p>
            <a:pPr lvl="1"/>
            <a:r>
              <a:rPr lang="en-US" dirty="0" smtClean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chart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SUBHEAD GOES HERE</a:t>
            </a:r>
          </a:p>
          <a:p>
            <a:pPr lvl="1"/>
            <a:r>
              <a:rPr lang="en-US" dirty="0" smtClean="0"/>
              <a:t>Level 1 text goes here to explain the charts or infographics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82890" y="5876734"/>
            <a:ext cx="6772118" cy="414338"/>
          </a:xfrm>
        </p:spPr>
        <p:txBody>
          <a:bodyPr anchor="b">
            <a:noAutofit/>
          </a:bodyPr>
          <a:lstStyle>
            <a:lvl1pPr marL="0" indent="0">
              <a:buNone/>
              <a:defRPr lang="en-US" sz="8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Level 5 is a footnote or a place for source information.</a:t>
            </a:r>
          </a:p>
        </p:txBody>
      </p:sp>
      <p:sp>
        <p:nvSpPr>
          <p:cNvPr id="29" name="Chart Placeholder 12"/>
          <p:cNvSpPr>
            <a:spLocks noGrp="1"/>
          </p:cNvSpPr>
          <p:nvPr>
            <p:ph type="chart" sz="quarter" idx="17"/>
          </p:nvPr>
        </p:nvSpPr>
        <p:spPr>
          <a:xfrm>
            <a:off x="4782889" y="3175000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0" name="Chart Placeholder 12"/>
          <p:cNvSpPr>
            <a:spLocks noGrp="1"/>
          </p:cNvSpPr>
          <p:nvPr>
            <p:ph type="chart" sz="quarter" idx="19"/>
          </p:nvPr>
        </p:nvSpPr>
        <p:spPr>
          <a:xfrm>
            <a:off x="4782889" y="461726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1" name="Chart Placeholder 12"/>
          <p:cNvSpPr>
            <a:spLocks noGrp="1"/>
          </p:cNvSpPr>
          <p:nvPr>
            <p:ph type="chart" sz="quarter" idx="20"/>
          </p:nvPr>
        </p:nvSpPr>
        <p:spPr>
          <a:xfrm>
            <a:off x="8297357" y="3175000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2" name="Chart Placeholder 12"/>
          <p:cNvSpPr>
            <a:spLocks noGrp="1"/>
          </p:cNvSpPr>
          <p:nvPr>
            <p:ph type="chart" sz="quarter" idx="21"/>
          </p:nvPr>
        </p:nvSpPr>
        <p:spPr>
          <a:xfrm>
            <a:off x="8297357" y="461726"/>
            <a:ext cx="3256211" cy="247664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idebar 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H="1">
            <a:off x="365759" y="1"/>
            <a:ext cx="386522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86648" y="1117600"/>
            <a:ext cx="2907348" cy="1418711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87388" y="2748288"/>
            <a:ext cx="2906712" cy="1315711"/>
          </a:xfrm>
        </p:spPr>
        <p:txBody>
          <a:bodyPr>
            <a:noAutofit/>
          </a:bodyPr>
          <a:lstStyle>
            <a:lvl1pPr marL="0" indent="0">
              <a:buNone/>
              <a:defRPr b="1" i="0" cap="all" spc="100" baseline="0">
                <a:solidFill>
                  <a:schemeClr val="tx1"/>
                </a:solidFill>
                <a:latin typeface="+mn-lt"/>
              </a:defRPr>
            </a:lvl1pPr>
            <a:lvl2pPr marL="15875" indent="0">
              <a:buNone/>
              <a:tabLst/>
              <a:defRPr cap="none" spc="0" baseline="0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SUBHEAD GOES HERE</a:t>
            </a:r>
          </a:p>
          <a:p>
            <a:pPr lvl="1"/>
            <a:r>
              <a:rPr lang="en-US" dirty="0" smtClean="0"/>
              <a:t>Level 1 text goes here to explain the charts or infographics</a:t>
            </a:r>
            <a:endParaRPr lang="en-US" dirty="0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Oswa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88" y="629400"/>
            <a:ext cx="6770679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 cap="all" spc="100" baseline="0">
                <a:solidFill>
                  <a:schemeClr val="tx1"/>
                </a:solidFill>
                <a:latin typeface="Oswald" panose="02000503000000000000" pitchFamily="2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ull Quote Georgia Ital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782890" y="638827"/>
            <a:ext cx="6770678" cy="535677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 spc="200" baseline="0">
                <a:solidFill>
                  <a:schemeClr val="accent3"/>
                </a:solidFill>
                <a:latin typeface="Oswald" panose="02000503000000000000" pitchFamily="2" charset="0"/>
              </a:defRPr>
            </a:lvl1pPr>
            <a:lvl2pPr>
              <a:spcAft>
                <a:spcPts val="600"/>
              </a:spcAft>
              <a:defRPr sz="2000" b="0" i="1" cap="none" spc="0" baseline="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0" indent="0">
              <a:buFontTx/>
              <a:buNone/>
              <a:defRPr sz="1000" i="0" spc="150" baseline="0">
                <a:solidFill>
                  <a:schemeClr val="tx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“Pull quote goes here. All text should be white. Pull quote goes here. All text should be white. Pull quote goes here. </a:t>
            </a:r>
            <a:br>
              <a:rPr lang="en-US" dirty="0" smtClean="0"/>
            </a:br>
            <a:r>
              <a:rPr lang="en-US" dirty="0" smtClean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PERSON BEING QUOTED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sc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45168" y="0"/>
            <a:ext cx="11746832" cy="614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0179" y="3268988"/>
            <a:ext cx="10723390" cy="98130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0179" y="6400451"/>
            <a:ext cx="5345353" cy="457549"/>
          </a:xfrm>
        </p:spPr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837" y="4255571"/>
            <a:ext cx="10723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1071426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400" b="1" i="0" cap="all" spc="150" baseline="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Optional subhead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75861" y="6148137"/>
            <a:ext cx="11171582" cy="709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3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5295900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57668" y="1610772"/>
            <a:ext cx="5295900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smtClean="0">
                <a:solidFill>
                  <a:schemeClr val="bg1"/>
                </a:solidFill>
              </a:rPr>
              <a:t>Booz Allen Hamilton internal</a:t>
            </a:r>
            <a:endParaRPr lang="en-US" sz="750" cap="all" spc="1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 Col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1610772"/>
            <a:ext cx="3309594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41088" y="1610772"/>
            <a:ext cx="3309594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243974" y="1610772"/>
            <a:ext cx="3309594" cy="45995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phic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3835400"/>
            <a:ext cx="10715625" cy="2349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able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2034128"/>
          </a:xfrm>
        </p:spPr>
        <p:txBody>
          <a:bodyPr/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3835400"/>
            <a:ext cx="1071562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838200" y="1610772"/>
            <a:ext cx="6388100" cy="46122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sidebar wid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2"/>
          </p:nvPr>
        </p:nvSpPr>
        <p:spPr>
          <a:xfrm>
            <a:off x="838200" y="1611313"/>
            <a:ext cx="6400800" cy="46116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7429500" y="1610772"/>
            <a:ext cx="4124325" cy="4612228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/>
          <a:lstStyle>
            <a:lvl1pPr marL="0" indent="0">
              <a:buNone/>
              <a:defRPr i="1"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headline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lue Call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610772"/>
            <a:ext cx="10715368" cy="915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938" indent="0">
              <a:spcBef>
                <a:spcPts val="2400"/>
              </a:spcBef>
              <a:buNone/>
              <a:tabLst/>
              <a:defRPr cap="all" spc="100" baseline="0">
                <a:solidFill>
                  <a:schemeClr val="accent4"/>
                </a:solidFill>
                <a:latin typeface="Oswald" charset="0"/>
                <a:ea typeface="Oswald" charset="0"/>
                <a:cs typeface="Oswald" charset="0"/>
              </a:defRPr>
            </a:lvl2pPr>
          </a:lstStyle>
          <a:p>
            <a:pPr lvl="0"/>
            <a:r>
              <a:rPr lang="en-US" dirty="0" smtClean="0"/>
              <a:t>Level 1 text. Bullet is optional and may be removed. Click “indent more” to access additional type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xternal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rict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36550" y="837561"/>
            <a:ext cx="3898900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smtClean="0">
                <a:solidFill>
                  <a:schemeClr val="bg1"/>
                </a:solidFill>
              </a:rPr>
              <a:t>Booz Allen Hamilton </a:t>
            </a:r>
            <a:r>
              <a:rPr lang="en-US" sz="750" cap="all" spc="100" smtClean="0">
                <a:solidFill>
                  <a:srgbClr val="F7A81B"/>
                </a:solidFill>
              </a:rPr>
              <a:t>restricted</a:t>
            </a:r>
            <a:endParaRPr lang="en-US" sz="750" cap="all" spc="100">
              <a:solidFill>
                <a:srgbClr val="F7A81B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6605330"/>
            <a:ext cx="3512820" cy="91184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8" y="377825"/>
            <a:ext cx="6770430" cy="58245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“Pull quote goes here. All text should be white. Pull quote goes here. All text should be white. Pull quote goes here.</a:t>
            </a:r>
            <a:br>
              <a:rPr lang="en-US" dirty="0" smtClean="0"/>
            </a:br>
            <a:r>
              <a:rPr lang="en-US" dirty="0" smtClean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PERSON BEING QUOTED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783139" y="377825"/>
            <a:ext cx="6770430" cy="58245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11113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PULL QUOTE GOES HERE. USE A SPOT color TO CALL OUT CERTAIN WORDS. PULL QUOTE GOES HERE. USE A SPOT color TO CALL OUT CERTAIN WORDS. PULL QUOTE GOES HERE. USE A SPOT color TO CALL OUT CERTAIN WORDS. </a:t>
            </a: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5"/>
            <a:ext cx="12192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6550" y="839775"/>
            <a:ext cx="3898900" cy="5588013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1382" y="1381381"/>
            <a:ext cx="7227067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7000" spc="300" baseline="0">
                <a:solidFill>
                  <a:schemeClr val="bg1"/>
                </a:solidFill>
              </a:defRPr>
            </a:lvl1pPr>
          </a:lstStyle>
          <a:p>
            <a:r>
              <a:rPr lang="en-US" sz="7000" spc="300" dirty="0" smtClean="0">
                <a:solidFill>
                  <a:schemeClr val="bg1"/>
                </a:solidFill>
              </a:rPr>
              <a:t>Click to Edit Title</a:t>
            </a:r>
            <a:endParaRPr lang="en-US" sz="7000" spc="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381" y="4296129"/>
            <a:ext cx="7227067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1" y="5928912"/>
            <a:ext cx="5010151" cy="346075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68" y="343179"/>
            <a:ext cx="1764792" cy="19556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6184" y="0"/>
            <a:ext cx="11436349" cy="6874859"/>
          </a:xfrm>
        </p:spPr>
        <p:txBody>
          <a:bodyPr anchor="ctr"/>
          <a:lstStyle>
            <a:lvl1pPr marL="0" indent="0" algn="ctr">
              <a:buNone/>
              <a:defRPr sz="6000" b="0" i="0" cap="all" spc="200" baseline="0">
                <a:solidFill>
                  <a:schemeClr val="bg1"/>
                </a:solidFill>
                <a:latin typeface="Oswald"/>
              </a:defRPr>
            </a:lvl1pPr>
            <a:lvl2pPr algn="ctr">
              <a:defRPr sz="1800" i="0" spc="100" baseline="0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DIVIDER HEADING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8" y="1407445"/>
            <a:ext cx="6770687" cy="470535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3302082" cy="4705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/>
          </p:nvPr>
        </p:nvSpPr>
        <p:spPr>
          <a:xfrm>
            <a:off x="8257839" y="1407445"/>
            <a:ext cx="3302082" cy="4705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 and Conten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783139" y="1407445"/>
            <a:ext cx="6770430" cy="349166"/>
          </a:xfrm>
        </p:spPr>
        <p:txBody>
          <a:bodyPr/>
          <a:lstStyle>
            <a:lvl1pPr marL="0" indent="0">
              <a:buNone/>
              <a:defRPr sz="12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782478" y="2780284"/>
            <a:ext cx="3385751" cy="277356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8192531" y="2780285"/>
            <a:ext cx="3361864" cy="277356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65802" y="1"/>
            <a:ext cx="3924300" cy="68579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82889" y="212962"/>
            <a:ext cx="6770680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782890" y="1395713"/>
            <a:ext cx="6770678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Level 1 text bullet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paragraph description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sz="1400" i="1" dirty="0" smtClean="0"/>
              <a:t>Level 5 source info</a:t>
            </a:r>
            <a:endParaRPr lang="en-US" dirty="0" smtClean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815" r:id="rId2"/>
    <p:sldLayoutId id="2147483816" r:id="rId3"/>
    <p:sldLayoutId id="2147483817" r:id="rId4"/>
    <p:sldLayoutId id="2147483787" r:id="rId5"/>
    <p:sldLayoutId id="2147483776" r:id="rId6"/>
    <p:sldLayoutId id="2147483789" r:id="rId7"/>
    <p:sldLayoutId id="2147483790" r:id="rId8"/>
    <p:sldLayoutId id="2147483791" r:id="rId9"/>
    <p:sldLayoutId id="2147483792" r:id="rId10"/>
    <p:sldLayoutId id="2147483794" r:id="rId11"/>
    <p:sldLayoutId id="2147483795" r:id="rId12"/>
    <p:sldLayoutId id="2147483829" r:id="rId13"/>
    <p:sldLayoutId id="2147483830" r:id="rId14"/>
    <p:sldLayoutId id="2147483831" r:id="rId15"/>
    <p:sldLayoutId id="214748383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346075" indent="-1651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2400"/>
        </a:spcBef>
        <a:buFont typeface="Arial"/>
        <a:buNone/>
        <a:tabLst/>
        <a:defRPr sz="1200" i="1" kern="120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5875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900"/>
        </a:spcAft>
        <a:buFont typeface="LucidaGrande" charset="0"/>
        <a:buNone/>
        <a:tabLst/>
        <a:defRPr sz="1400" kern="1200" cap="all" spc="100" baseline="0">
          <a:solidFill>
            <a:schemeClr val="accent2"/>
          </a:solidFill>
          <a:latin typeface="Oswald" charset="0"/>
          <a:ea typeface="Oswald" charset="0"/>
          <a:cs typeface="Oswald" charset="0"/>
        </a:defRPr>
      </a:lvl4pPr>
      <a:lvl5pPr marL="11113" indent="0" algn="l" defTabSz="914400" rtl="0" eaLnBrk="1" latinLnBrk="0" hangingPunct="1">
        <a:lnSpc>
          <a:spcPct val="90000"/>
        </a:lnSpc>
        <a:spcBef>
          <a:spcPts val="2400"/>
        </a:spcBef>
        <a:buFont typeface="Arial"/>
        <a:buNone/>
        <a:tabLst/>
        <a:defRPr sz="1200" i="1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63"/>
            <a:ext cx="10715368" cy="98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0772"/>
            <a:ext cx="10715368" cy="4599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Level 1 text. Bullet is optional and may be removed. Click “indent more” to access additional type styles.</a:t>
            </a:r>
          </a:p>
          <a:p>
            <a:pPr lvl="1"/>
            <a:r>
              <a:rPr lang="en-US" dirty="0" smtClean="0"/>
              <a:t>Level 2 nested bullet</a:t>
            </a:r>
          </a:p>
          <a:p>
            <a:pPr lvl="2"/>
            <a:r>
              <a:rPr lang="en-US" dirty="0" smtClean="0"/>
              <a:t>Third level optional descriptive paragraph</a:t>
            </a:r>
          </a:p>
          <a:p>
            <a:pPr lvl="3"/>
            <a:r>
              <a:rPr lang="en-US" dirty="0" smtClean="0"/>
              <a:t>Fourth level optional subhead</a:t>
            </a:r>
          </a:p>
          <a:p>
            <a:pPr lvl="4"/>
            <a:r>
              <a:rPr lang="en-US" dirty="0" smtClean="0"/>
              <a:t>Fifth level source info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83480" y="1276283"/>
            <a:ext cx="10670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400451"/>
            <a:ext cx="10253870" cy="457549"/>
          </a:xfrm>
          <a:prstGeom prst="rect">
            <a:avLst/>
          </a:prstGeom>
        </p:spPr>
        <p:txBody>
          <a:bodyPr anchor="ctr"/>
          <a:lstStyle>
            <a:lvl1pPr>
              <a:defRPr sz="700" i="1"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6400451"/>
            <a:ext cx="107153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8" r:id="rId2"/>
    <p:sldLayoutId id="2147483803" r:id="rId3"/>
    <p:sldLayoutId id="2147483828" r:id="rId4"/>
    <p:sldLayoutId id="2147483801" r:id="rId5"/>
    <p:sldLayoutId id="2147483802" r:id="rId6"/>
    <p:sldLayoutId id="2147483799" r:id="rId7"/>
    <p:sldLayoutId id="2147483800" r:id="rId8"/>
    <p:sldLayoutId id="2147483824" r:id="rId9"/>
    <p:sldLayoutId id="2147483825" r:id="rId10"/>
    <p:sldLayoutId id="2147483826" r:id="rId11"/>
    <p:sldLayoutId id="21474838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•"/>
        <a:defRPr sz="1400" i="0" kern="12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576263" indent="-279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400" i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900"/>
        </a:spcAft>
        <a:buFont typeface="Arial"/>
        <a:buNone/>
        <a:tabLst/>
        <a:defRPr sz="12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5875" indent="0" algn="l" defTabSz="914400" rtl="0" eaLnBrk="1" latinLnBrk="0" hangingPunct="1">
        <a:lnSpc>
          <a:spcPct val="100000"/>
        </a:lnSpc>
        <a:spcBef>
          <a:spcPts val="2400"/>
        </a:spcBef>
        <a:buFont typeface="LucidaGrande" charset="0"/>
        <a:buNone/>
        <a:tabLst/>
        <a:defRPr sz="1400" kern="1200" cap="all" spc="100" baseline="0">
          <a:solidFill>
            <a:schemeClr val="accent2"/>
          </a:solidFill>
          <a:latin typeface="Oswald" charset="0"/>
          <a:ea typeface="Oswald" charset="0"/>
          <a:cs typeface="Oswald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tabLst/>
        <a:defRPr sz="1200" i="1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2888" y="414779"/>
            <a:ext cx="6770680" cy="5762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LEVEL 1 TITLE</a:t>
            </a:r>
          </a:p>
          <a:p>
            <a:pPr marL="11113" marR="0" lvl="1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“Pull quote goes here. All text should be white. Pull quote goes here. All text should be white. Pull quote goes here. </a:t>
            </a:r>
            <a:br>
              <a:rPr lang="en-US" dirty="0" smtClean="0"/>
            </a:br>
            <a:r>
              <a:rPr lang="en-US" dirty="0" smtClean="0"/>
              <a:t>All text should be white.”</a:t>
            </a:r>
          </a:p>
          <a:p>
            <a:pPr marL="0" marR="0" lvl="2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PERSON BEING QUOTED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4" y="0"/>
            <a:ext cx="42164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1"/>
            <a:ext cx="36576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4782890" y="6400451"/>
            <a:ext cx="6309180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This document is confidential and intended solely for the client to whom it is addressed.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782889" y="6400451"/>
            <a:ext cx="67706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  <a:lvl2pPr marL="11113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2pPr>
      <a:lvl3pPr marL="0" marR="0" indent="0" algn="l" defTabSz="914400" rtl="0" eaLnBrk="1" fontAlgn="auto" latinLnBrk="0" hangingPunct="1">
        <a:lnSpc>
          <a:spcPts val="3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boozallen.sharepoint.com/sites/marcomm/brand/Pages/Brand-Imagery.aspx.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0" r="25340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Workstream</a:t>
            </a:r>
            <a:r>
              <a:rPr lang="en-US" dirty="0" smtClean="0"/>
              <a:t> Project Plan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April 2017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6550" y="4254980"/>
            <a:ext cx="3898900" cy="21727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506" y="5928912"/>
            <a:ext cx="24367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Innovation center, Washington, D.C.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3692232" y="834654"/>
            <a:ext cx="3480712" cy="5094257"/>
            <a:chOff x="1622289" y="839773"/>
            <a:chExt cx="3480712" cy="5094257"/>
          </a:xfrm>
          <a:solidFill>
            <a:srgbClr val="D7E35A"/>
          </a:solidFill>
        </p:grpSpPr>
        <p:sp>
          <p:nvSpPr>
            <p:cNvPr id="12" name="TextBox 11"/>
            <p:cNvSpPr txBox="1"/>
            <p:nvPr/>
          </p:nvSpPr>
          <p:spPr>
            <a:xfrm>
              <a:off x="1622289" y="1834837"/>
              <a:ext cx="3480712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replace the current photo, click on it and hit “delete.” Drag your new image into the photo placeholder box. </a:t>
              </a:r>
              <a:endParaRPr lang="en-US" dirty="0"/>
            </a:p>
            <a:p>
              <a:endParaRPr lang="en-US" dirty="0" smtClean="0"/>
            </a:p>
            <a:p>
              <a:r>
                <a:rPr lang="en-US" dirty="0" smtClean="0">
                  <a:hlinkClick r:id="rId4"/>
                </a:rPr>
                <a:t>Click here to access photo library</a:t>
              </a:r>
              <a:r>
                <a:rPr lang="en-US" dirty="0" smtClean="0"/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22289" y="3902705"/>
              <a:ext cx="3480712" cy="20313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Photos may </a:t>
              </a:r>
              <a:r>
                <a:rPr lang="en-US" dirty="0" smtClean="0"/>
                <a:t>feature: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Employees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P</a:t>
              </a:r>
              <a:r>
                <a:rPr lang="en-US" dirty="0" smtClean="0"/>
                <a:t>eople </a:t>
              </a:r>
              <a:r>
                <a:rPr lang="en-US" dirty="0"/>
                <a:t>benefiting from our </a:t>
              </a:r>
              <a:r>
                <a:rPr lang="en-US" dirty="0" smtClean="0"/>
                <a:t>solutions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A human element, such as a </a:t>
              </a:r>
              <a:r>
                <a:rPr lang="en-US" dirty="0"/>
                <a:t>close up of a hand or a person in the </a:t>
              </a:r>
              <a:r>
                <a:rPr lang="en-US" dirty="0" smtClean="0"/>
                <a:t>distance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2289" y="839773"/>
              <a:ext cx="3480712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 this cover for </a:t>
              </a:r>
              <a:br>
                <a:rPr lang="en-US" dirty="0" smtClean="0"/>
              </a:br>
              <a:r>
                <a:rPr lang="en-US" dirty="0" smtClean="0"/>
                <a:t>most presentations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7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to an agency – Rolling out DevOps Process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499335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sym typeface="Wingdings" panose="05000000000000000000" pitchFamily="2" charset="2"/>
              </a:rPr>
              <a:t> Automation  - Retraining Staff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On-boarding Guides</a:t>
            </a:r>
            <a:endParaRPr lang="en-US" dirty="0" smtClean="0"/>
          </a:p>
          <a:p>
            <a:r>
              <a:rPr lang="en-US" dirty="0" smtClean="0"/>
              <a:t>Tie in change staff into the pipeline configuration process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 smtClean="0"/>
              <a:t>Standing up minimum viable environment</a:t>
            </a:r>
          </a:p>
          <a:p>
            <a:r>
              <a:rPr lang="en-US" dirty="0" smtClean="0"/>
              <a:t>Deployment Scripts</a:t>
            </a:r>
          </a:p>
          <a:p>
            <a:r>
              <a:rPr lang="en-US" dirty="0" smtClean="0"/>
              <a:t>Using hardened base images</a:t>
            </a:r>
            <a:endParaRPr lang="en-US" dirty="0"/>
          </a:p>
          <a:p>
            <a:r>
              <a:rPr lang="en-US" dirty="0" smtClean="0"/>
              <a:t>Ability to use tools that are already at the agency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</a:t>
            </a:r>
          </a:p>
          <a:p>
            <a:r>
              <a:rPr lang="en-US" dirty="0"/>
              <a:t>Automation of policy enforcement with the pipeline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Being able to prove that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to an agency – Effects on Current Organization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499335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sym typeface="Wingdings" panose="05000000000000000000" pitchFamily="2" charset="2"/>
              </a:rPr>
              <a:t> Automation  - Retraining Staff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On-boarding Guides</a:t>
            </a:r>
            <a:endParaRPr lang="en-US" dirty="0" smtClean="0"/>
          </a:p>
          <a:p>
            <a:r>
              <a:rPr lang="en-US" dirty="0" smtClean="0"/>
              <a:t>Tie in change staff into the pipeline configuration process</a:t>
            </a:r>
          </a:p>
          <a:p>
            <a:r>
              <a:rPr lang="en-US" dirty="0" smtClean="0"/>
              <a:t>Manual intervention is replaced with automated response and escalation notifications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Infrastructure</a:t>
            </a:r>
          </a:p>
          <a:p>
            <a:r>
              <a:rPr lang="en-US" dirty="0" smtClean="0"/>
              <a:t>Changes required to stand up a minimum viable environment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</a:t>
            </a:r>
          </a:p>
          <a:p>
            <a:r>
              <a:rPr lang="en-US" dirty="0" smtClean="0"/>
              <a:t>Being able to prove that pipeline fills policy requirements, organizational software lifecycle policy changes</a:t>
            </a:r>
          </a:p>
          <a:p>
            <a:r>
              <a:rPr lang="en-US" dirty="0" smtClean="0"/>
              <a:t>Tie in management into the monitoring dashboards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</a:t>
            </a:r>
            <a:r>
              <a:rPr lang="en-US" dirty="0" err="1" smtClean="0"/>
              <a:t>WorkStream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92196"/>
            <a:ext cx="4203357" cy="4818104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Client Objectives</a:t>
            </a:r>
            <a:endParaRPr lang="en-US" dirty="0"/>
          </a:p>
          <a:p>
            <a:r>
              <a:rPr lang="en-US" dirty="0" smtClean="0"/>
              <a:t>Continuous Integration and Deployment</a:t>
            </a:r>
          </a:p>
          <a:p>
            <a:r>
              <a:rPr lang="en-US" dirty="0" smtClean="0"/>
              <a:t>Scalability and Performance</a:t>
            </a:r>
          </a:p>
          <a:p>
            <a:r>
              <a:rPr lang="en-US" dirty="0" smtClean="0"/>
              <a:t>Fault Tolerance and Catastrophe-Preparedness</a:t>
            </a:r>
          </a:p>
          <a:p>
            <a:r>
              <a:rPr lang="en-US" dirty="0" smtClean="0"/>
              <a:t>Security and Monitoring</a:t>
            </a:r>
          </a:p>
          <a:p>
            <a:r>
              <a:rPr lang="en-US" dirty="0" smtClean="0"/>
              <a:t>Deployment to an Agency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0"/>
          </p:nvPr>
        </p:nvSpPr>
        <p:spPr>
          <a:xfrm>
            <a:off x="5041557" y="1392193"/>
            <a:ext cx="6512011" cy="4818107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DevOps Key task areas</a:t>
            </a:r>
            <a:endParaRPr lang="en-US" dirty="0"/>
          </a:p>
          <a:p>
            <a:r>
              <a:rPr lang="en-US" dirty="0" smtClean="0"/>
              <a:t>Infrastructure Configuration</a:t>
            </a:r>
          </a:p>
          <a:p>
            <a:pPr lvl="1"/>
            <a:r>
              <a:rPr lang="en-US" dirty="0" smtClean="0"/>
              <a:t>Configuring Jenkins for HA</a:t>
            </a:r>
          </a:p>
          <a:p>
            <a:pPr lvl="1"/>
            <a:r>
              <a:rPr lang="en-US" dirty="0" smtClean="0"/>
              <a:t>Scripted Deployment of OS and Jenkins</a:t>
            </a:r>
          </a:p>
          <a:p>
            <a:pPr lvl="1"/>
            <a:r>
              <a:rPr lang="en-US" dirty="0" smtClean="0"/>
              <a:t>Scripted Configuration of OS and Jenkins</a:t>
            </a:r>
          </a:p>
          <a:p>
            <a:pPr lvl="1"/>
            <a:r>
              <a:rPr lang="en-US" dirty="0" smtClean="0"/>
              <a:t>Tool Installation (Security, Testing and Monitoring)</a:t>
            </a:r>
          </a:p>
          <a:p>
            <a:pPr lvl="1"/>
            <a:r>
              <a:rPr lang="en-US" dirty="0" smtClean="0"/>
              <a:t>Configuring </a:t>
            </a:r>
            <a:r>
              <a:rPr lang="en-US" dirty="0" err="1" smtClean="0"/>
              <a:t>OpenShift</a:t>
            </a:r>
            <a:r>
              <a:rPr lang="en-US" dirty="0" smtClean="0"/>
              <a:t> as a secure deployment environment</a:t>
            </a:r>
            <a:endParaRPr lang="en-US" dirty="0"/>
          </a:p>
          <a:p>
            <a:pPr lvl="1"/>
            <a:r>
              <a:rPr lang="en-US" dirty="0" smtClean="0"/>
              <a:t>Configuring </a:t>
            </a:r>
            <a:r>
              <a:rPr lang="en-US" dirty="0" err="1" smtClean="0"/>
              <a:t>OpenShift</a:t>
            </a:r>
            <a:r>
              <a:rPr lang="en-US" dirty="0" smtClean="0"/>
              <a:t> and AWS for Horizontal HA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Development Support </a:t>
            </a:r>
          </a:p>
          <a:p>
            <a:pPr lvl="1"/>
            <a:r>
              <a:rPr lang="en-US" dirty="0" smtClean="0"/>
              <a:t>Standing up tools</a:t>
            </a:r>
          </a:p>
          <a:p>
            <a:pPr lvl="1"/>
            <a:r>
              <a:rPr lang="en-US" dirty="0" smtClean="0"/>
              <a:t>Setting up new services</a:t>
            </a:r>
          </a:p>
          <a:p>
            <a:pPr lvl="1"/>
            <a:r>
              <a:rPr lang="en-US" dirty="0" smtClean="0"/>
              <a:t>Migration of legacy services into new environment</a:t>
            </a:r>
          </a:p>
          <a:p>
            <a:pPr lvl="1"/>
            <a:r>
              <a:rPr lang="en-US" dirty="0" smtClean="0"/>
              <a:t>Standing up databases in new environments</a:t>
            </a:r>
          </a:p>
          <a:p>
            <a:pPr lvl="1"/>
            <a:r>
              <a:rPr lang="en-US" dirty="0" smtClean="0"/>
              <a:t>Scripting database reset and test data populations</a:t>
            </a:r>
          </a:p>
          <a:p>
            <a:pPr lvl="1"/>
            <a:r>
              <a:rPr lang="en-US" dirty="0" smtClean="0"/>
              <a:t>Configuring services for Scaling and Availability</a:t>
            </a:r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0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</a:t>
            </a:r>
            <a:r>
              <a:rPr lang="en-US" dirty="0" err="1" smtClean="0"/>
              <a:t>WorkStream</a:t>
            </a:r>
            <a:r>
              <a:rPr lang="en-US" dirty="0" smtClean="0"/>
              <a:t> (Cont.)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92196"/>
            <a:ext cx="4104503" cy="4818104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Client Objectives</a:t>
            </a:r>
            <a:endParaRPr lang="en-US" dirty="0"/>
          </a:p>
          <a:p>
            <a:r>
              <a:rPr lang="en-US" dirty="0" smtClean="0"/>
              <a:t>Continuous Integration and Deployment</a:t>
            </a:r>
          </a:p>
          <a:p>
            <a:r>
              <a:rPr lang="en-US" dirty="0" smtClean="0"/>
              <a:t>Scalability and Performance</a:t>
            </a:r>
          </a:p>
          <a:p>
            <a:r>
              <a:rPr lang="en-US" dirty="0" smtClean="0"/>
              <a:t>Fault Tolerance and Catastrophe-Preparedness</a:t>
            </a:r>
          </a:p>
          <a:p>
            <a:r>
              <a:rPr lang="en-US" dirty="0" smtClean="0"/>
              <a:t>Security and Monitoring</a:t>
            </a:r>
          </a:p>
          <a:p>
            <a:r>
              <a:rPr lang="en-US" dirty="0" smtClean="0"/>
              <a:t>Deployment to an Agency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0"/>
          </p:nvPr>
        </p:nvSpPr>
        <p:spPr>
          <a:xfrm>
            <a:off x="5041557" y="1392193"/>
            <a:ext cx="6512011" cy="4818107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DevOps Key task areas</a:t>
            </a:r>
            <a:endParaRPr lang="en-US" dirty="0"/>
          </a:p>
          <a:p>
            <a:r>
              <a:rPr lang="en-US" dirty="0" smtClean="0"/>
              <a:t>Pipeline Development</a:t>
            </a:r>
          </a:p>
          <a:p>
            <a:pPr lvl="1"/>
            <a:r>
              <a:rPr lang="en-US" dirty="0" smtClean="0"/>
              <a:t>Security Stages</a:t>
            </a:r>
          </a:p>
          <a:p>
            <a:pPr lvl="1"/>
            <a:r>
              <a:rPr lang="en-US" dirty="0" smtClean="0"/>
              <a:t>Testing Stages</a:t>
            </a:r>
          </a:p>
          <a:p>
            <a:pPr lvl="1"/>
            <a:r>
              <a:rPr lang="en-US" dirty="0" smtClean="0"/>
              <a:t>Templates for Service Types</a:t>
            </a:r>
          </a:p>
          <a:p>
            <a:pPr lvl="1"/>
            <a:r>
              <a:rPr lang="en-US" dirty="0" smtClean="0"/>
              <a:t>Development Environment Provisioning</a:t>
            </a:r>
          </a:p>
          <a:p>
            <a:pPr lvl="1"/>
            <a:r>
              <a:rPr lang="en-US" dirty="0" smtClean="0"/>
              <a:t>Adding Enhancements to the Pipelines (resource provisioning)</a:t>
            </a:r>
          </a:p>
          <a:p>
            <a:pPr lvl="1"/>
            <a:r>
              <a:rPr lang="en-US" dirty="0" smtClean="0"/>
              <a:t>Ongoing Elimination of Technical </a:t>
            </a:r>
            <a:r>
              <a:rPr lang="en-US" dirty="0"/>
              <a:t>D</a:t>
            </a:r>
            <a:r>
              <a:rPr lang="en-US" dirty="0" smtClean="0"/>
              <a:t>ebt</a:t>
            </a:r>
          </a:p>
          <a:p>
            <a:pPr lvl="1"/>
            <a:r>
              <a:rPr lang="en-US" dirty="0" smtClean="0"/>
              <a:t>Pipeline Architecture Development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DevOps: Monitoring/Dashboards/Governance</a:t>
            </a:r>
          </a:p>
          <a:p>
            <a:pPr lvl="1"/>
            <a:r>
              <a:rPr lang="en-US" dirty="0" smtClean="0"/>
              <a:t>Develop Team Roles</a:t>
            </a:r>
          </a:p>
          <a:p>
            <a:pPr lvl="1"/>
            <a:r>
              <a:rPr lang="en-US" dirty="0" smtClean="0"/>
              <a:t>Configuring Tools for Monitoring and Dashboards</a:t>
            </a:r>
          </a:p>
          <a:p>
            <a:pPr lvl="1"/>
            <a:r>
              <a:rPr lang="en-US" dirty="0" smtClean="0"/>
              <a:t>Detailed Guides</a:t>
            </a:r>
          </a:p>
          <a:p>
            <a:pPr lvl="1"/>
            <a:r>
              <a:rPr lang="en-US" dirty="0" smtClean="0"/>
              <a:t>Microservice ‘production readiness’ Dashboards</a:t>
            </a:r>
          </a:p>
          <a:p>
            <a:pPr lvl="1"/>
            <a:r>
              <a:rPr lang="en-US" dirty="0" smtClean="0"/>
              <a:t>Infrastructure Diagrams</a:t>
            </a:r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3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Everything as a service	</a:t>
            </a:r>
            <a:endParaRPr lang="en-US" dirty="0"/>
          </a:p>
          <a:p>
            <a:r>
              <a:rPr lang="en-US" dirty="0" smtClean="0"/>
              <a:t>Interchangeable components</a:t>
            </a:r>
            <a:endParaRPr lang="en-US" dirty="0"/>
          </a:p>
          <a:p>
            <a:r>
              <a:rPr lang="en-US" dirty="0" smtClean="0"/>
              <a:t>DevOps visibility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782889" y="1667306"/>
            <a:ext cx="677068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39475"/>
          <a:stretch/>
        </p:blipFill>
        <p:spPr>
          <a:xfrm>
            <a:off x="365802" y="1"/>
            <a:ext cx="39243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299792" y="834654"/>
            <a:ext cx="3088271" cy="923330"/>
          </a:xfrm>
          <a:prstGeom prst="rect">
            <a:avLst/>
          </a:prstGeom>
          <a:solidFill>
            <a:srgbClr val="D7E35A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layout options can be found in the master pages or in the Wide Slide Library</a:t>
            </a:r>
          </a:p>
        </p:txBody>
      </p:sp>
    </p:spTree>
    <p:extLst>
      <p:ext uri="{BB962C8B-B14F-4D97-AF65-F5344CB8AC3E}">
        <p14:creationId xmlns:p14="http://schemas.microsoft.com/office/powerpoint/2010/main" val="8144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Continuous integration and deployment </a:t>
            </a:r>
          </a:p>
          <a:p>
            <a:r>
              <a:rPr lang="en-US" dirty="0" smtClean="0"/>
              <a:t>Scalability and performance</a:t>
            </a:r>
          </a:p>
          <a:p>
            <a:r>
              <a:rPr lang="en-US" dirty="0" smtClean="0"/>
              <a:t>Fault tolerance and catastrophe-preparedness</a:t>
            </a:r>
          </a:p>
          <a:p>
            <a:r>
              <a:rPr lang="en-US" dirty="0" smtClean="0"/>
              <a:t>Security and monitoring</a:t>
            </a:r>
          </a:p>
          <a:p>
            <a:r>
              <a:rPr lang="en-US" dirty="0" smtClean="0"/>
              <a:t>Deployment to an agency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devops</a:t>
            </a:r>
            <a:r>
              <a:rPr lang="en-US" dirty="0" smtClean="0"/>
              <a:t> – Key areas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782889" y="1667306"/>
            <a:ext cx="677068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39475"/>
          <a:stretch/>
        </p:blipFill>
        <p:spPr>
          <a:xfrm>
            <a:off x="365802" y="1"/>
            <a:ext cx="39243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3299792" y="834654"/>
            <a:ext cx="3088271" cy="923330"/>
          </a:xfrm>
          <a:prstGeom prst="rect">
            <a:avLst/>
          </a:prstGeom>
          <a:solidFill>
            <a:srgbClr val="D7E35A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layout options can be found in the master pages or in the Wide Slide Library</a:t>
            </a:r>
          </a:p>
        </p:txBody>
      </p:sp>
    </p:spTree>
    <p:extLst>
      <p:ext uri="{BB962C8B-B14F-4D97-AF65-F5344CB8AC3E}">
        <p14:creationId xmlns:p14="http://schemas.microsoft.com/office/powerpoint/2010/main" val="8345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Jenkins </a:t>
            </a:r>
            <a:r>
              <a:rPr lang="en-US" dirty="0"/>
              <a:t>Pipeline Magic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More Jenkins </a:t>
            </a:r>
            <a:r>
              <a:rPr lang="en-US" dirty="0"/>
              <a:t>Pipeline Magic 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Overview of DevOps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and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84" y="1670423"/>
            <a:ext cx="8601470" cy="450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3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err="1" smtClean="0"/>
              <a:t>OpenShift</a:t>
            </a:r>
            <a:r>
              <a:rPr lang="en-US" dirty="0" smtClean="0"/>
              <a:t> Magic </a:t>
            </a:r>
            <a:endParaRPr lang="en-US" dirty="0"/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err="1" smtClean="0"/>
              <a:t>OpenShift</a:t>
            </a:r>
            <a:r>
              <a:rPr lang="en-US" dirty="0" smtClean="0"/>
              <a:t> Magic</a:t>
            </a:r>
            <a:endParaRPr lang="en-US" dirty="0"/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</a:t>
            </a:r>
            <a:r>
              <a:rPr lang="en-US" dirty="0" smtClean="0"/>
              <a:t>bullet</a:t>
            </a:r>
          </a:p>
          <a:p>
            <a:r>
              <a:rPr lang="en-US" dirty="0" smtClean="0"/>
              <a:t>AWS Magic</a:t>
            </a:r>
            <a:endParaRPr lang="en-US" dirty="0"/>
          </a:p>
          <a:p>
            <a:pPr lvl="1"/>
            <a:r>
              <a:rPr lang="en-US" dirty="0"/>
              <a:t>Level 2 is a nested bullet</a:t>
            </a:r>
          </a:p>
          <a:p>
            <a:pPr lvl="1"/>
            <a:r>
              <a:rPr lang="en-US" dirty="0"/>
              <a:t>Level 2 is a nested bullet</a:t>
            </a:r>
          </a:p>
          <a:p>
            <a:pPr lvl="1"/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Overview of DevOps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and Catastrophe-Preparedness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Automate getting the applications up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3987114"/>
            <a:ext cx="5295900" cy="2223186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Scripted AWS configuration</a:t>
            </a:r>
          </a:p>
          <a:p>
            <a:r>
              <a:rPr lang="en-US" dirty="0" smtClean="0"/>
              <a:t>Scripted deployment and </a:t>
            </a:r>
            <a:r>
              <a:rPr lang="en-US" dirty="0" err="1" smtClean="0"/>
              <a:t>OpenShift</a:t>
            </a:r>
            <a:r>
              <a:rPr lang="en-US" dirty="0" smtClean="0"/>
              <a:t> and Jenkins clusters</a:t>
            </a:r>
          </a:p>
          <a:p>
            <a:r>
              <a:rPr lang="en-US" dirty="0" smtClean="0"/>
              <a:t>Scripted configuration of </a:t>
            </a:r>
            <a:r>
              <a:rPr lang="en-US" dirty="0" err="1" smtClean="0"/>
              <a:t>OpenShift</a:t>
            </a:r>
            <a:r>
              <a:rPr lang="en-US" dirty="0" smtClean="0"/>
              <a:t> and Jenkins clusters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Pronged Approach </a:t>
            </a:r>
          </a:p>
          <a:p>
            <a:r>
              <a:rPr lang="en-US" dirty="0" smtClean="0"/>
              <a:t>Staying Up – High Availability</a:t>
            </a:r>
          </a:p>
          <a:p>
            <a:r>
              <a:rPr lang="en-US" dirty="0" smtClean="0"/>
              <a:t>Getting Back Up – Recovery: Backups and Scripting</a:t>
            </a:r>
          </a:p>
          <a:p>
            <a:r>
              <a:rPr lang="en-US" dirty="0" smtClean="0"/>
              <a:t>Rectify – Extensive Audits and Logs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1340"/>
            <a:ext cx="5295900" cy="1868959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Application Health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4341340"/>
            <a:ext cx="5295900" cy="1868960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Locking down the AWS console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r>
              <a:rPr lang="en-US" dirty="0"/>
              <a:t>Code Scans</a:t>
            </a:r>
          </a:p>
          <a:p>
            <a:r>
              <a:rPr lang="en-US" dirty="0"/>
              <a:t>Image Scans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Database Testing</a:t>
            </a:r>
          </a:p>
          <a:p>
            <a:r>
              <a:rPr lang="en-US" dirty="0"/>
              <a:t>Infrastructure </a:t>
            </a:r>
            <a:r>
              <a:rPr lang="en-US" dirty="0" smtClean="0"/>
              <a:t>Scanning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</a:t>
            </a:r>
          </a:p>
          <a:p>
            <a:r>
              <a:rPr lang="en-US" dirty="0" smtClean="0"/>
              <a:t>ELK Stack</a:t>
            </a:r>
          </a:p>
        </p:txBody>
      </p:sp>
    </p:spTree>
    <p:extLst>
      <p:ext uri="{BB962C8B-B14F-4D97-AF65-F5344CB8AC3E}">
        <p14:creationId xmlns:p14="http://schemas.microsoft.com/office/powerpoint/2010/main" val="7827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1340"/>
            <a:ext cx="5295900" cy="1868959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Pipeline Status Dashboard</a:t>
            </a:r>
          </a:p>
          <a:p>
            <a:r>
              <a:rPr lang="en-US" dirty="0" smtClean="0"/>
              <a:t>Service Health Dashboard </a:t>
            </a:r>
          </a:p>
          <a:p>
            <a:r>
              <a:rPr lang="en-US" dirty="0" smtClean="0"/>
              <a:t>Agile Development Boards</a:t>
            </a:r>
          </a:p>
          <a:p>
            <a:r>
              <a:rPr lang="en-US" dirty="0" smtClean="0"/>
              <a:t>Microservice Production-Readiness Dashboard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96863" lvl="1" indent="0">
              <a:buNone/>
            </a:pPr>
            <a:endParaRPr lang="en-US" dirty="0" smtClean="0"/>
          </a:p>
          <a:p>
            <a:pPr marL="296863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57668" y="4341340"/>
            <a:ext cx="5295900" cy="1868960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Operations</a:t>
            </a:r>
            <a:endParaRPr lang="en-US" dirty="0"/>
          </a:p>
          <a:p>
            <a:r>
              <a:rPr lang="en-US" dirty="0" smtClean="0"/>
              <a:t>Pipeline Status</a:t>
            </a:r>
          </a:p>
          <a:p>
            <a:r>
              <a:rPr lang="en-US" dirty="0" smtClean="0"/>
              <a:t>Infrastructure Health</a:t>
            </a:r>
          </a:p>
          <a:p>
            <a:pPr lvl="1"/>
            <a:r>
              <a:rPr lang="en-US" dirty="0" smtClean="0"/>
              <a:t>Node Alarms and Load Notifications</a:t>
            </a:r>
            <a:endParaRPr lang="en-US" dirty="0"/>
          </a:p>
          <a:p>
            <a:pPr lvl="1"/>
            <a:r>
              <a:rPr lang="en-US" dirty="0" smtClean="0"/>
              <a:t>Automated Responses and Elevation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This document is confidential and intended solely for the client to whom it is addressed.</a:t>
            </a:r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838200" y="1407444"/>
            <a:ext cx="10715626" cy="2579669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400" i="0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76263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tabLst/>
              <a:defRPr sz="1400" i="0" kern="120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900"/>
              </a:spcAft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875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LucidaGrande" charset="0"/>
              <a:buNone/>
              <a:tabLst/>
              <a:defRPr sz="1400" kern="1200" cap="all" spc="100" baseline="0">
                <a:solidFill>
                  <a:schemeClr val="accent2"/>
                </a:solidFill>
                <a:latin typeface="Oswald" charset="0"/>
                <a:ea typeface="Oswald" charset="0"/>
                <a:cs typeface="Oswald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tabLst/>
              <a:defRPr sz="1200" i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Governance Suggestions</a:t>
            </a:r>
          </a:p>
          <a:p>
            <a:r>
              <a:rPr lang="en-US" dirty="0" smtClean="0"/>
              <a:t>Team Roles</a:t>
            </a:r>
          </a:p>
          <a:p>
            <a:r>
              <a:rPr lang="en-US" dirty="0" smtClean="0"/>
              <a:t>CI/CD – pipeline architecture enforces software engineering processes, policies and regulations</a:t>
            </a:r>
          </a:p>
          <a:p>
            <a:r>
              <a:rPr lang="en-US" dirty="0" smtClean="0"/>
              <a:t>Microservice Documentation Standards</a:t>
            </a:r>
          </a:p>
          <a:p>
            <a:r>
              <a:rPr lang="en-US" dirty="0" smtClean="0"/>
              <a:t>Microservice Development Standards</a:t>
            </a:r>
          </a:p>
          <a:p>
            <a:pPr marL="301625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</a:t>
            </a:r>
          </a:p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W Narrow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27A3663A-32B4-4A49-B22B-F15164877211}"/>
    </a:ext>
  </a:extLst>
</a:theme>
</file>

<file path=ppt/theme/theme2.xml><?xml version="1.0" encoding="utf-8"?>
<a:theme xmlns:a="http://schemas.openxmlformats.org/drawingml/2006/main" name="Wide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0A31502A-B0FE-774E-856E-465F6F2469D0}"/>
    </a:ext>
  </a:extLst>
</a:theme>
</file>

<file path=ppt/theme/theme3.xml><?xml version="1.0" encoding="utf-8"?>
<a:theme xmlns:a="http://schemas.openxmlformats.org/drawingml/2006/main" name="FC Master">
  <a:themeElements>
    <a:clrScheme name="Custom 7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Wide" id="{196C1BBA-2914-1841-AF45-B461873B9462}" vid="{EC8500E8-EFA9-0C41-A598-DF4F3D344E8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000000"/>
    </a:dk1>
    <a:lt1>
      <a:srgbClr val="FFFFFF"/>
    </a:lt1>
    <a:dk2>
      <a:srgbClr val="243646"/>
    </a:dk2>
    <a:lt2>
      <a:srgbClr val="E7E6E6"/>
    </a:lt2>
    <a:accent1>
      <a:srgbClr val="035157"/>
    </a:accent1>
    <a:accent2>
      <a:srgbClr val="00A6B7"/>
    </a:accent2>
    <a:accent3>
      <a:srgbClr val="243646"/>
    </a:accent3>
    <a:accent4>
      <a:srgbClr val="73A74C"/>
    </a:accent4>
    <a:accent5>
      <a:srgbClr val="D3461E"/>
    </a:accent5>
    <a:accent6>
      <a:srgbClr val="D6E25A"/>
    </a:accent6>
    <a:hlink>
      <a:srgbClr val="035157"/>
    </a:hlink>
    <a:folHlink>
      <a:srgbClr val="00A6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Teal Wide</Template>
  <TotalTime>5513</TotalTime>
  <Words>889</Words>
  <Application>Microsoft Office PowerPoint</Application>
  <PresentationFormat>Widescreen</PresentationFormat>
  <Paragraphs>222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LucidaGrande</vt:lpstr>
      <vt:lpstr>oswald</vt:lpstr>
      <vt:lpstr>oswald</vt:lpstr>
      <vt:lpstr>Wingdings</vt:lpstr>
      <vt:lpstr>NW Narrow Master</vt:lpstr>
      <vt:lpstr>Wide</vt:lpstr>
      <vt:lpstr>FC Master</vt:lpstr>
      <vt:lpstr>DevOps</vt:lpstr>
      <vt:lpstr>Guiding Principles</vt:lpstr>
      <vt:lpstr>Features of devops – Key areas</vt:lpstr>
      <vt:lpstr>Continuous integration and deployment</vt:lpstr>
      <vt:lpstr>Continuous integration and deployment</vt:lpstr>
      <vt:lpstr>Scalability and performance</vt:lpstr>
      <vt:lpstr>Fault Tolerance and Catastrophe-Preparedness</vt:lpstr>
      <vt:lpstr>Security And Monitoring</vt:lpstr>
      <vt:lpstr>Governance and monitoring</vt:lpstr>
      <vt:lpstr>Deployment to an agency – Rolling out DevOps Process</vt:lpstr>
      <vt:lpstr>Deployment to an agency – Effects on Current Organization</vt:lpstr>
      <vt:lpstr>DevOps WorkStream </vt:lpstr>
      <vt:lpstr>DevOps WorkStream (Cont.) 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Jurgenson, Arsenie [USA]</dc:creator>
  <cp:lastModifiedBy>Jurgenson, Arsenie [USA]</cp:lastModifiedBy>
  <cp:revision>19</cp:revision>
  <cp:lastPrinted>2016-11-21T14:15:42Z</cp:lastPrinted>
  <dcterms:created xsi:type="dcterms:W3CDTF">2017-04-14T17:49:34Z</dcterms:created>
  <dcterms:modified xsi:type="dcterms:W3CDTF">2017-04-21T12:27:58Z</dcterms:modified>
</cp:coreProperties>
</file>