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3" r:id="rId1"/>
    <p:sldMasterId id="2147483796" r:id="rId2"/>
    <p:sldMasterId id="2147483820" r:id="rId3"/>
  </p:sldMasterIdLst>
  <p:notesMasterIdLst>
    <p:notesMasterId r:id="rId17"/>
  </p:notesMasterIdLst>
  <p:handoutMasterIdLst>
    <p:handoutMasterId r:id="rId18"/>
  </p:handoutMasterIdLst>
  <p:sldIdLst>
    <p:sldId id="683" r:id="rId4"/>
    <p:sldId id="714" r:id="rId5"/>
    <p:sldId id="715" r:id="rId6"/>
    <p:sldId id="717" r:id="rId7"/>
    <p:sldId id="721" r:id="rId8"/>
    <p:sldId id="720" r:id="rId9"/>
    <p:sldId id="719" r:id="rId10"/>
    <p:sldId id="722" r:id="rId11"/>
    <p:sldId id="724" r:id="rId12"/>
    <p:sldId id="726" r:id="rId13"/>
    <p:sldId id="725" r:id="rId14"/>
    <p:sldId id="727" r:id="rId15"/>
    <p:sldId id="7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35A"/>
    <a:srgbClr val="97D6EC"/>
    <a:srgbClr val="F7A81B"/>
    <a:srgbClr val="00A6B7"/>
    <a:srgbClr val="0F5257"/>
    <a:srgbClr val="88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4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7CA6-12BA-4E25-8D0C-D0BF47BEA95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36C39-415E-47A8-98C8-62E2BB29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A80A5-7BB0-734F-8C27-B1DC0FB7F82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11DD-DAB9-1647-97C7-AACDE60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 i="0" cap="all" spc="1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buNone/>
              <a:defRPr sz="16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571500" inden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cap="all" spc="1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</a:lstStyle>
          <a:p>
            <a:pPr lvl="0"/>
            <a:r>
              <a:rPr lang="en-US" dirty="0" smtClean="0"/>
              <a:t>Section goes here</a:t>
            </a:r>
          </a:p>
          <a:p>
            <a:pPr lvl="1"/>
            <a:r>
              <a:rPr lang="en-US" dirty="0" smtClean="0"/>
              <a:t>Mini topic goes here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82889" y="1557119"/>
            <a:ext cx="6770680" cy="877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For more information about XXX, contact…</a:t>
            </a:r>
          </a:p>
          <a:p>
            <a:pPr lvl="0"/>
            <a:endParaRPr lang="en-US" dirty="0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782890" y="2599262"/>
            <a:ext cx="1395000" cy="133288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89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 smtClean="0"/>
              <a:t>FIRST LASTNAME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Email Second Level</a:t>
            </a:r>
          </a:p>
          <a:p>
            <a:pPr lvl="1"/>
            <a:r>
              <a:rPr lang="en-US" dirty="0" smtClean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88499" y="2599262"/>
            <a:ext cx="1395000" cy="133288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8394108" y="2599262"/>
            <a:ext cx="1395000" cy="133288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10199718" y="2599262"/>
            <a:ext cx="1395000" cy="133288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2889" y="5984315"/>
            <a:ext cx="6770679" cy="399023"/>
          </a:xfrm>
        </p:spPr>
        <p:txBody>
          <a:bodyPr/>
          <a:lstStyle>
            <a:lvl1pPr marL="0" indent="0">
              <a:buNone/>
              <a:defRPr b="1" i="0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BOOZALLEN.COM/CAPABILITY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58849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 smtClean="0"/>
              <a:t>FIRST LASTNAME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Email Second Level</a:t>
            </a:r>
          </a:p>
          <a:p>
            <a:pPr lvl="1"/>
            <a:r>
              <a:rPr lang="en-US" dirty="0" smtClean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07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 smtClean="0"/>
              <a:t>FIRST LASTNAME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Email Second Level</a:t>
            </a:r>
          </a:p>
          <a:p>
            <a:pPr lvl="1"/>
            <a:r>
              <a:rPr lang="en-US" dirty="0" smtClean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9971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 smtClean="0"/>
              <a:t>FIRST LASTNAME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Email Second Level</a:t>
            </a:r>
          </a:p>
          <a:p>
            <a:pPr lvl="1"/>
            <a:r>
              <a:rPr lang="en-US" dirty="0" smtClean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15875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SUBHEAD GOES HERE</a:t>
            </a:r>
          </a:p>
          <a:p>
            <a:pPr lvl="1"/>
            <a:r>
              <a:rPr lang="en-US" dirty="0" smtClean="0"/>
              <a:t>Level 1 text goes here to explain the charts or infographics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15875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SUBHEAD GOES HERE</a:t>
            </a:r>
          </a:p>
          <a:p>
            <a:pPr lvl="1"/>
            <a:r>
              <a:rPr lang="en-US" dirty="0" smtClean="0"/>
              <a:t>Level 1 text goes here to explain the charts or infographics</a:t>
            </a:r>
            <a:endParaRPr lang="en-US" dirty="0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Oswa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88" y="629400"/>
            <a:ext cx="6770679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cap="all" spc="100" baseline="0">
                <a:solidFill>
                  <a:schemeClr val="tx1"/>
                </a:solidFill>
                <a:latin typeface="Oswald" panose="02000503000000000000" pitchFamily="2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Georgia Ital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90" y="638827"/>
            <a:ext cx="6770678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 spc="200" baseline="0">
                <a:solidFill>
                  <a:schemeClr val="accent3"/>
                </a:solidFill>
                <a:latin typeface="Oswald" panose="02000503000000000000" pitchFamily="2" charset="0"/>
              </a:defRPr>
            </a:lvl1pPr>
            <a:lvl2pPr>
              <a:spcAft>
                <a:spcPts val="600"/>
              </a:spcAft>
              <a:defRPr sz="2000" b="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0" indent="0">
              <a:buFontTx/>
              <a:buNone/>
              <a:defRPr sz="1000" i="0" spc="150" baseline="0">
                <a:solidFill>
                  <a:schemeClr val="tx1"/>
                </a:solidFill>
                <a:latin typeface="Oswald" panose="02000503000000000000" pitchFamily="2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“Pull quote goes here. All text should be white. Pull quote goes here. All text should be white. Pull quote goes here. </a:t>
            </a:r>
            <a:br>
              <a:rPr lang="en-US" dirty="0" smtClean="0"/>
            </a:br>
            <a:r>
              <a:rPr lang="en-US" dirty="0" smtClean="0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PERSON BEING QUOTED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5168" y="0"/>
            <a:ext cx="11746832" cy="614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0179" y="3268988"/>
            <a:ext cx="10723390" cy="98130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0179" y="6400451"/>
            <a:ext cx="5345353" cy="457549"/>
          </a:xfrm>
        </p:spPr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837" y="4255571"/>
            <a:ext cx="10723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1071426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400" b="1" i="0" cap="all" spc="150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Optional subhead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75861" y="6148137"/>
            <a:ext cx="11171582" cy="70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3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5295900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57668" y="1610772"/>
            <a:ext cx="5295900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 smtClean="0">
                <a:solidFill>
                  <a:schemeClr val="bg1"/>
                </a:solidFill>
              </a:rPr>
              <a:t>Booz Allen Hamilton internal</a:t>
            </a:r>
            <a:endParaRPr lang="en-US" sz="750" cap="all" spc="1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phic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3835400"/>
            <a:ext cx="10715625" cy="23495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abl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3835400"/>
            <a:ext cx="1071562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1610772"/>
            <a:ext cx="6388100" cy="46122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838200" y="1611313"/>
            <a:ext cx="6400800" cy="46116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headline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lue Call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 dirty="0" smtClean="0"/>
              <a:t>Level 1 text. Bullet is optional and may be removed. Click “indent more” to access additional type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xternal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4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 smtClean="0">
                <a:solidFill>
                  <a:schemeClr val="bg1"/>
                </a:solidFill>
              </a:rPr>
              <a:t>Booz Allen Hamilton </a:t>
            </a:r>
            <a:r>
              <a:rPr lang="en-US" sz="750" cap="all" spc="100" smtClean="0">
                <a:solidFill>
                  <a:srgbClr val="F7A81B"/>
                </a:solidFill>
              </a:rPr>
              <a:t>restricted</a:t>
            </a:r>
            <a:endParaRPr lang="en-US" sz="750" cap="all" spc="100">
              <a:solidFill>
                <a:srgbClr val="F7A81B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8" y="377825"/>
            <a:ext cx="6770430" cy="58245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“Pull quote goes here. All text should be white. Pull quote goes here. All text should be white. Pull quote goes here.</a:t>
            </a:r>
            <a:br>
              <a:rPr lang="en-US" dirty="0" smtClean="0"/>
            </a:br>
            <a:r>
              <a:rPr lang="en-US" dirty="0" smtClean="0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PERSON BEING QUOTED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9" y="377825"/>
            <a:ext cx="6770430" cy="58245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6184" y="0"/>
            <a:ext cx="11436349" cy="6874859"/>
          </a:xfrm>
        </p:spPr>
        <p:txBody>
          <a:bodyPr anchor="ctr"/>
          <a:lstStyle>
            <a:lvl1pPr marL="0" indent="0" algn="ctr">
              <a:buNone/>
              <a:defRPr sz="6000" b="0" i="0" cap="all" spc="200" baseline="0">
                <a:solidFill>
                  <a:schemeClr val="bg1"/>
                </a:solidFill>
                <a:latin typeface="Oswald"/>
              </a:defRPr>
            </a:lvl1pPr>
            <a:lvl2pPr algn="ctr">
              <a:defRPr sz="1800" i="0" spc="10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DIVIDER HEADING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8" y="1407445"/>
            <a:ext cx="6770687" cy="470535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3302082" cy="4705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/>
          </p:nvPr>
        </p:nvSpPr>
        <p:spPr>
          <a:xfrm>
            <a:off x="8257839" y="1407445"/>
            <a:ext cx="3302082" cy="4705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782478" y="2780284"/>
            <a:ext cx="3385751" cy="277356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8192531" y="2780285"/>
            <a:ext cx="3361864" cy="277356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82889" y="212962"/>
            <a:ext cx="6770680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782890" y="1395713"/>
            <a:ext cx="6770678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Level 1 text bullet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paragraph description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sz="1400" i="1" dirty="0" smtClean="0"/>
              <a:t>Level 5 source info</a:t>
            </a:r>
            <a:endParaRPr lang="en-US" dirty="0" smtClean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815" r:id="rId2"/>
    <p:sldLayoutId id="2147483816" r:id="rId3"/>
    <p:sldLayoutId id="2147483817" r:id="rId4"/>
    <p:sldLayoutId id="2147483787" r:id="rId5"/>
    <p:sldLayoutId id="2147483776" r:id="rId6"/>
    <p:sldLayoutId id="2147483789" r:id="rId7"/>
    <p:sldLayoutId id="2147483790" r:id="rId8"/>
    <p:sldLayoutId id="2147483791" r:id="rId9"/>
    <p:sldLayoutId id="2147483792" r:id="rId10"/>
    <p:sldLayoutId id="2147483794" r:id="rId11"/>
    <p:sldLayoutId id="2147483795" r:id="rId12"/>
    <p:sldLayoutId id="2147483829" r:id="rId13"/>
    <p:sldLayoutId id="2147483830" r:id="rId14"/>
    <p:sldLayoutId id="2147483831" r:id="rId15"/>
    <p:sldLayoutId id="2147483832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46075" indent="-1651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2400"/>
        </a:spcBef>
        <a:buFont typeface="Arial"/>
        <a:buNone/>
        <a:tabLst/>
        <a:defRPr sz="1200" i="1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5875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900"/>
        </a:spcAft>
        <a:buFont typeface="LucidaGrande" charset="0"/>
        <a:buNone/>
        <a:tabLst/>
        <a:defRPr sz="1400" kern="1200" cap="all" spc="100" baseline="0">
          <a:solidFill>
            <a:schemeClr val="accent2"/>
          </a:solidFill>
          <a:latin typeface="Oswald" charset="0"/>
          <a:ea typeface="Oswald" charset="0"/>
          <a:cs typeface="Oswald" charset="0"/>
        </a:defRPr>
      </a:lvl4pPr>
      <a:lvl5pPr marL="11113" indent="0" algn="l" defTabSz="914400" rtl="0" eaLnBrk="1" latinLnBrk="0" hangingPunct="1">
        <a:lnSpc>
          <a:spcPct val="90000"/>
        </a:lnSpc>
        <a:spcBef>
          <a:spcPts val="2400"/>
        </a:spcBef>
        <a:buFont typeface="Arial"/>
        <a:buNone/>
        <a:tabLst/>
        <a:defRPr sz="1200" i="1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0772"/>
            <a:ext cx="10715368" cy="4599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83480" y="1276283"/>
            <a:ext cx="10670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8" r:id="rId2"/>
    <p:sldLayoutId id="2147483803" r:id="rId3"/>
    <p:sldLayoutId id="2147483828" r:id="rId4"/>
    <p:sldLayoutId id="2147483801" r:id="rId5"/>
    <p:sldLayoutId id="2147483802" r:id="rId6"/>
    <p:sldLayoutId id="2147483799" r:id="rId7"/>
    <p:sldLayoutId id="2147483800" r:id="rId8"/>
    <p:sldLayoutId id="2147483824" r:id="rId9"/>
    <p:sldLayoutId id="2147483825" r:id="rId10"/>
    <p:sldLayoutId id="2147483826" r:id="rId11"/>
    <p:sldLayoutId id="21474838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•"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576263" indent="-279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900"/>
        </a:spcAft>
        <a:buFont typeface="Arial"/>
        <a:buNone/>
        <a:tabLst/>
        <a:defRPr sz="12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5875" indent="0" algn="l" defTabSz="914400" rtl="0" eaLnBrk="1" latinLnBrk="0" hangingPunct="1">
        <a:lnSpc>
          <a:spcPct val="100000"/>
        </a:lnSpc>
        <a:spcBef>
          <a:spcPts val="2400"/>
        </a:spcBef>
        <a:buFont typeface="LucidaGrande" charset="0"/>
        <a:buNone/>
        <a:tabLst/>
        <a:defRPr sz="1400" kern="1200" cap="all" spc="100" baseline="0">
          <a:solidFill>
            <a:schemeClr val="accent2"/>
          </a:solidFill>
          <a:latin typeface="Oswald" charset="0"/>
          <a:ea typeface="Oswald" charset="0"/>
          <a:cs typeface="Oswald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tabLst/>
        <a:defRPr sz="1200" i="1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2888" y="414779"/>
            <a:ext cx="6770680" cy="5762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“Pull quote goes here. All text should be white. Pull quote goes here. All text should be white. Pull quote goes here. </a:t>
            </a:r>
            <a:br>
              <a:rPr lang="en-US" dirty="0" smtClean="0"/>
            </a:br>
            <a:r>
              <a:rPr lang="en-US" dirty="0" smtClean="0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PERSON BEING QUOTED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34" y="0"/>
            <a:ext cx="42164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0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1pPr>
      <a:lvl2pPr marL="11113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i="1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2pPr>
      <a:lvl3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boozallen.sharepoint.com/sites/marcomm/brand/Pages/Brand-Imagery.aspx.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0" r="2534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Workstream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April 2017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6550" y="4254980"/>
            <a:ext cx="3898900" cy="217271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506" y="5928912"/>
            <a:ext cx="24367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Innovation center, Washington, D.C.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3692232" y="834654"/>
            <a:ext cx="3480712" cy="5094257"/>
            <a:chOff x="1622289" y="839773"/>
            <a:chExt cx="3480712" cy="5094257"/>
          </a:xfrm>
          <a:solidFill>
            <a:srgbClr val="D7E35A"/>
          </a:solidFill>
        </p:grpSpPr>
        <p:sp>
          <p:nvSpPr>
            <p:cNvPr id="12" name="TextBox 11"/>
            <p:cNvSpPr txBox="1"/>
            <p:nvPr/>
          </p:nvSpPr>
          <p:spPr>
            <a:xfrm>
              <a:off x="1622289" y="1834837"/>
              <a:ext cx="3480712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replace the current photo, click on it and hit “delete.” Drag your new image into the photo placeholder box. </a:t>
              </a:r>
              <a:endParaRPr lang="en-US" dirty="0"/>
            </a:p>
            <a:p>
              <a:endParaRPr lang="en-US" dirty="0" smtClean="0"/>
            </a:p>
            <a:p>
              <a:r>
                <a:rPr lang="en-US" dirty="0" smtClean="0">
                  <a:hlinkClick r:id="rId4"/>
                </a:rPr>
                <a:t>Click here to access photo library</a:t>
              </a:r>
              <a:r>
                <a:rPr lang="en-US" dirty="0" smtClean="0"/>
                <a:t>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22289" y="3902705"/>
              <a:ext cx="3480712" cy="20313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Photos may </a:t>
              </a:r>
              <a:r>
                <a:rPr lang="en-US" dirty="0" smtClean="0"/>
                <a:t>feature: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Employees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P</a:t>
              </a:r>
              <a:r>
                <a:rPr lang="en-US" dirty="0" smtClean="0"/>
                <a:t>eople </a:t>
              </a:r>
              <a:r>
                <a:rPr lang="en-US" dirty="0"/>
                <a:t>benefiting from our </a:t>
              </a:r>
              <a:r>
                <a:rPr lang="en-US" dirty="0" smtClean="0"/>
                <a:t>solutions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A human element, such as a </a:t>
              </a:r>
              <a:r>
                <a:rPr lang="en-US" dirty="0"/>
                <a:t>close up of a hand or a person in the </a:t>
              </a:r>
              <a:r>
                <a:rPr lang="en-US" dirty="0" smtClean="0"/>
                <a:t>distance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2289" y="839773"/>
              <a:ext cx="348071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 this cover for </a:t>
              </a:r>
              <a:br>
                <a:rPr lang="en-US" dirty="0" smtClean="0"/>
              </a:br>
              <a:r>
                <a:rPr lang="en-US" dirty="0" smtClean="0"/>
                <a:t>most 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7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to an agency – Rolling out DevOps Process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499335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</a:p>
          <a:p>
            <a:r>
              <a:rPr lang="en-US" dirty="0" smtClean="0"/>
              <a:t>Manual </a:t>
            </a:r>
            <a:r>
              <a:rPr lang="en-US" dirty="0" smtClean="0">
                <a:sym typeface="Wingdings" panose="05000000000000000000" pitchFamily="2" charset="2"/>
              </a:rPr>
              <a:t> Automation  - Retraining Staff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On-boarding Guides</a:t>
            </a:r>
            <a:endParaRPr lang="en-US" dirty="0" smtClean="0"/>
          </a:p>
          <a:p>
            <a:r>
              <a:rPr lang="en-US" dirty="0" smtClean="0"/>
              <a:t>Tie in change staff into the pipeline configuration process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 smtClean="0"/>
              <a:t>Standing up minimum viable environment</a:t>
            </a:r>
          </a:p>
          <a:p>
            <a:r>
              <a:rPr lang="en-US" dirty="0" smtClean="0"/>
              <a:t>Deployment Scripts</a:t>
            </a:r>
          </a:p>
          <a:p>
            <a:r>
              <a:rPr lang="en-US" dirty="0" smtClean="0"/>
              <a:t>Using hardened base images</a:t>
            </a:r>
            <a:endParaRPr lang="en-US" dirty="0"/>
          </a:p>
          <a:p>
            <a:r>
              <a:rPr lang="en-US" dirty="0" smtClean="0"/>
              <a:t>Ability to use tools that are already at the agency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</a:t>
            </a:r>
          </a:p>
          <a:p>
            <a:r>
              <a:rPr lang="en-US" dirty="0"/>
              <a:t>Automation of policy enforcement with the pipeline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Being able to prove that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to an agency – Effects on Current Organization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499335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</a:p>
          <a:p>
            <a:r>
              <a:rPr lang="en-US" dirty="0" smtClean="0"/>
              <a:t>Manual </a:t>
            </a:r>
            <a:r>
              <a:rPr lang="en-US" dirty="0" smtClean="0">
                <a:sym typeface="Wingdings" panose="05000000000000000000" pitchFamily="2" charset="2"/>
              </a:rPr>
              <a:t> Automation  - Retraining Staff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On-boarding Guides</a:t>
            </a:r>
            <a:endParaRPr lang="en-US" dirty="0" smtClean="0"/>
          </a:p>
          <a:p>
            <a:r>
              <a:rPr lang="en-US" dirty="0" smtClean="0"/>
              <a:t>Tie in change staff into the pipeline configuration process</a:t>
            </a:r>
          </a:p>
          <a:p>
            <a:r>
              <a:rPr lang="en-US" dirty="0" smtClean="0"/>
              <a:t>Manual intervention is replaced with automated response and escalation notifications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Infrastructure</a:t>
            </a:r>
          </a:p>
          <a:p>
            <a:r>
              <a:rPr lang="en-US" dirty="0" smtClean="0"/>
              <a:t>Changes required to stand up a minimum viable environment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</a:t>
            </a:r>
          </a:p>
          <a:p>
            <a:r>
              <a:rPr lang="en-US" dirty="0" smtClean="0"/>
              <a:t>Being able to prove that pipeline fills policy requirements, organizational software lifecycle policy changes</a:t>
            </a:r>
          </a:p>
          <a:p>
            <a:r>
              <a:rPr lang="en-US" dirty="0" smtClean="0"/>
              <a:t>Tie in management into the monitoring dashboards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</a:t>
            </a:r>
            <a:r>
              <a:rPr lang="en-US" dirty="0" err="1" smtClean="0"/>
              <a:t>WorkStream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92196"/>
            <a:ext cx="4203357" cy="4818104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Client Objectives</a:t>
            </a:r>
            <a:endParaRPr lang="en-US" dirty="0"/>
          </a:p>
          <a:p>
            <a:r>
              <a:rPr lang="en-US" dirty="0" smtClean="0"/>
              <a:t>Continuous Integration and Deployment</a:t>
            </a:r>
          </a:p>
          <a:p>
            <a:r>
              <a:rPr lang="en-US" dirty="0" smtClean="0"/>
              <a:t>Scalability and Performance</a:t>
            </a:r>
          </a:p>
          <a:p>
            <a:r>
              <a:rPr lang="en-US" dirty="0" smtClean="0"/>
              <a:t>Fault Tolerance and Catastrophe-Preparedness</a:t>
            </a:r>
          </a:p>
          <a:p>
            <a:r>
              <a:rPr lang="en-US" dirty="0" smtClean="0"/>
              <a:t>Security and Monitoring</a:t>
            </a:r>
          </a:p>
          <a:p>
            <a:r>
              <a:rPr lang="en-US" dirty="0" smtClean="0"/>
              <a:t>Deployment to an Agency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0"/>
          </p:nvPr>
        </p:nvSpPr>
        <p:spPr>
          <a:xfrm>
            <a:off x="5041557" y="1392193"/>
            <a:ext cx="6512011" cy="4818107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DevOps Key task areas</a:t>
            </a:r>
            <a:endParaRPr lang="en-US" dirty="0"/>
          </a:p>
          <a:p>
            <a:r>
              <a:rPr lang="en-US" dirty="0" smtClean="0"/>
              <a:t>Infrastructure Configuration</a:t>
            </a:r>
          </a:p>
          <a:p>
            <a:pPr lvl="1"/>
            <a:r>
              <a:rPr lang="en-US" dirty="0" smtClean="0"/>
              <a:t>Configuring Jenkins for HA</a:t>
            </a:r>
          </a:p>
          <a:p>
            <a:pPr lvl="1"/>
            <a:r>
              <a:rPr lang="en-US" dirty="0" smtClean="0"/>
              <a:t>Scripted Deployment of OS and Jenkins</a:t>
            </a:r>
          </a:p>
          <a:p>
            <a:pPr lvl="1"/>
            <a:r>
              <a:rPr lang="en-US" dirty="0" smtClean="0"/>
              <a:t>Scripted Configuration of OS and Jenkins</a:t>
            </a:r>
          </a:p>
          <a:p>
            <a:pPr lvl="1"/>
            <a:r>
              <a:rPr lang="en-US" dirty="0" smtClean="0"/>
              <a:t>Tool Installation (Security, Testing and Monitoring)</a:t>
            </a:r>
          </a:p>
          <a:p>
            <a:pPr lvl="1"/>
            <a:r>
              <a:rPr lang="en-US" dirty="0" smtClean="0"/>
              <a:t>Configuring </a:t>
            </a:r>
            <a:r>
              <a:rPr lang="en-US" dirty="0" err="1" smtClean="0"/>
              <a:t>OpenShift</a:t>
            </a:r>
            <a:r>
              <a:rPr lang="en-US" dirty="0" smtClean="0"/>
              <a:t> as a secure deployment environment</a:t>
            </a:r>
            <a:endParaRPr lang="en-US" dirty="0"/>
          </a:p>
          <a:p>
            <a:pPr lvl="1"/>
            <a:r>
              <a:rPr lang="en-US" dirty="0" smtClean="0"/>
              <a:t>Configuring </a:t>
            </a:r>
            <a:r>
              <a:rPr lang="en-US" dirty="0" err="1" smtClean="0"/>
              <a:t>OpenShift</a:t>
            </a:r>
            <a:r>
              <a:rPr lang="en-US" dirty="0" smtClean="0"/>
              <a:t> and AWS for Horizontal HA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Development Support </a:t>
            </a:r>
          </a:p>
          <a:p>
            <a:pPr lvl="1"/>
            <a:r>
              <a:rPr lang="en-US" dirty="0" smtClean="0"/>
              <a:t>Standing up tools</a:t>
            </a:r>
          </a:p>
          <a:p>
            <a:pPr lvl="1"/>
            <a:r>
              <a:rPr lang="en-US" dirty="0" smtClean="0"/>
              <a:t>Setting up new services</a:t>
            </a:r>
          </a:p>
          <a:p>
            <a:pPr lvl="1"/>
            <a:r>
              <a:rPr lang="en-US" dirty="0" smtClean="0"/>
              <a:t>Migration of legacy services into new environment</a:t>
            </a:r>
          </a:p>
          <a:p>
            <a:pPr lvl="1"/>
            <a:r>
              <a:rPr lang="en-US" dirty="0" smtClean="0"/>
              <a:t>Standing up databases in new environments</a:t>
            </a:r>
          </a:p>
          <a:p>
            <a:pPr lvl="1"/>
            <a:r>
              <a:rPr lang="en-US" dirty="0" smtClean="0"/>
              <a:t>Scripting database reset and test data populations</a:t>
            </a:r>
          </a:p>
          <a:p>
            <a:pPr lvl="1"/>
            <a:r>
              <a:rPr lang="en-US" dirty="0" smtClean="0"/>
              <a:t>Configuring services for Scaling and Availability</a:t>
            </a:r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0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</a:t>
            </a:r>
            <a:r>
              <a:rPr lang="en-US" dirty="0" err="1" smtClean="0"/>
              <a:t>WorkStream</a:t>
            </a:r>
            <a:r>
              <a:rPr lang="en-US" dirty="0" smtClean="0"/>
              <a:t> (Cont.)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92196"/>
            <a:ext cx="4104503" cy="4818104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Client Objectives</a:t>
            </a:r>
            <a:endParaRPr lang="en-US" dirty="0"/>
          </a:p>
          <a:p>
            <a:r>
              <a:rPr lang="en-US" dirty="0" smtClean="0"/>
              <a:t>Continuous Integration and Deployment</a:t>
            </a:r>
          </a:p>
          <a:p>
            <a:r>
              <a:rPr lang="en-US" dirty="0" smtClean="0"/>
              <a:t>Scalability and Performance</a:t>
            </a:r>
          </a:p>
          <a:p>
            <a:r>
              <a:rPr lang="en-US" dirty="0" smtClean="0"/>
              <a:t>Fault Tolerance and Catastrophe-Preparedness</a:t>
            </a:r>
          </a:p>
          <a:p>
            <a:r>
              <a:rPr lang="en-US" dirty="0" smtClean="0"/>
              <a:t>Security and Monitoring</a:t>
            </a:r>
          </a:p>
          <a:p>
            <a:r>
              <a:rPr lang="en-US" dirty="0" smtClean="0"/>
              <a:t>Deployment to an Agency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0"/>
          </p:nvPr>
        </p:nvSpPr>
        <p:spPr>
          <a:xfrm>
            <a:off x="5041557" y="1392193"/>
            <a:ext cx="6512011" cy="4818107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DevOps Key task areas</a:t>
            </a:r>
            <a:endParaRPr lang="en-US" dirty="0"/>
          </a:p>
          <a:p>
            <a:r>
              <a:rPr lang="en-US" dirty="0" smtClean="0"/>
              <a:t>Pipeline Development</a:t>
            </a:r>
          </a:p>
          <a:p>
            <a:pPr lvl="1"/>
            <a:r>
              <a:rPr lang="en-US" dirty="0" smtClean="0"/>
              <a:t>Security Stages</a:t>
            </a:r>
          </a:p>
          <a:p>
            <a:pPr lvl="1"/>
            <a:r>
              <a:rPr lang="en-US" dirty="0" smtClean="0"/>
              <a:t>Testing Stages</a:t>
            </a:r>
          </a:p>
          <a:p>
            <a:pPr lvl="1"/>
            <a:r>
              <a:rPr lang="en-US" dirty="0" smtClean="0"/>
              <a:t>Templates for Service Types</a:t>
            </a:r>
          </a:p>
          <a:p>
            <a:pPr lvl="1"/>
            <a:r>
              <a:rPr lang="en-US" dirty="0" smtClean="0"/>
              <a:t>Development Environment Provisioning</a:t>
            </a:r>
          </a:p>
          <a:p>
            <a:pPr lvl="1"/>
            <a:r>
              <a:rPr lang="en-US" dirty="0" smtClean="0"/>
              <a:t>Adding Enhancements to the Pipelines (resource provisioning)</a:t>
            </a:r>
          </a:p>
          <a:p>
            <a:pPr lvl="1"/>
            <a:r>
              <a:rPr lang="en-US" dirty="0" smtClean="0"/>
              <a:t>Ongoing Elimination of Technical </a:t>
            </a:r>
            <a:r>
              <a:rPr lang="en-US" dirty="0"/>
              <a:t>D</a:t>
            </a:r>
            <a:r>
              <a:rPr lang="en-US" dirty="0" smtClean="0"/>
              <a:t>ebt</a:t>
            </a:r>
          </a:p>
          <a:p>
            <a:pPr lvl="1"/>
            <a:r>
              <a:rPr lang="en-US" dirty="0" smtClean="0"/>
              <a:t>Pipeline Architecture Development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DevOps: Monitoring/Dashboards/Governance</a:t>
            </a:r>
          </a:p>
          <a:p>
            <a:pPr lvl="1"/>
            <a:r>
              <a:rPr lang="en-US" dirty="0" smtClean="0"/>
              <a:t>Develop Team Roles</a:t>
            </a:r>
          </a:p>
          <a:p>
            <a:pPr lvl="1"/>
            <a:r>
              <a:rPr lang="en-US" dirty="0" smtClean="0"/>
              <a:t>Configuring Tools for Monitoring and Dashboards</a:t>
            </a:r>
          </a:p>
          <a:p>
            <a:pPr lvl="1"/>
            <a:r>
              <a:rPr lang="en-US" dirty="0" smtClean="0"/>
              <a:t>Detailed Guides</a:t>
            </a:r>
          </a:p>
          <a:p>
            <a:pPr lvl="1"/>
            <a:r>
              <a:rPr lang="en-US" dirty="0" smtClean="0"/>
              <a:t>Microservice ‘production readiness’ Dashboards</a:t>
            </a:r>
          </a:p>
          <a:p>
            <a:pPr lvl="1"/>
            <a:r>
              <a:rPr lang="en-US" dirty="0" smtClean="0"/>
              <a:t>Infrastructure Diagrams</a:t>
            </a:r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3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Everything as a service	</a:t>
            </a:r>
            <a:endParaRPr lang="en-US" dirty="0"/>
          </a:p>
          <a:p>
            <a:r>
              <a:rPr lang="en-US" dirty="0" smtClean="0"/>
              <a:t>Interchangeable components</a:t>
            </a:r>
            <a:endParaRPr lang="en-US" dirty="0"/>
          </a:p>
          <a:p>
            <a:r>
              <a:rPr lang="en-US" dirty="0" smtClean="0"/>
              <a:t>DevOps visibility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782889" y="1667306"/>
            <a:ext cx="677068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r="39475"/>
          <a:stretch/>
        </p:blipFill>
        <p:spPr>
          <a:xfrm>
            <a:off x="365802" y="1"/>
            <a:ext cx="3924300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299792" y="834654"/>
            <a:ext cx="3088271" cy="923330"/>
          </a:xfrm>
          <a:prstGeom prst="rect">
            <a:avLst/>
          </a:prstGeom>
          <a:solidFill>
            <a:srgbClr val="D7E35A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layout options can be found in the master pages or in the Wide Slide Library</a:t>
            </a:r>
          </a:p>
        </p:txBody>
      </p:sp>
    </p:spTree>
    <p:extLst>
      <p:ext uri="{BB962C8B-B14F-4D97-AF65-F5344CB8AC3E}">
        <p14:creationId xmlns:p14="http://schemas.microsoft.com/office/powerpoint/2010/main" val="8144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Continuous integration and deployment </a:t>
            </a:r>
          </a:p>
          <a:p>
            <a:r>
              <a:rPr lang="en-US" dirty="0" smtClean="0"/>
              <a:t>Scalability and performance</a:t>
            </a:r>
          </a:p>
          <a:p>
            <a:r>
              <a:rPr lang="en-US" dirty="0" smtClean="0"/>
              <a:t>Fault tolerance and catastrophe-preparedness</a:t>
            </a:r>
          </a:p>
          <a:p>
            <a:r>
              <a:rPr lang="en-US" dirty="0" smtClean="0"/>
              <a:t>Security and monitoring</a:t>
            </a:r>
          </a:p>
          <a:p>
            <a:r>
              <a:rPr lang="en-US" dirty="0" smtClean="0"/>
              <a:t>Deployment to an agency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devops</a:t>
            </a:r>
            <a:r>
              <a:rPr lang="en-US" dirty="0" smtClean="0"/>
              <a:t> – Key areas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782889" y="1667306"/>
            <a:ext cx="677068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r="39475"/>
          <a:stretch/>
        </p:blipFill>
        <p:spPr>
          <a:xfrm>
            <a:off x="365802" y="1"/>
            <a:ext cx="3924300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299792" y="834654"/>
            <a:ext cx="3088271" cy="923330"/>
          </a:xfrm>
          <a:prstGeom prst="rect">
            <a:avLst/>
          </a:prstGeom>
          <a:solidFill>
            <a:srgbClr val="D7E35A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layout options can be found in the master pages or in the Wide Slide Library</a:t>
            </a:r>
          </a:p>
        </p:txBody>
      </p:sp>
    </p:spTree>
    <p:extLst>
      <p:ext uri="{BB962C8B-B14F-4D97-AF65-F5344CB8AC3E}">
        <p14:creationId xmlns:p14="http://schemas.microsoft.com/office/powerpoint/2010/main" val="8345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Jenkins </a:t>
            </a:r>
            <a:r>
              <a:rPr lang="en-US" dirty="0"/>
              <a:t>Pipeline Magic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smtClean="0"/>
              <a:t>More Jenkins </a:t>
            </a:r>
            <a:r>
              <a:rPr lang="en-US" dirty="0"/>
              <a:t>Pipeline Magic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Overview of DevOps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and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84" y="1670423"/>
            <a:ext cx="8601470" cy="450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3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err="1" smtClean="0"/>
              <a:t>OpenShift</a:t>
            </a:r>
            <a:r>
              <a:rPr lang="en-US" dirty="0" smtClean="0"/>
              <a:t> Magic </a:t>
            </a:r>
            <a:endParaRPr lang="en-US" dirty="0"/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err="1" smtClean="0"/>
              <a:t>OpenShift</a:t>
            </a:r>
            <a:r>
              <a:rPr lang="en-US" dirty="0" smtClean="0"/>
              <a:t> Magic</a:t>
            </a:r>
            <a:endParaRPr lang="en-US" dirty="0"/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</a:t>
            </a:r>
            <a:r>
              <a:rPr lang="en-US" dirty="0" smtClean="0"/>
              <a:t>bullet</a:t>
            </a:r>
          </a:p>
          <a:p>
            <a:r>
              <a:rPr lang="en-US" dirty="0" smtClean="0"/>
              <a:t>AWS Magic</a:t>
            </a:r>
            <a:endParaRPr lang="en-US" dirty="0"/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Overview of DevOps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and Catastrophe-Preparedness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Automate getting the applications up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smtClean="0"/>
              <a:t>Scripted AWS configuration</a:t>
            </a:r>
          </a:p>
          <a:p>
            <a:r>
              <a:rPr lang="en-US" dirty="0" smtClean="0"/>
              <a:t>Scripted deployment and </a:t>
            </a:r>
            <a:r>
              <a:rPr lang="en-US" dirty="0" err="1" smtClean="0"/>
              <a:t>OpenShift</a:t>
            </a:r>
            <a:r>
              <a:rPr lang="en-US" dirty="0" smtClean="0"/>
              <a:t> and Jenkins clusters</a:t>
            </a:r>
          </a:p>
          <a:p>
            <a:r>
              <a:rPr lang="en-US" dirty="0" smtClean="0"/>
              <a:t>Scripted configuration of </a:t>
            </a:r>
            <a:r>
              <a:rPr lang="en-US" dirty="0" err="1" smtClean="0"/>
              <a:t>OpenShift</a:t>
            </a:r>
            <a:r>
              <a:rPr lang="en-US" dirty="0" smtClean="0"/>
              <a:t> and Jenkins clusters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 Pronged Approach </a:t>
            </a:r>
          </a:p>
          <a:p>
            <a:r>
              <a:rPr lang="en-US" dirty="0" smtClean="0"/>
              <a:t>Staying Up – High Availability</a:t>
            </a:r>
          </a:p>
          <a:p>
            <a:r>
              <a:rPr lang="en-US" dirty="0" smtClean="0"/>
              <a:t>Getting Back Up – Recovery: Backups and Scripting</a:t>
            </a:r>
          </a:p>
          <a:p>
            <a:r>
              <a:rPr lang="en-US" dirty="0" smtClean="0"/>
              <a:t>Rectify – Extensive Audits and Logs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1340"/>
            <a:ext cx="5295900" cy="1868959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Application Health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4341340"/>
            <a:ext cx="5295900" cy="1868960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smtClean="0"/>
              <a:t>Locking down the AWS console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r>
              <a:rPr lang="en-US" dirty="0"/>
              <a:t>Code Scans</a:t>
            </a:r>
          </a:p>
          <a:p>
            <a:r>
              <a:rPr lang="en-US" dirty="0"/>
              <a:t>Image Scans</a:t>
            </a:r>
          </a:p>
          <a:p>
            <a:r>
              <a:rPr lang="en-US" dirty="0"/>
              <a:t>Application Testing</a:t>
            </a:r>
          </a:p>
          <a:p>
            <a:r>
              <a:rPr lang="en-US" dirty="0"/>
              <a:t>Database Testing</a:t>
            </a:r>
          </a:p>
          <a:p>
            <a:r>
              <a:rPr lang="en-US" dirty="0"/>
              <a:t>Infrastructure </a:t>
            </a:r>
            <a:r>
              <a:rPr lang="en-US" dirty="0" smtClean="0"/>
              <a:t>Scanning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</a:t>
            </a:r>
          </a:p>
          <a:p>
            <a:r>
              <a:rPr lang="en-US" dirty="0" smtClean="0"/>
              <a:t>ELK Stack</a:t>
            </a:r>
          </a:p>
        </p:txBody>
      </p:sp>
    </p:spTree>
    <p:extLst>
      <p:ext uri="{BB962C8B-B14F-4D97-AF65-F5344CB8AC3E}">
        <p14:creationId xmlns:p14="http://schemas.microsoft.com/office/powerpoint/2010/main" val="7827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1340"/>
            <a:ext cx="5295900" cy="1868959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Pipeline Status Dashboard</a:t>
            </a:r>
          </a:p>
          <a:p>
            <a:r>
              <a:rPr lang="en-US" dirty="0" smtClean="0"/>
              <a:t>Service Health Dashboard </a:t>
            </a:r>
          </a:p>
          <a:p>
            <a:r>
              <a:rPr lang="en-US" dirty="0" smtClean="0"/>
              <a:t>Agile Development Boards</a:t>
            </a:r>
          </a:p>
          <a:p>
            <a:r>
              <a:rPr lang="en-US" dirty="0" smtClean="0"/>
              <a:t>Microservice Production-Readiness Dashboard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4341340"/>
            <a:ext cx="5295900" cy="1868960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smtClean="0"/>
              <a:t>Pipeline Status</a:t>
            </a:r>
          </a:p>
          <a:p>
            <a:r>
              <a:rPr lang="en-US" dirty="0" smtClean="0"/>
              <a:t>Infrastructure Health</a:t>
            </a:r>
          </a:p>
          <a:p>
            <a:pPr lvl="1"/>
            <a:r>
              <a:rPr lang="en-US" dirty="0" smtClean="0"/>
              <a:t>Node Alarms and Load Notifications</a:t>
            </a:r>
            <a:endParaRPr lang="en-US" dirty="0"/>
          </a:p>
          <a:p>
            <a:pPr lvl="1"/>
            <a:r>
              <a:rPr lang="en-US" dirty="0" smtClean="0"/>
              <a:t>Automated Responses and Elevation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Governance Suggestions</a:t>
            </a:r>
          </a:p>
          <a:p>
            <a:r>
              <a:rPr lang="en-US" dirty="0" smtClean="0"/>
              <a:t>Team Roles</a:t>
            </a:r>
          </a:p>
          <a:p>
            <a:r>
              <a:rPr lang="en-US" dirty="0" smtClean="0"/>
              <a:t>CI/CD – pipeline architecture enforces software engineering processes, policies and regulations</a:t>
            </a:r>
          </a:p>
          <a:p>
            <a:r>
              <a:rPr lang="en-US" dirty="0" smtClean="0"/>
              <a:t>Microservice Documentation Standards</a:t>
            </a:r>
          </a:p>
          <a:p>
            <a:r>
              <a:rPr lang="en-US" dirty="0" smtClean="0"/>
              <a:t>Microservice Development Standards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</a:t>
            </a:r>
          </a:p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W Narrow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Wide" id="{196C1BBA-2914-1841-AF45-B461873B9462}" vid="{27A3663A-32B4-4A49-B22B-F15164877211}"/>
    </a:ext>
  </a:extLst>
</a:theme>
</file>

<file path=ppt/theme/theme2.xml><?xml version="1.0" encoding="utf-8"?>
<a:theme xmlns:a="http://schemas.openxmlformats.org/drawingml/2006/main" name="Wide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Wide" id="{196C1BBA-2914-1841-AF45-B461873B9462}" vid="{0A31502A-B0FE-774E-856E-465F6F2469D0}"/>
    </a:ext>
  </a:extLst>
</a:theme>
</file>

<file path=ppt/theme/theme3.xml><?xml version="1.0" encoding="utf-8"?>
<a:theme xmlns:a="http://schemas.openxmlformats.org/drawingml/2006/main" name="FC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Wide" id="{196C1BBA-2914-1841-AF45-B461873B9462}" vid="{EC8500E8-EFA9-0C41-A598-DF4F3D344E8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rgbClr val="000000"/>
    </a:dk1>
    <a:lt1>
      <a:srgbClr val="FFFFFF"/>
    </a:lt1>
    <a:dk2>
      <a:srgbClr val="243646"/>
    </a:dk2>
    <a:lt2>
      <a:srgbClr val="E7E6E6"/>
    </a:lt2>
    <a:accent1>
      <a:srgbClr val="035157"/>
    </a:accent1>
    <a:accent2>
      <a:srgbClr val="00A6B7"/>
    </a:accent2>
    <a:accent3>
      <a:srgbClr val="243646"/>
    </a:accent3>
    <a:accent4>
      <a:srgbClr val="73A74C"/>
    </a:accent4>
    <a:accent5>
      <a:srgbClr val="D3461E"/>
    </a:accent5>
    <a:accent6>
      <a:srgbClr val="D6E25A"/>
    </a:accent6>
    <a:hlink>
      <a:srgbClr val="035157"/>
    </a:hlink>
    <a:folHlink>
      <a:srgbClr val="00A6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Teal Wide</Template>
  <TotalTime>4211</TotalTime>
  <Words>889</Words>
  <Application>Microsoft Office PowerPoint</Application>
  <PresentationFormat>Widescreen</PresentationFormat>
  <Paragraphs>222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LucidaGrande</vt:lpstr>
      <vt:lpstr>Oswald</vt:lpstr>
      <vt:lpstr>Oswald</vt:lpstr>
      <vt:lpstr>Wingdings</vt:lpstr>
      <vt:lpstr>NW Narrow Master</vt:lpstr>
      <vt:lpstr>Wide</vt:lpstr>
      <vt:lpstr>FC Master</vt:lpstr>
      <vt:lpstr>DevOps</vt:lpstr>
      <vt:lpstr>Guiding Principles</vt:lpstr>
      <vt:lpstr>Features of devops – Key areas</vt:lpstr>
      <vt:lpstr>Continuous integration and deployment</vt:lpstr>
      <vt:lpstr>Continuous integration and deployment</vt:lpstr>
      <vt:lpstr>Scalability and performance</vt:lpstr>
      <vt:lpstr>Fault Tolerance and Catastrophe-Preparedness</vt:lpstr>
      <vt:lpstr>Security And Monitoring</vt:lpstr>
      <vt:lpstr>Governance and monitoring</vt:lpstr>
      <vt:lpstr>Deployment to an agency – Rolling out DevOps Process</vt:lpstr>
      <vt:lpstr>Deployment to an agency – Effects on Current Organization</vt:lpstr>
      <vt:lpstr>DevOps WorkStream </vt:lpstr>
      <vt:lpstr>DevOps WorkStream (Cont.) 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Jurgenson, Arsenie [USA]</dc:creator>
  <cp:lastModifiedBy>Jurgenson, Arsenie [USA]</cp:lastModifiedBy>
  <cp:revision>17</cp:revision>
  <cp:lastPrinted>2016-11-21T14:15:42Z</cp:lastPrinted>
  <dcterms:created xsi:type="dcterms:W3CDTF">2017-04-14T17:49:34Z</dcterms:created>
  <dcterms:modified xsi:type="dcterms:W3CDTF">2017-04-17T16:00:42Z</dcterms:modified>
</cp:coreProperties>
</file>