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1"/>
    <p:sldMasterId id="2147483796" r:id="rId2"/>
    <p:sldMasterId id="2147483820" r:id="rId3"/>
  </p:sldMasterIdLst>
  <p:notesMasterIdLst>
    <p:notesMasterId r:id="rId18"/>
  </p:notesMasterIdLst>
  <p:handoutMasterIdLst>
    <p:handoutMasterId r:id="rId19"/>
  </p:handoutMasterIdLst>
  <p:sldIdLst>
    <p:sldId id="683" r:id="rId4"/>
    <p:sldId id="714" r:id="rId5"/>
    <p:sldId id="715" r:id="rId6"/>
    <p:sldId id="717" r:id="rId7"/>
    <p:sldId id="721" r:id="rId8"/>
    <p:sldId id="720" r:id="rId9"/>
    <p:sldId id="719" r:id="rId10"/>
    <p:sldId id="722" r:id="rId11"/>
    <p:sldId id="724" r:id="rId12"/>
    <p:sldId id="726" r:id="rId13"/>
    <p:sldId id="725" r:id="rId14"/>
    <p:sldId id="727" r:id="rId15"/>
    <p:sldId id="728" r:id="rId16"/>
    <p:sldId id="7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5A"/>
    <a:srgbClr val="97D6EC"/>
    <a:srgbClr val="F7A81B"/>
    <a:srgbClr val="00A6B7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 dirty="0" smtClean="0"/>
              <a:t>Section goes here</a:t>
            </a:r>
          </a:p>
          <a:p>
            <a:pPr lvl="1"/>
            <a:r>
              <a:rPr lang="en-US" dirty="0" smtClean="0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For more information about XXX, contact…</a:t>
            </a:r>
          </a:p>
          <a:p>
            <a:pPr lvl="0"/>
            <a:endParaRPr lang="en-US" dirty="0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BOOZALLEN.COM/CAPABILITY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SUBHEAD GOES HERE</a:t>
            </a:r>
          </a:p>
          <a:p>
            <a:pPr lvl="1"/>
            <a:r>
              <a:rPr lang="en-US" dirty="0" smtClean="0"/>
              <a:t>Level 1 text goes here to explain the charts or infographics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SUBHEAD GOES HERE</a:t>
            </a:r>
          </a:p>
          <a:p>
            <a:pPr lvl="1"/>
            <a:r>
              <a:rPr lang="en-US" dirty="0" smtClean="0"/>
              <a:t>Level 1 text goes here to explain the charts or infographics</a:t>
            </a:r>
            <a:endParaRPr lang="en-US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 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smtClean="0">
                <a:solidFill>
                  <a:schemeClr val="bg1"/>
                </a:solidFill>
              </a:rPr>
              <a:t>Booz Allen Hamilton internal</a:t>
            </a:r>
            <a:endParaRPr lang="en-US" sz="750" cap="all" spc="1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 smtClean="0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smtClean="0">
                <a:solidFill>
                  <a:schemeClr val="bg1"/>
                </a:solidFill>
              </a:rPr>
              <a:t>Booz Allen Hamilton </a:t>
            </a:r>
            <a:r>
              <a:rPr lang="en-US" sz="750" cap="all" spc="100" smtClean="0">
                <a:solidFill>
                  <a:srgbClr val="F7A81B"/>
                </a:solidFill>
              </a:rPr>
              <a:t>restricted</a:t>
            </a:r>
            <a:endParaRPr lang="en-US" sz="750" cap="all" spc="100">
              <a:solidFill>
                <a:srgbClr val="F7A81B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8" y="377825"/>
            <a:ext cx="6770430" cy="58245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9" y="377825"/>
            <a:ext cx="6770430" cy="58245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6184" y="0"/>
            <a:ext cx="11436349" cy="6874859"/>
          </a:xfrm>
        </p:spPr>
        <p:txBody>
          <a:bodyPr anchor="ctr"/>
          <a:lstStyle>
            <a:lvl1pPr marL="0" indent="0" algn="ctr">
              <a:buNone/>
              <a:defRPr sz="6000" b="0" i="0" cap="all" spc="200" baseline="0">
                <a:solidFill>
                  <a:schemeClr val="bg1"/>
                </a:solidFill>
                <a:latin typeface="Oswald"/>
              </a:defRPr>
            </a:lvl1pPr>
            <a:lvl2pPr algn="ctr">
              <a:defRPr sz="1800" i="0" spc="1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DIVIDER HEADING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Level 1 text bullet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paragraph description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sz="1400" i="1" dirty="0" smtClean="0"/>
              <a:t>Level 5 source info</a:t>
            </a:r>
            <a:endParaRPr lang="en-US" dirty="0" smtClean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815" r:id="rId2"/>
    <p:sldLayoutId id="2147483816" r:id="rId3"/>
    <p:sldLayoutId id="2147483817" r:id="rId4"/>
    <p:sldLayoutId id="2147483787" r:id="rId5"/>
    <p:sldLayoutId id="2147483776" r:id="rId6"/>
    <p:sldLayoutId id="2147483789" r:id="rId7"/>
    <p:sldLayoutId id="2147483790" r:id="rId8"/>
    <p:sldLayoutId id="2147483791" r:id="rId9"/>
    <p:sldLayoutId id="2147483792" r:id="rId10"/>
    <p:sldLayoutId id="2147483794" r:id="rId11"/>
    <p:sldLayoutId id="2147483795" r:id="rId12"/>
    <p:sldLayoutId id="2147483829" r:id="rId13"/>
    <p:sldLayoutId id="2147483830" r:id="rId14"/>
    <p:sldLayoutId id="2147483831" r:id="rId15"/>
    <p:sldLayoutId id="214748383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46075" indent="-1651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11113" indent="0" algn="l" defTabSz="914400" rtl="0" eaLnBrk="1" latinLnBrk="0" hangingPunct="1">
        <a:lnSpc>
          <a:spcPct val="9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83480" y="1276283"/>
            <a:ext cx="10670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8" r:id="rId2"/>
    <p:sldLayoutId id="2147483803" r:id="rId3"/>
    <p:sldLayoutId id="2147483828" r:id="rId4"/>
    <p:sldLayoutId id="2147483801" r:id="rId5"/>
    <p:sldLayoutId id="2147483802" r:id="rId6"/>
    <p:sldLayoutId id="2147483799" r:id="rId7"/>
    <p:sldLayoutId id="2147483800" r:id="rId8"/>
    <p:sldLayoutId id="2147483824" r:id="rId9"/>
    <p:sldLayoutId id="2147483825" r:id="rId10"/>
    <p:sldLayoutId id="2147483826" r:id="rId11"/>
    <p:sldLayoutId id="21474838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263" indent="-279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tabLst/>
        <a:defRPr sz="1200" i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2888" y="414779"/>
            <a:ext cx="6770680" cy="5762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 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0"/>
            <a:ext cx="421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  <a:lvl2pPr marL="11113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2pPr>
      <a:lvl3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boozallen.sharepoint.com/sites/marcomm/brand/Pages/Brand-Imagery.aspx.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0" r="2534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Workstream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April 2017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550" y="4254980"/>
            <a:ext cx="3898900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06" y="5928912"/>
            <a:ext cx="24367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Innovation center, Washington, D.C.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3692232" y="834654"/>
            <a:ext cx="3480712" cy="5094257"/>
            <a:chOff x="1622289" y="839773"/>
            <a:chExt cx="3480712" cy="5094257"/>
          </a:xfrm>
          <a:solidFill>
            <a:srgbClr val="D7E35A"/>
          </a:solidFill>
        </p:grpSpPr>
        <p:sp>
          <p:nvSpPr>
            <p:cNvPr id="12" name="TextBox 11"/>
            <p:cNvSpPr txBox="1"/>
            <p:nvPr/>
          </p:nvSpPr>
          <p:spPr>
            <a:xfrm>
              <a:off x="1622289" y="1834837"/>
              <a:ext cx="3480712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replace the current photo, click on it and hit “delete.” Drag your new image into the photo placeholder box. </a:t>
              </a:r>
              <a:endParaRPr lang="en-US" dirty="0"/>
            </a:p>
            <a:p>
              <a:endParaRPr lang="en-US" dirty="0" smtClean="0"/>
            </a:p>
            <a:p>
              <a:r>
                <a:rPr lang="en-US" dirty="0" smtClean="0">
                  <a:hlinkClick r:id="rId4"/>
                </a:rPr>
                <a:t>Click here to access photo library</a:t>
              </a:r>
              <a:r>
                <a:rPr lang="en-US" dirty="0" smtClean="0"/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22289" y="3902705"/>
              <a:ext cx="3480712" cy="2031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Photos may </a:t>
              </a:r>
              <a:r>
                <a:rPr lang="en-US" dirty="0" smtClean="0"/>
                <a:t>feature: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Employees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P</a:t>
              </a:r>
              <a:r>
                <a:rPr lang="en-US" dirty="0" smtClean="0"/>
                <a:t>eople </a:t>
              </a:r>
              <a:r>
                <a:rPr lang="en-US" dirty="0"/>
                <a:t>benefiting from our </a:t>
              </a:r>
              <a:r>
                <a:rPr lang="en-US" dirty="0" smtClean="0"/>
                <a:t>solutions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A human element, such as a </a:t>
              </a:r>
              <a:r>
                <a:rPr lang="en-US" dirty="0"/>
                <a:t>close up of a hand or a person in the </a:t>
              </a:r>
              <a:r>
                <a:rPr lang="en-US" dirty="0" smtClean="0"/>
                <a:t>distance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2289" y="839773"/>
              <a:ext cx="348071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this cover for </a:t>
              </a:r>
              <a:br>
                <a:rPr lang="en-US" dirty="0" smtClean="0"/>
              </a:br>
              <a:r>
                <a:rPr lang="en-US" dirty="0" smtClean="0"/>
                <a:t>most 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to an agency – Rolling out DevOps Process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On-boarding Guides</a:t>
            </a:r>
            <a:endParaRPr lang="en-US" dirty="0" smtClean="0"/>
          </a:p>
          <a:p>
            <a:r>
              <a:rPr lang="en-US" dirty="0" smtClean="0"/>
              <a:t>Tie in change staff into the pipeline configuration process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 smtClean="0"/>
              <a:t>Standing up minimum viable environment</a:t>
            </a:r>
          </a:p>
          <a:p>
            <a:r>
              <a:rPr lang="en-US" dirty="0" smtClean="0"/>
              <a:t>Deployment Scripts</a:t>
            </a:r>
          </a:p>
          <a:p>
            <a:r>
              <a:rPr lang="en-US" dirty="0" smtClean="0"/>
              <a:t>Using hardened base images</a:t>
            </a:r>
            <a:endParaRPr lang="en-US" dirty="0"/>
          </a:p>
          <a:p>
            <a:r>
              <a:rPr lang="en-US" dirty="0" smtClean="0"/>
              <a:t>Ability to use tools that are already at the agency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r>
              <a:rPr lang="en-US" dirty="0"/>
              <a:t>Automation of policy enforcement with the pipeline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Being able to prove that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to an agency – Effects on Current Organization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On-boarding Guides</a:t>
            </a:r>
            <a:endParaRPr lang="en-US" dirty="0" smtClean="0"/>
          </a:p>
          <a:p>
            <a:r>
              <a:rPr lang="en-US" dirty="0" smtClean="0"/>
              <a:t>Tie in change staff into the pipeline configuration process</a:t>
            </a:r>
          </a:p>
          <a:p>
            <a:r>
              <a:rPr lang="en-US" dirty="0" smtClean="0"/>
              <a:t>Manual intervention is replaced with automated response and escalation notifications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</a:t>
            </a:r>
          </a:p>
          <a:p>
            <a:r>
              <a:rPr lang="en-US" dirty="0" smtClean="0"/>
              <a:t>Changes required to stand up a minimum viable environment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r>
              <a:rPr lang="en-US" dirty="0" smtClean="0"/>
              <a:t>Being able to prove that pipeline fills policy requirements, organizational software lifecycle policy changes</a:t>
            </a:r>
          </a:p>
          <a:p>
            <a:r>
              <a:rPr lang="en-US" dirty="0" smtClean="0"/>
              <a:t>Tie in management into the monitoring dashboards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 err="1" smtClean="0"/>
              <a:t>WorkStream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203357" cy="4818104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Client Objectives</a:t>
            </a:r>
            <a:endParaRPr lang="en-US" dirty="0"/>
          </a:p>
          <a:p>
            <a:r>
              <a:rPr lang="en-US" dirty="0" smtClean="0"/>
              <a:t>Continuous Integration and Deployment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DevOps Key task areas</a:t>
            </a:r>
            <a:endParaRPr lang="en-US" dirty="0"/>
          </a:p>
          <a:p>
            <a:r>
              <a:rPr lang="en-US" dirty="0" smtClean="0"/>
              <a:t>Infrastructure Configuration</a:t>
            </a:r>
          </a:p>
          <a:p>
            <a:pPr lvl="1"/>
            <a:r>
              <a:rPr lang="en-US" dirty="0" smtClean="0"/>
              <a:t>Configuring Jenkins for HA</a:t>
            </a:r>
          </a:p>
          <a:p>
            <a:pPr lvl="1"/>
            <a:r>
              <a:rPr lang="en-US" dirty="0" smtClean="0"/>
              <a:t>Scripted Deployment of OS and Jenkins</a:t>
            </a:r>
          </a:p>
          <a:p>
            <a:pPr lvl="1"/>
            <a:r>
              <a:rPr lang="en-US" dirty="0" smtClean="0"/>
              <a:t>Scripted Configuration of OS and Jenkins</a:t>
            </a:r>
          </a:p>
          <a:p>
            <a:pPr lvl="1"/>
            <a:r>
              <a:rPr lang="en-US" dirty="0" smtClean="0"/>
              <a:t>Tool Installation (Security, Testing and Monitoring)</a:t>
            </a:r>
          </a:p>
          <a:p>
            <a:pPr lvl="1"/>
            <a:r>
              <a:rPr lang="en-US" dirty="0" smtClean="0"/>
              <a:t>Configuring </a:t>
            </a:r>
            <a:r>
              <a:rPr lang="en-US" dirty="0" err="1" smtClean="0"/>
              <a:t>OpenShift</a:t>
            </a:r>
            <a:r>
              <a:rPr lang="en-US" dirty="0" smtClean="0"/>
              <a:t> as a secure deployment environment</a:t>
            </a:r>
            <a:endParaRPr lang="en-US" dirty="0"/>
          </a:p>
          <a:p>
            <a:pPr lvl="1"/>
            <a:r>
              <a:rPr lang="en-US" dirty="0" smtClean="0"/>
              <a:t>Configuring </a:t>
            </a:r>
            <a:r>
              <a:rPr lang="en-US" dirty="0" err="1" smtClean="0"/>
              <a:t>OpenShift</a:t>
            </a:r>
            <a:r>
              <a:rPr lang="en-US" dirty="0" smtClean="0"/>
              <a:t> and AWS for Horizontal HA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Development Support </a:t>
            </a:r>
          </a:p>
          <a:p>
            <a:pPr lvl="1"/>
            <a:r>
              <a:rPr lang="en-US" dirty="0" smtClean="0"/>
              <a:t>Standing up tools</a:t>
            </a:r>
          </a:p>
          <a:p>
            <a:pPr lvl="1"/>
            <a:r>
              <a:rPr lang="en-US" dirty="0" smtClean="0"/>
              <a:t>Setting up new services</a:t>
            </a:r>
          </a:p>
          <a:p>
            <a:pPr lvl="1"/>
            <a:r>
              <a:rPr lang="en-US" dirty="0" smtClean="0"/>
              <a:t>Migration of legacy services into new environment</a:t>
            </a:r>
          </a:p>
          <a:p>
            <a:pPr lvl="1"/>
            <a:r>
              <a:rPr lang="en-US" dirty="0" smtClean="0"/>
              <a:t>Standing up databases in new environments</a:t>
            </a:r>
          </a:p>
          <a:p>
            <a:pPr lvl="1"/>
            <a:r>
              <a:rPr lang="en-US" dirty="0" smtClean="0"/>
              <a:t>Scripting database reset and test data populations</a:t>
            </a:r>
          </a:p>
          <a:p>
            <a:pPr lvl="1"/>
            <a:r>
              <a:rPr lang="en-US" dirty="0" smtClean="0"/>
              <a:t>Configuring services for Scaling and Availability</a:t>
            </a:r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0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 err="1" smtClean="0"/>
              <a:t>WorkStream</a:t>
            </a:r>
            <a:r>
              <a:rPr lang="en-US" dirty="0" smtClean="0"/>
              <a:t> (Cont.)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104503" cy="4818104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Client Objectives</a:t>
            </a:r>
            <a:endParaRPr lang="en-US" dirty="0"/>
          </a:p>
          <a:p>
            <a:r>
              <a:rPr lang="en-US" dirty="0" smtClean="0"/>
              <a:t>Continuous Integration and Deployment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DevOps Key task areas</a:t>
            </a:r>
            <a:endParaRPr lang="en-US" dirty="0"/>
          </a:p>
          <a:p>
            <a:r>
              <a:rPr lang="en-US" dirty="0" smtClean="0"/>
              <a:t>Pipeline Development</a:t>
            </a:r>
          </a:p>
          <a:p>
            <a:pPr lvl="1"/>
            <a:r>
              <a:rPr lang="en-US" dirty="0" smtClean="0"/>
              <a:t>Security Stages</a:t>
            </a:r>
          </a:p>
          <a:p>
            <a:pPr lvl="1"/>
            <a:r>
              <a:rPr lang="en-US" dirty="0" smtClean="0"/>
              <a:t>Testing Stages</a:t>
            </a:r>
          </a:p>
          <a:p>
            <a:pPr lvl="1"/>
            <a:r>
              <a:rPr lang="en-US" dirty="0" smtClean="0"/>
              <a:t>Templates for Service Types</a:t>
            </a:r>
          </a:p>
          <a:p>
            <a:pPr lvl="1"/>
            <a:r>
              <a:rPr lang="en-US" dirty="0" smtClean="0"/>
              <a:t>Development Environment Provisioning</a:t>
            </a:r>
          </a:p>
          <a:p>
            <a:pPr lvl="1"/>
            <a:r>
              <a:rPr lang="en-US" dirty="0" smtClean="0"/>
              <a:t>Adding Enhancements to the Pipelines (resource provisioning)</a:t>
            </a:r>
          </a:p>
          <a:p>
            <a:pPr lvl="1"/>
            <a:r>
              <a:rPr lang="en-US" dirty="0" smtClean="0"/>
              <a:t>Ongoing Elimination of Technical </a:t>
            </a:r>
            <a:r>
              <a:rPr lang="en-US" dirty="0"/>
              <a:t>D</a:t>
            </a:r>
            <a:r>
              <a:rPr lang="en-US" dirty="0" smtClean="0"/>
              <a:t>ebt</a:t>
            </a:r>
          </a:p>
          <a:p>
            <a:pPr lvl="1"/>
            <a:r>
              <a:rPr lang="en-US" dirty="0" smtClean="0"/>
              <a:t>Pipeline Architecture Development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DevOps: Monitoring/Dashboards/Governance</a:t>
            </a:r>
          </a:p>
          <a:p>
            <a:pPr lvl="1"/>
            <a:r>
              <a:rPr lang="en-US" dirty="0" smtClean="0"/>
              <a:t>Develop Team Roles</a:t>
            </a:r>
          </a:p>
          <a:p>
            <a:pPr lvl="1"/>
            <a:r>
              <a:rPr lang="en-US" dirty="0" smtClean="0"/>
              <a:t>Configuring Tools for Monitoring and Dashboards</a:t>
            </a:r>
          </a:p>
          <a:p>
            <a:pPr lvl="1"/>
            <a:r>
              <a:rPr lang="en-US" dirty="0" smtClean="0"/>
              <a:t>Detailed Guides</a:t>
            </a:r>
          </a:p>
          <a:p>
            <a:pPr lvl="1"/>
            <a:r>
              <a:rPr lang="en-US" dirty="0" smtClean="0"/>
              <a:t>Microservice ‘production readiness’ Dashboards</a:t>
            </a:r>
          </a:p>
          <a:p>
            <a:pPr lvl="1"/>
            <a:r>
              <a:rPr lang="en-US" dirty="0" smtClean="0"/>
              <a:t>Infrastructure Diagrams</a:t>
            </a:r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3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 err="1" smtClean="0"/>
              <a:t>WorkStream</a:t>
            </a:r>
            <a:r>
              <a:rPr lang="en-US" dirty="0" smtClean="0"/>
              <a:t> </a:t>
            </a:r>
            <a:r>
              <a:rPr lang="en-US" dirty="0" smtClean="0"/>
              <a:t>Agency Demo: Goals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15914" y="1598141"/>
            <a:ext cx="5737654" cy="160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 smtClean="0"/>
              <a:t>Developer Support</a:t>
            </a:r>
          </a:p>
          <a:p>
            <a:r>
              <a:rPr lang="en-US" dirty="0"/>
              <a:t>All services configured and deployed in Dev/Test/Pre-Prod</a:t>
            </a:r>
          </a:p>
          <a:p>
            <a:r>
              <a:rPr lang="en-US" dirty="0"/>
              <a:t>Running Kafka Message Broker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15914" y="3200401"/>
            <a:ext cx="5737654" cy="312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/>
              <a:t>Pipeline Status Dashboards per user Role (in Jenkins)</a:t>
            </a:r>
          </a:p>
          <a:p>
            <a:r>
              <a:rPr lang="en-US" dirty="0"/>
              <a:t>Service Status Dashboard (ELK Stack)</a:t>
            </a:r>
          </a:p>
          <a:p>
            <a:r>
              <a:rPr lang="en-US" dirty="0"/>
              <a:t>Service templates for Spring and </a:t>
            </a:r>
            <a:r>
              <a:rPr lang="en-US" dirty="0" err="1"/>
              <a:t>NodeJS</a:t>
            </a:r>
            <a:r>
              <a:rPr lang="en-US" dirty="0"/>
              <a:t>/Angular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 Demo </a:t>
            </a:r>
            <a:r>
              <a:rPr lang="en-US" dirty="0"/>
              <a:t>creating of a new service)</a:t>
            </a:r>
          </a:p>
          <a:p>
            <a:r>
              <a:rPr lang="en-US" dirty="0"/>
              <a:t>Pipeline Development Status Dashboard</a:t>
            </a:r>
          </a:p>
          <a:p>
            <a:r>
              <a:rPr lang="en-US" dirty="0"/>
              <a:t>Microservice Production Readiness Dashboard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18054" y="1598141"/>
            <a:ext cx="4497860" cy="160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 smtClean="0"/>
              <a:t>Infrastructure</a:t>
            </a:r>
          </a:p>
          <a:p>
            <a:r>
              <a:rPr lang="en-US" dirty="0"/>
              <a:t>Jenkins Users</a:t>
            </a:r>
          </a:p>
          <a:p>
            <a:r>
              <a:rPr lang="en-US" dirty="0" err="1"/>
              <a:t>OpenShift</a:t>
            </a:r>
            <a:r>
              <a:rPr lang="en-US" dirty="0"/>
              <a:t> Users</a:t>
            </a:r>
          </a:p>
          <a:p>
            <a:r>
              <a:rPr lang="en-US" dirty="0"/>
              <a:t>ELK Stack for Logging/Monitoring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18054" y="3200401"/>
            <a:ext cx="4497860" cy="312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 smtClean="0"/>
              <a:t>Pipeline</a:t>
            </a:r>
          </a:p>
          <a:p>
            <a:r>
              <a:rPr lang="en-US" dirty="0"/>
              <a:t>Dev/Test/Pre-Prod Pipeline Deployment</a:t>
            </a:r>
          </a:p>
          <a:p>
            <a:r>
              <a:rPr lang="en-US" dirty="0"/>
              <a:t>Test Stages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Lint</a:t>
            </a:r>
          </a:p>
          <a:p>
            <a:pPr lvl="1"/>
            <a:r>
              <a:rPr lang="en-US" dirty="0" smtClean="0"/>
              <a:t>Coverage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UI </a:t>
            </a:r>
            <a:r>
              <a:rPr lang="en-US" dirty="0"/>
              <a:t>Tests</a:t>
            </a:r>
          </a:p>
          <a:p>
            <a:r>
              <a:rPr lang="en-US" dirty="0"/>
              <a:t>Security Stages: </a:t>
            </a:r>
            <a:endParaRPr lang="en-US" dirty="0" smtClean="0"/>
          </a:p>
          <a:p>
            <a:pPr lvl="1"/>
            <a:r>
              <a:rPr lang="en-US" dirty="0" smtClean="0"/>
              <a:t>Code Scan</a:t>
            </a:r>
          </a:p>
          <a:p>
            <a:pPr lvl="1"/>
            <a:r>
              <a:rPr lang="en-US" dirty="0" smtClean="0"/>
              <a:t>Container </a:t>
            </a:r>
            <a:r>
              <a:rPr lang="en-US" dirty="0"/>
              <a:t>Image </a:t>
            </a:r>
            <a:r>
              <a:rPr lang="en-US" dirty="0" smtClean="0"/>
              <a:t>Scan</a:t>
            </a:r>
          </a:p>
          <a:p>
            <a:pPr lvl="1"/>
            <a:r>
              <a:rPr lang="en-US" dirty="0" smtClean="0"/>
              <a:t>End </a:t>
            </a:r>
            <a:r>
              <a:rPr lang="en-US" dirty="0"/>
              <a:t>Point Tests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marL="296863" lvl="1" indent="0">
              <a:buFont typeface="LucidaGrande" charset="0"/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Everything as a service	</a:t>
            </a:r>
            <a:endParaRPr lang="en-US" dirty="0"/>
          </a:p>
          <a:p>
            <a:r>
              <a:rPr lang="en-US" dirty="0" smtClean="0"/>
              <a:t>Interchangeable components</a:t>
            </a:r>
            <a:endParaRPr lang="en-US" dirty="0"/>
          </a:p>
          <a:p>
            <a:r>
              <a:rPr lang="en-US" dirty="0" smtClean="0"/>
              <a:t>DevOps visibility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144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Continuous integration and deployment 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devops</a:t>
            </a:r>
            <a:r>
              <a:rPr lang="en-US" dirty="0" smtClean="0"/>
              <a:t> – Key areas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345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Jenkins </a:t>
            </a:r>
            <a:r>
              <a:rPr lang="en-US" dirty="0"/>
              <a:t>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More Jenkins </a:t>
            </a:r>
            <a:r>
              <a:rPr lang="en-US" dirty="0"/>
              <a:t>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 of DevOps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4" y="1670423"/>
            <a:ext cx="8601470" cy="450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Magic 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Magic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</a:t>
            </a:r>
            <a:r>
              <a:rPr lang="en-US" dirty="0" smtClean="0"/>
              <a:t>bullet</a:t>
            </a:r>
          </a:p>
          <a:p>
            <a:r>
              <a:rPr lang="en-US" dirty="0" smtClean="0"/>
              <a:t>AWS Magic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 of DevOps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and Catastrophe-Preparedness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Automate getting the applications up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Scripted AWS configuration</a:t>
            </a:r>
          </a:p>
          <a:p>
            <a:r>
              <a:rPr lang="en-US" dirty="0" smtClean="0"/>
              <a:t>Scripted deployment and </a:t>
            </a:r>
            <a:r>
              <a:rPr lang="en-US" dirty="0" err="1" smtClean="0"/>
              <a:t>OpenShift</a:t>
            </a:r>
            <a:r>
              <a:rPr lang="en-US" dirty="0" smtClean="0"/>
              <a:t> and Jenkins clusters</a:t>
            </a:r>
          </a:p>
          <a:p>
            <a:r>
              <a:rPr lang="en-US" dirty="0" smtClean="0"/>
              <a:t>Scripted configuration of </a:t>
            </a:r>
            <a:r>
              <a:rPr lang="en-US" dirty="0" err="1" smtClean="0"/>
              <a:t>OpenShift</a:t>
            </a:r>
            <a:r>
              <a:rPr lang="en-US" dirty="0" smtClean="0"/>
              <a:t> and Jenkins clusters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Pronged Approach </a:t>
            </a:r>
          </a:p>
          <a:p>
            <a:r>
              <a:rPr lang="en-US" dirty="0" smtClean="0"/>
              <a:t>Staying Up – High Availability</a:t>
            </a:r>
          </a:p>
          <a:p>
            <a:r>
              <a:rPr lang="en-US" dirty="0" smtClean="0"/>
              <a:t>Getting Back Up – Recovery: Backups and Scripting</a:t>
            </a:r>
          </a:p>
          <a:p>
            <a:r>
              <a:rPr lang="en-US" dirty="0" smtClean="0"/>
              <a:t>Rectify – Extensive Audits and Logs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Application Health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Locking down the AWS console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r>
              <a:rPr lang="en-US" dirty="0"/>
              <a:t>Code Scans</a:t>
            </a:r>
          </a:p>
          <a:p>
            <a:r>
              <a:rPr lang="en-US" dirty="0"/>
              <a:t>Image Scans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Database Testing</a:t>
            </a:r>
          </a:p>
          <a:p>
            <a:r>
              <a:rPr lang="en-US" dirty="0"/>
              <a:t>Infrastructure </a:t>
            </a:r>
            <a:r>
              <a:rPr lang="en-US" dirty="0" smtClean="0"/>
              <a:t>Scanning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</a:p>
          <a:p>
            <a:r>
              <a:rPr lang="en-US" dirty="0" smtClean="0"/>
              <a:t>ELK Stack</a:t>
            </a:r>
          </a:p>
        </p:txBody>
      </p:sp>
    </p:spTree>
    <p:extLst>
      <p:ext uri="{BB962C8B-B14F-4D97-AF65-F5344CB8AC3E}">
        <p14:creationId xmlns:p14="http://schemas.microsoft.com/office/powerpoint/2010/main" val="7827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Pipeline Status Dashboard</a:t>
            </a:r>
          </a:p>
          <a:p>
            <a:r>
              <a:rPr lang="en-US" dirty="0" smtClean="0"/>
              <a:t>Service Health Dashboard </a:t>
            </a:r>
          </a:p>
          <a:p>
            <a:r>
              <a:rPr lang="en-US" dirty="0" smtClean="0"/>
              <a:t>Agile Development Boards</a:t>
            </a:r>
          </a:p>
          <a:p>
            <a:r>
              <a:rPr lang="en-US" dirty="0" smtClean="0"/>
              <a:t>Microservice Production-Readiness Dashboard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Pipeline Status</a:t>
            </a:r>
          </a:p>
          <a:p>
            <a:r>
              <a:rPr lang="en-US" dirty="0" smtClean="0"/>
              <a:t>Infrastructure Health</a:t>
            </a:r>
          </a:p>
          <a:p>
            <a:pPr lvl="1"/>
            <a:r>
              <a:rPr lang="en-US" dirty="0" smtClean="0"/>
              <a:t>Node Alarms and Load Notifications</a:t>
            </a:r>
            <a:endParaRPr lang="en-US" dirty="0"/>
          </a:p>
          <a:p>
            <a:pPr lvl="1"/>
            <a:r>
              <a:rPr lang="en-US" dirty="0" smtClean="0"/>
              <a:t>Automated Responses and Elevation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Governance Suggestions</a:t>
            </a:r>
          </a:p>
          <a:p>
            <a:r>
              <a:rPr lang="en-US" dirty="0" smtClean="0"/>
              <a:t>Team Roles</a:t>
            </a:r>
          </a:p>
          <a:p>
            <a:r>
              <a:rPr lang="en-US" dirty="0" smtClean="0"/>
              <a:t>CI/CD – pipeline architecture enforces software engineering processes, policies and regulations</a:t>
            </a:r>
          </a:p>
          <a:p>
            <a:r>
              <a:rPr lang="en-US" dirty="0" smtClean="0"/>
              <a:t>Microservice Documentation Standards</a:t>
            </a:r>
          </a:p>
          <a:p>
            <a:r>
              <a:rPr lang="en-US" dirty="0" smtClean="0"/>
              <a:t>Microservice Development Standards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</a:p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W Narrow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27A3663A-32B4-4A49-B22B-F15164877211}"/>
    </a:ext>
  </a:extLst>
</a:theme>
</file>

<file path=ppt/theme/theme2.xml><?xml version="1.0" encoding="utf-8"?>
<a:theme xmlns:a="http://schemas.openxmlformats.org/drawingml/2006/main" name="Wide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0A31502A-B0FE-774E-856E-465F6F2469D0}"/>
    </a:ext>
  </a:extLst>
</a:theme>
</file>

<file path=ppt/theme/theme3.xml><?xml version="1.0" encoding="utf-8"?>
<a:theme xmlns:a="http://schemas.openxmlformats.org/drawingml/2006/main" name="FC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EC8500E8-EFA9-0C41-A598-DF4F3D344E8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rgbClr val="FFFFFF"/>
    </a:lt1>
    <a:dk2>
      <a:srgbClr val="243646"/>
    </a:dk2>
    <a:lt2>
      <a:srgbClr val="E7E6E6"/>
    </a:lt2>
    <a:accent1>
      <a:srgbClr val="035157"/>
    </a:accent1>
    <a:accent2>
      <a:srgbClr val="00A6B7"/>
    </a:accent2>
    <a:accent3>
      <a:srgbClr val="243646"/>
    </a:accent3>
    <a:accent4>
      <a:srgbClr val="73A74C"/>
    </a:accent4>
    <a:accent5>
      <a:srgbClr val="D3461E"/>
    </a:accent5>
    <a:accent6>
      <a:srgbClr val="D6E25A"/>
    </a:accent6>
    <a:hlink>
      <a:srgbClr val="035157"/>
    </a:hlink>
    <a:folHlink>
      <a:srgbClr val="00A6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Teal Wide</Template>
  <TotalTime>5520</TotalTime>
  <Words>999</Words>
  <Application>Microsoft Office PowerPoint</Application>
  <PresentationFormat>Widescreen</PresentationFormat>
  <Paragraphs>268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LucidaGrande</vt:lpstr>
      <vt:lpstr>oswald</vt:lpstr>
      <vt:lpstr>oswald</vt:lpstr>
      <vt:lpstr>Wingdings</vt:lpstr>
      <vt:lpstr>NW Narrow Master</vt:lpstr>
      <vt:lpstr>Wide</vt:lpstr>
      <vt:lpstr>FC Master</vt:lpstr>
      <vt:lpstr>DevOps</vt:lpstr>
      <vt:lpstr>Guiding Principles</vt:lpstr>
      <vt:lpstr>Features of devops – Key areas</vt:lpstr>
      <vt:lpstr>Continuous integration and deployment</vt:lpstr>
      <vt:lpstr>Continuous integration and deployment</vt:lpstr>
      <vt:lpstr>Scalability and performance</vt:lpstr>
      <vt:lpstr>Fault Tolerance and Catastrophe-Preparedness</vt:lpstr>
      <vt:lpstr>Security And Monitoring</vt:lpstr>
      <vt:lpstr>Governance and monitoring</vt:lpstr>
      <vt:lpstr>Deployment to an agency – Rolling out DevOps Process</vt:lpstr>
      <vt:lpstr>Deployment to an agency – Effects on Current Organization</vt:lpstr>
      <vt:lpstr>DevOps WorkStream </vt:lpstr>
      <vt:lpstr>DevOps WorkStream (Cont.) </vt:lpstr>
      <vt:lpstr>DevOps WorkStream Agency Demo: Goals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Jurgenson, Arsenie [USA]</dc:creator>
  <cp:lastModifiedBy>Jurgenson, Arsenie [USA]</cp:lastModifiedBy>
  <cp:revision>20</cp:revision>
  <cp:lastPrinted>2016-11-21T14:15:42Z</cp:lastPrinted>
  <dcterms:created xsi:type="dcterms:W3CDTF">2017-04-14T17:49:34Z</dcterms:created>
  <dcterms:modified xsi:type="dcterms:W3CDTF">2017-04-21T15:45:28Z</dcterms:modified>
</cp:coreProperties>
</file>