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9" r:id="rId4"/>
    <p:sldId id="258" r:id="rId5"/>
    <p:sldId id="280" r:id="rId6"/>
    <p:sldId id="281" r:id="rId7"/>
    <p:sldId id="282" r:id="rId8"/>
    <p:sldId id="259" r:id="rId9"/>
    <p:sldId id="260" r:id="rId10"/>
    <p:sldId id="261" r:id="rId11"/>
    <p:sldId id="262" r:id="rId12"/>
    <p:sldId id="283" r:id="rId13"/>
    <p:sldId id="284" r:id="rId14"/>
    <p:sldId id="285" r:id="rId15"/>
    <p:sldId id="263"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02800B-4AB1-4E66-AE05-C3E62CDA320A}" type="datetimeFigureOut">
              <a:rPr lang="es-EC" smtClean="0"/>
              <a:t>10/2/2023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9255346" y="2750337"/>
            <a:ext cx="1171888" cy="1356442"/>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95959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10/2/2023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309"/>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269229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10/2/2023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615"/>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88326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10/2/2023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1515BA66-A213-48F6-BDE6-5B149D4E4261}" type="slidenum">
              <a:rPr lang="es-EC" smtClean="0"/>
              <a:t>‹Nº›</a:t>
            </a:fld>
            <a:endParaRPr lang="es-EC"/>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8299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10/2/2023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45901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F02800B-4AB1-4E66-AE05-C3E62CDA320A}" type="datetimeFigureOut">
              <a:rPr lang="es-EC" smtClean="0"/>
              <a:t>10/2/2023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474996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F02800B-4AB1-4E66-AE05-C3E62CDA320A}" type="datetimeFigureOut">
              <a:rPr lang="es-EC" smtClean="0"/>
              <a:t>10/2/2023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2743170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F02800B-4AB1-4E66-AE05-C3E62CDA320A}" type="datetimeFigureOut">
              <a:rPr lang="es-EC" smtClean="0"/>
              <a:t>10/2/2023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152641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F02800B-4AB1-4E66-AE05-C3E62CDA320A}" type="datetimeFigureOut">
              <a:rPr lang="es-EC" smtClean="0"/>
              <a:t>10/2/2023</a:t>
            </a:fld>
            <a:endParaRPr lang="es-EC"/>
          </a:p>
        </p:txBody>
      </p:sp>
      <p:sp>
        <p:nvSpPr>
          <p:cNvPr id="5" name="Footer Placeholder 4"/>
          <p:cNvSpPr>
            <a:spLocks noGrp="1"/>
          </p:cNvSpPr>
          <p:nvPr>
            <p:ph type="ftr" sz="quarter" idx="11"/>
          </p:nvPr>
        </p:nvSpPr>
        <p:spPr>
          <a:xfrm>
            <a:off x="680321" y="5936188"/>
            <a:ext cx="6126805" cy="365125"/>
          </a:xfrm>
        </p:spPr>
        <p:txBody>
          <a:bodyPr/>
          <a:lstStyle/>
          <a:p>
            <a:endParaRPr lang="es-EC"/>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515BA66-A213-48F6-BDE6-5B149D4E4261}" type="slidenum">
              <a:rPr lang="es-EC" smtClean="0"/>
              <a:t>‹Nº›</a:t>
            </a:fld>
            <a:endParaRPr lang="es-EC"/>
          </a:p>
        </p:txBody>
      </p:sp>
    </p:spTree>
    <p:extLst>
      <p:ext uri="{BB962C8B-B14F-4D97-AF65-F5344CB8AC3E}">
        <p14:creationId xmlns:p14="http://schemas.microsoft.com/office/powerpoint/2010/main" val="339239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F02800B-4AB1-4E66-AE05-C3E62CDA320A}" type="datetimeFigureOut">
              <a:rPr lang="es-EC" smtClean="0"/>
              <a:t>10/2/2023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227233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02800B-4AB1-4E66-AE05-C3E62CDA320A}" type="datetimeFigureOut">
              <a:rPr lang="es-EC" smtClean="0"/>
              <a:t>10/2/2023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10729455" y="2869895"/>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74730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F02800B-4AB1-4E66-AE05-C3E62CDA320A}" type="datetimeFigureOut">
              <a:rPr lang="es-EC" smtClean="0"/>
              <a:t>10/2/2023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26086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F02800B-4AB1-4E66-AE05-C3E62CDA320A}" type="datetimeFigureOut">
              <a:rPr lang="es-EC" smtClean="0"/>
              <a:t>10/2/2023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93639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F02800B-4AB1-4E66-AE05-C3E62CDA320A}" type="datetimeFigureOut">
              <a:rPr lang="es-EC" smtClean="0"/>
              <a:t>10/2/2023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32672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F02800B-4AB1-4E66-AE05-C3E62CDA320A}" type="datetimeFigureOut">
              <a:rPr lang="es-EC" smtClean="0"/>
              <a:t>10/2/2023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414599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10/2/2023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24181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10/2/2023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97857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02800B-4AB1-4E66-AE05-C3E62CDA320A}" type="datetimeFigureOut">
              <a:rPr lang="es-EC" smtClean="0"/>
              <a:t>10/2/2023</a:t>
            </a:fld>
            <a:endParaRPr lang="es-EC"/>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515BA66-A213-48F6-BDE6-5B149D4E4261}" type="slidenum">
              <a:rPr lang="es-EC" smtClean="0"/>
              <a:t>‹Nº›</a:t>
            </a:fld>
            <a:endParaRPr lang="es-EC"/>
          </a:p>
        </p:txBody>
      </p:sp>
    </p:spTree>
    <p:extLst>
      <p:ext uri="{BB962C8B-B14F-4D97-AF65-F5344CB8AC3E}">
        <p14:creationId xmlns:p14="http://schemas.microsoft.com/office/powerpoint/2010/main" val="299728737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1FF2A-CB5D-AC54-E503-9B15EF93DBCF}"/>
              </a:ext>
            </a:extLst>
          </p:cNvPr>
          <p:cNvSpPr>
            <a:spLocks noGrp="1"/>
          </p:cNvSpPr>
          <p:nvPr>
            <p:ph type="ctrTitle"/>
          </p:nvPr>
        </p:nvSpPr>
        <p:spPr/>
        <p:txBody>
          <a:bodyPr/>
          <a:lstStyle/>
          <a:p>
            <a:r>
              <a:rPr lang="es-EC" sz="4000" i="1" dirty="0">
                <a:effectLst/>
                <a:latin typeface="Times New Roman" panose="02020603050405020304" pitchFamily="18" charset="0"/>
                <a:ea typeface="Arial" panose="020B0604020202020204" pitchFamily="34" charset="0"/>
              </a:rPr>
              <a:t>Sistema de control de membresías de un Gimnasio</a:t>
            </a:r>
            <a:endParaRPr lang="es-EC" sz="9600" dirty="0"/>
          </a:p>
        </p:txBody>
      </p:sp>
      <p:sp>
        <p:nvSpPr>
          <p:cNvPr id="3" name="Subtítulo 2">
            <a:extLst>
              <a:ext uri="{FF2B5EF4-FFF2-40B4-BE49-F238E27FC236}">
                <a16:creationId xmlns:a16="http://schemas.microsoft.com/office/drawing/2014/main" id="{414AC5C1-D3DA-105C-DD26-A86AE16F29CA}"/>
              </a:ext>
            </a:extLst>
          </p:cNvPr>
          <p:cNvSpPr>
            <a:spLocks noGrp="1"/>
          </p:cNvSpPr>
          <p:nvPr>
            <p:ph type="subTitle" idx="1"/>
          </p:nvPr>
        </p:nvSpPr>
        <p:spPr/>
        <p:txBody>
          <a:bodyPr/>
          <a:lstStyle/>
          <a:p>
            <a:r>
              <a:rPr lang="es-ES" dirty="0"/>
              <a:t>Metodología de desarrollo de software </a:t>
            </a:r>
            <a:endParaRPr lang="es-EC" dirty="0"/>
          </a:p>
        </p:txBody>
      </p:sp>
      <p:pic>
        <p:nvPicPr>
          <p:cNvPr id="1026" name="Picture 2" descr="ESPE | Universidad de las Fuerzas Armadas | Sangolquí">
            <a:extLst>
              <a:ext uri="{FF2B5EF4-FFF2-40B4-BE49-F238E27FC236}">
                <a16:creationId xmlns:a16="http://schemas.microsoft.com/office/drawing/2014/main" id="{7261EF2C-7FB8-AAB9-A789-0EFA5E6DF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245225"/>
            <a:ext cx="8540750" cy="2201224"/>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a:extLst>
              <a:ext uri="{FF2B5EF4-FFF2-40B4-BE49-F238E27FC236}">
                <a16:creationId xmlns:a16="http://schemas.microsoft.com/office/drawing/2014/main" id="{4FE26197-6D42-6E9D-D092-C410DB4B82D4}"/>
              </a:ext>
            </a:extLst>
          </p:cNvPr>
          <p:cNvSpPr txBox="1">
            <a:spLocks/>
          </p:cNvSpPr>
          <p:nvPr/>
        </p:nvSpPr>
        <p:spPr>
          <a:xfrm>
            <a:off x="9400693" y="2733709"/>
            <a:ext cx="2640224" cy="1419933"/>
          </a:xfrm>
          <a:prstGeom prst="rect">
            <a:avLst/>
          </a:prstGeom>
        </p:spPr>
        <p:txBody>
          <a:bodyPr vert="horz" lIns="91440" tIns="45720" rIns="91440" bIns="45720" rtlCol="0">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solidFill>
                  <a:schemeClr val="bg1"/>
                </a:solidFill>
              </a:rPr>
              <a:t>Integrantes:</a:t>
            </a:r>
          </a:p>
          <a:p>
            <a:pPr algn="l"/>
            <a:r>
              <a:rPr lang="es-ES" dirty="0"/>
              <a:t>Ian Alvarez</a:t>
            </a:r>
          </a:p>
          <a:p>
            <a:pPr algn="l"/>
            <a:r>
              <a:rPr lang="es-ES" dirty="0"/>
              <a:t>Karen </a:t>
            </a:r>
            <a:r>
              <a:rPr lang="es-ES" dirty="0" err="1"/>
              <a:t>Yanez</a:t>
            </a:r>
            <a:endParaRPr lang="es-ES" dirty="0"/>
          </a:p>
          <a:p>
            <a:pPr algn="l"/>
            <a:r>
              <a:rPr lang="es-ES" dirty="0"/>
              <a:t>Yoselyn Morales</a:t>
            </a:r>
            <a:endParaRPr lang="es-EC" dirty="0"/>
          </a:p>
        </p:txBody>
      </p:sp>
    </p:spTree>
    <p:extLst>
      <p:ext uri="{BB962C8B-B14F-4D97-AF65-F5344CB8AC3E}">
        <p14:creationId xmlns:p14="http://schemas.microsoft.com/office/powerpoint/2010/main" val="149089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9156B-087A-A5F6-0128-CB8542B3FF40}"/>
              </a:ext>
            </a:extLst>
          </p:cNvPr>
          <p:cNvSpPr>
            <a:spLocks noGrp="1"/>
          </p:cNvSpPr>
          <p:nvPr>
            <p:ph type="title"/>
          </p:nvPr>
        </p:nvSpPr>
        <p:spPr/>
        <p:txBody>
          <a:bodyPr/>
          <a:lstStyle/>
          <a:p>
            <a:r>
              <a:rPr lang="es-ES" dirty="0"/>
              <a:t>7. Resultados Esperados</a:t>
            </a:r>
            <a:endParaRPr lang="es-EC" dirty="0"/>
          </a:p>
        </p:txBody>
      </p:sp>
      <p:sp>
        <p:nvSpPr>
          <p:cNvPr id="3" name="Marcador de contenido 2">
            <a:extLst>
              <a:ext uri="{FF2B5EF4-FFF2-40B4-BE49-F238E27FC236}">
                <a16:creationId xmlns:a16="http://schemas.microsoft.com/office/drawing/2014/main" id="{4C6DE988-B7BC-4213-7644-942903BA6389}"/>
              </a:ext>
            </a:extLst>
          </p:cNvPr>
          <p:cNvSpPr>
            <a:spLocks noGrp="1"/>
          </p:cNvSpPr>
          <p:nvPr>
            <p:ph idx="1"/>
          </p:nvPr>
        </p:nvSpPr>
        <p:spPr/>
        <p:txBody>
          <a:bodyPr/>
          <a:lstStyle/>
          <a:p>
            <a:pPr>
              <a:lnSpc>
                <a:spcPct val="150000"/>
              </a:lnSpc>
            </a:pPr>
            <a:r>
              <a:rPr lang="es-ES" dirty="0"/>
              <a:t>Se espera lograr que el sistema abarque lo solicitado por la dueña del producto, quien quiere automatizar los procesos de inscripciones para tener un mejor desempeño en su negocio</a:t>
            </a:r>
            <a:endParaRPr lang="es-EC" dirty="0"/>
          </a:p>
        </p:txBody>
      </p:sp>
    </p:spTree>
    <p:extLst>
      <p:ext uri="{BB962C8B-B14F-4D97-AF65-F5344CB8AC3E}">
        <p14:creationId xmlns:p14="http://schemas.microsoft.com/office/powerpoint/2010/main" val="384812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E895-E1E1-9B0F-6908-77185D9F9CD1}"/>
              </a:ext>
            </a:extLst>
          </p:cNvPr>
          <p:cNvSpPr>
            <a:spLocks noGrp="1"/>
          </p:cNvSpPr>
          <p:nvPr>
            <p:ph type="title"/>
          </p:nvPr>
        </p:nvSpPr>
        <p:spPr/>
        <p:txBody>
          <a:bodyPr/>
          <a:lstStyle/>
          <a:p>
            <a:r>
              <a:rPr lang="es-ES" dirty="0"/>
              <a:t>8. Ideas a Defender</a:t>
            </a:r>
            <a:endParaRPr lang="es-EC" dirty="0"/>
          </a:p>
        </p:txBody>
      </p:sp>
      <p:sp>
        <p:nvSpPr>
          <p:cNvPr id="3" name="Marcador de contenido 2">
            <a:extLst>
              <a:ext uri="{FF2B5EF4-FFF2-40B4-BE49-F238E27FC236}">
                <a16:creationId xmlns:a16="http://schemas.microsoft.com/office/drawing/2014/main" id="{4CEC6659-BD62-A5EA-D7E0-B1AE212F9D71}"/>
              </a:ext>
            </a:extLst>
          </p:cNvPr>
          <p:cNvSpPr>
            <a:spLocks noGrp="1"/>
          </p:cNvSpPr>
          <p:nvPr>
            <p:ph idx="1"/>
          </p:nvPr>
        </p:nvSpPr>
        <p:spPr/>
        <p:txBody>
          <a:bodyPr/>
          <a:lstStyle/>
          <a:p>
            <a:pPr>
              <a:lnSpc>
                <a:spcPct val="150000"/>
              </a:lnSpc>
            </a:pPr>
            <a:r>
              <a:rPr lang="es-ES" dirty="0"/>
              <a:t>Se espera que se implemente una administración solida para el sistema de gimnasio, que las técnicas de programación orientada a objetos como la modularidad se logre una buen programa</a:t>
            </a:r>
            <a:endParaRPr lang="es-EC" dirty="0"/>
          </a:p>
        </p:txBody>
      </p:sp>
    </p:spTree>
    <p:extLst>
      <p:ext uri="{BB962C8B-B14F-4D97-AF65-F5344CB8AC3E}">
        <p14:creationId xmlns:p14="http://schemas.microsoft.com/office/powerpoint/2010/main" val="838467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E895-E1E1-9B0F-6908-77185D9F9CD1}"/>
              </a:ext>
            </a:extLst>
          </p:cNvPr>
          <p:cNvSpPr>
            <a:spLocks noGrp="1"/>
          </p:cNvSpPr>
          <p:nvPr>
            <p:ph type="title"/>
          </p:nvPr>
        </p:nvSpPr>
        <p:spPr/>
        <p:txBody>
          <a:bodyPr/>
          <a:lstStyle/>
          <a:p>
            <a:r>
              <a:rPr lang="es-ES" dirty="0"/>
              <a:t>9. METODOLOGIA 5W+2H</a:t>
            </a:r>
            <a:endParaRPr lang="es-EC" dirty="0"/>
          </a:p>
        </p:txBody>
      </p:sp>
      <p:sp>
        <p:nvSpPr>
          <p:cNvPr id="3" name="Marcador de contenido 2">
            <a:extLst>
              <a:ext uri="{FF2B5EF4-FFF2-40B4-BE49-F238E27FC236}">
                <a16:creationId xmlns:a16="http://schemas.microsoft.com/office/drawing/2014/main" id="{4CEC6659-BD62-A5EA-D7E0-B1AE212F9D71}"/>
              </a:ext>
            </a:extLst>
          </p:cNvPr>
          <p:cNvSpPr>
            <a:spLocks noGrp="1"/>
          </p:cNvSpPr>
          <p:nvPr>
            <p:ph idx="1"/>
          </p:nvPr>
        </p:nvSpPr>
        <p:spPr>
          <a:xfrm>
            <a:off x="343436" y="2177343"/>
            <a:ext cx="10276437" cy="4367835"/>
          </a:xfrm>
          <a:solidFill>
            <a:schemeClr val="tx1"/>
          </a:solidFill>
        </p:spPr>
        <p:txBody>
          <a:bodyPr>
            <a:normAutofit lnSpcReduction="10000"/>
          </a:bodyPr>
          <a:lstStyle/>
          <a:p>
            <a:pPr marL="0" indent="0">
              <a:lnSpc>
                <a:spcPct val="150000"/>
              </a:lnSpc>
              <a:buNone/>
            </a:pPr>
            <a:r>
              <a:rPr lang="es-ES" sz="2200" dirty="0">
                <a:solidFill>
                  <a:schemeClr val="accent3">
                    <a:lumMod val="75000"/>
                  </a:schemeClr>
                </a:solidFill>
              </a:rPr>
              <a:t>5W (WHAT, WHY, WHEN, WHERE, WHO)</a:t>
            </a:r>
          </a:p>
          <a:p>
            <a:pPr marL="457200" indent="-457200">
              <a:lnSpc>
                <a:spcPct val="150000"/>
              </a:lnSpc>
              <a:buFont typeface="+mj-lt"/>
              <a:buAutoNum type="arabicPeriod"/>
            </a:pPr>
            <a:r>
              <a:rPr lang="es-ES" sz="2200" b="1" dirty="0">
                <a:solidFill>
                  <a:schemeClr val="bg1"/>
                </a:solidFill>
              </a:rPr>
              <a:t>Que: </a:t>
            </a:r>
            <a:r>
              <a:rPr lang="es-ES" sz="2200" dirty="0">
                <a:solidFill>
                  <a:schemeClr val="bg1"/>
                </a:solidFill>
              </a:rPr>
              <a:t>Desarrollar una base de datos que permita ingresar, actualizar, modificar y borrar el registro de nuevos miembros al gimnasio</a:t>
            </a:r>
          </a:p>
          <a:p>
            <a:pPr marL="457200" indent="-457200">
              <a:lnSpc>
                <a:spcPct val="150000"/>
              </a:lnSpc>
              <a:buFont typeface="+mj-lt"/>
              <a:buAutoNum type="arabicPeriod"/>
            </a:pPr>
            <a:r>
              <a:rPr lang="es-ES" sz="2200" b="1" dirty="0">
                <a:solidFill>
                  <a:schemeClr val="bg1"/>
                </a:solidFill>
              </a:rPr>
              <a:t>Porque: </a:t>
            </a:r>
            <a:r>
              <a:rPr lang="es-ES" sz="2200" dirty="0">
                <a:solidFill>
                  <a:schemeClr val="bg1"/>
                </a:solidFill>
              </a:rPr>
              <a:t>Optimar y automatizar los procesos de inscripción de este gimnasio permitiendo tener el registro de todos los miembros y los días restantes de sus inscripciones </a:t>
            </a:r>
          </a:p>
          <a:p>
            <a:pPr marL="457200" indent="-457200">
              <a:lnSpc>
                <a:spcPct val="150000"/>
              </a:lnSpc>
              <a:buFont typeface="+mj-lt"/>
              <a:buAutoNum type="arabicPeriod"/>
            </a:pPr>
            <a:r>
              <a:rPr lang="es-ES" sz="2200" b="1" dirty="0">
                <a:solidFill>
                  <a:schemeClr val="bg1"/>
                </a:solidFill>
              </a:rPr>
              <a:t>Cuando</a:t>
            </a:r>
            <a:r>
              <a:rPr lang="es-ES" sz="2200" dirty="0">
                <a:solidFill>
                  <a:schemeClr val="bg1"/>
                </a:solidFill>
              </a:rPr>
              <a:t>: El proyecto se lo desarrollara desde 1 Noviembre de 2022 hasta el 12 de febrero de 2023</a:t>
            </a:r>
          </a:p>
        </p:txBody>
      </p:sp>
    </p:spTree>
    <p:extLst>
      <p:ext uri="{BB962C8B-B14F-4D97-AF65-F5344CB8AC3E}">
        <p14:creationId xmlns:p14="http://schemas.microsoft.com/office/powerpoint/2010/main" val="290512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E895-E1E1-9B0F-6908-77185D9F9CD1}"/>
              </a:ext>
            </a:extLst>
          </p:cNvPr>
          <p:cNvSpPr>
            <a:spLocks noGrp="1"/>
          </p:cNvSpPr>
          <p:nvPr>
            <p:ph type="title"/>
          </p:nvPr>
        </p:nvSpPr>
        <p:spPr/>
        <p:txBody>
          <a:bodyPr/>
          <a:lstStyle/>
          <a:p>
            <a:r>
              <a:rPr lang="es-ES" dirty="0"/>
              <a:t>9. METODOLOGIA 5W+2H</a:t>
            </a:r>
            <a:endParaRPr lang="es-EC" dirty="0"/>
          </a:p>
        </p:txBody>
      </p:sp>
      <p:sp>
        <p:nvSpPr>
          <p:cNvPr id="3" name="Marcador de contenido 2">
            <a:extLst>
              <a:ext uri="{FF2B5EF4-FFF2-40B4-BE49-F238E27FC236}">
                <a16:creationId xmlns:a16="http://schemas.microsoft.com/office/drawing/2014/main" id="{4CEC6659-BD62-A5EA-D7E0-B1AE212F9D71}"/>
              </a:ext>
            </a:extLst>
          </p:cNvPr>
          <p:cNvSpPr>
            <a:spLocks noGrp="1"/>
          </p:cNvSpPr>
          <p:nvPr>
            <p:ph idx="1"/>
          </p:nvPr>
        </p:nvSpPr>
        <p:spPr>
          <a:xfrm>
            <a:off x="343436" y="2177343"/>
            <a:ext cx="10276437" cy="4367835"/>
          </a:xfrm>
          <a:solidFill>
            <a:schemeClr val="tx1"/>
          </a:solidFill>
        </p:spPr>
        <p:txBody>
          <a:bodyPr>
            <a:normAutofit/>
          </a:bodyPr>
          <a:lstStyle/>
          <a:p>
            <a:pPr marL="0" indent="0">
              <a:lnSpc>
                <a:spcPct val="150000"/>
              </a:lnSpc>
              <a:buNone/>
            </a:pPr>
            <a:r>
              <a:rPr lang="es-ES" sz="2200" dirty="0">
                <a:solidFill>
                  <a:schemeClr val="accent3">
                    <a:lumMod val="75000"/>
                  </a:schemeClr>
                </a:solidFill>
              </a:rPr>
              <a:t>5W (WHAT, WHY, WHEN, WHERE, WHO)</a:t>
            </a:r>
          </a:p>
          <a:p>
            <a:pPr marL="457200" indent="-457200">
              <a:lnSpc>
                <a:spcPct val="150000"/>
              </a:lnSpc>
              <a:buFont typeface="+mj-lt"/>
              <a:buAutoNum type="arabicPeriod" startAt="4"/>
            </a:pPr>
            <a:r>
              <a:rPr lang="es-ES" sz="2200" b="1" dirty="0">
                <a:solidFill>
                  <a:schemeClr val="bg1"/>
                </a:solidFill>
              </a:rPr>
              <a:t>Donde: </a:t>
            </a:r>
            <a:r>
              <a:rPr lang="es-ES" sz="2200" dirty="0">
                <a:solidFill>
                  <a:schemeClr val="bg1"/>
                </a:solidFill>
              </a:rPr>
              <a:t>El presente proyecto se realiza mediante reuniones en línea por Zoom </a:t>
            </a:r>
          </a:p>
          <a:p>
            <a:pPr marL="457200" indent="-457200">
              <a:lnSpc>
                <a:spcPct val="150000"/>
              </a:lnSpc>
              <a:buFont typeface="+mj-lt"/>
              <a:buAutoNum type="arabicPeriod" startAt="4"/>
            </a:pPr>
            <a:r>
              <a:rPr lang="es-ES" sz="2200" b="1" dirty="0">
                <a:solidFill>
                  <a:schemeClr val="bg1"/>
                </a:solidFill>
              </a:rPr>
              <a:t>Quien: </a:t>
            </a:r>
            <a:r>
              <a:rPr lang="es-ES" sz="2200" dirty="0">
                <a:solidFill>
                  <a:schemeClr val="bg1"/>
                </a:solidFill>
              </a:rPr>
              <a:t>El proyecto esta siendo realizado por los integrantes del grupo, con tutorías impartidas por la docente a cargo y  con el dueño del producto</a:t>
            </a:r>
          </a:p>
        </p:txBody>
      </p:sp>
    </p:spTree>
    <p:extLst>
      <p:ext uri="{BB962C8B-B14F-4D97-AF65-F5344CB8AC3E}">
        <p14:creationId xmlns:p14="http://schemas.microsoft.com/office/powerpoint/2010/main" val="403434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E895-E1E1-9B0F-6908-77185D9F9CD1}"/>
              </a:ext>
            </a:extLst>
          </p:cNvPr>
          <p:cNvSpPr>
            <a:spLocks noGrp="1"/>
          </p:cNvSpPr>
          <p:nvPr>
            <p:ph type="title"/>
          </p:nvPr>
        </p:nvSpPr>
        <p:spPr/>
        <p:txBody>
          <a:bodyPr/>
          <a:lstStyle/>
          <a:p>
            <a:r>
              <a:rPr lang="es-ES" dirty="0"/>
              <a:t>9. METODOLOGIA 5W+2H</a:t>
            </a:r>
            <a:endParaRPr lang="es-EC" dirty="0"/>
          </a:p>
        </p:txBody>
      </p:sp>
      <p:sp>
        <p:nvSpPr>
          <p:cNvPr id="3" name="Marcador de contenido 2">
            <a:extLst>
              <a:ext uri="{FF2B5EF4-FFF2-40B4-BE49-F238E27FC236}">
                <a16:creationId xmlns:a16="http://schemas.microsoft.com/office/drawing/2014/main" id="{4CEC6659-BD62-A5EA-D7E0-B1AE212F9D71}"/>
              </a:ext>
            </a:extLst>
          </p:cNvPr>
          <p:cNvSpPr>
            <a:spLocks noGrp="1"/>
          </p:cNvSpPr>
          <p:nvPr>
            <p:ph idx="1"/>
          </p:nvPr>
        </p:nvSpPr>
        <p:spPr>
          <a:xfrm>
            <a:off x="343436" y="2177343"/>
            <a:ext cx="10276437" cy="4367835"/>
          </a:xfrm>
          <a:solidFill>
            <a:schemeClr val="tx1"/>
          </a:solidFill>
        </p:spPr>
        <p:txBody>
          <a:bodyPr>
            <a:normAutofit/>
          </a:bodyPr>
          <a:lstStyle/>
          <a:p>
            <a:pPr marL="0" indent="0">
              <a:lnSpc>
                <a:spcPct val="150000"/>
              </a:lnSpc>
              <a:buNone/>
            </a:pPr>
            <a:r>
              <a:rPr lang="es-ES" sz="2200" dirty="0">
                <a:solidFill>
                  <a:schemeClr val="accent3">
                    <a:lumMod val="75000"/>
                  </a:schemeClr>
                </a:solidFill>
              </a:rPr>
              <a:t>2H (HOW, HOW MUCH)</a:t>
            </a:r>
          </a:p>
          <a:p>
            <a:pPr marL="457200" indent="-457200">
              <a:lnSpc>
                <a:spcPct val="150000"/>
              </a:lnSpc>
              <a:buFont typeface="+mj-lt"/>
              <a:buAutoNum type="arabicPeriod"/>
            </a:pPr>
            <a:r>
              <a:rPr lang="es-ES" sz="2200" b="1" dirty="0">
                <a:solidFill>
                  <a:schemeClr val="bg1"/>
                </a:solidFill>
              </a:rPr>
              <a:t>Como: </a:t>
            </a:r>
            <a:r>
              <a:rPr lang="es-ES" sz="2200" dirty="0">
                <a:solidFill>
                  <a:schemeClr val="bg1"/>
                </a:solidFill>
              </a:rPr>
              <a:t>Creando un proyecto integrador que permita resolver todas las necesidades del cliente usando la programación en java para entregar un ejecutable funcional</a:t>
            </a:r>
          </a:p>
          <a:p>
            <a:pPr marL="457200" indent="-457200">
              <a:lnSpc>
                <a:spcPct val="150000"/>
              </a:lnSpc>
              <a:buFont typeface="+mj-lt"/>
              <a:buAutoNum type="arabicPeriod"/>
            </a:pPr>
            <a:r>
              <a:rPr lang="es-ES" sz="2200" b="1" dirty="0">
                <a:solidFill>
                  <a:schemeClr val="bg1"/>
                </a:solidFill>
              </a:rPr>
              <a:t>Cuanto: </a:t>
            </a:r>
            <a:r>
              <a:rPr lang="es-ES" sz="2200" dirty="0">
                <a:solidFill>
                  <a:schemeClr val="bg1"/>
                </a:solidFill>
              </a:rPr>
              <a:t>El proyecto se creara utilizando las herramientas de libre acceso como Apache NetBeans, plataforma de GitHub y otros servicios gratuitas de la nube </a:t>
            </a:r>
          </a:p>
        </p:txBody>
      </p:sp>
    </p:spTree>
    <p:extLst>
      <p:ext uri="{BB962C8B-B14F-4D97-AF65-F5344CB8AC3E}">
        <p14:creationId xmlns:p14="http://schemas.microsoft.com/office/powerpoint/2010/main" val="120197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647FE-ECA1-BD6B-0F00-54BF766B23BA}"/>
              </a:ext>
            </a:extLst>
          </p:cNvPr>
          <p:cNvSpPr>
            <a:spLocks noGrp="1"/>
          </p:cNvSpPr>
          <p:nvPr>
            <p:ph type="title"/>
          </p:nvPr>
        </p:nvSpPr>
        <p:spPr/>
        <p:txBody>
          <a:bodyPr/>
          <a:lstStyle/>
          <a:p>
            <a:r>
              <a:rPr lang="es-ES" dirty="0"/>
              <a:t>10. Línea de Tiempo</a:t>
            </a:r>
            <a:endParaRPr lang="es-EC" dirty="0"/>
          </a:p>
        </p:txBody>
      </p:sp>
      <p:pic>
        <p:nvPicPr>
          <p:cNvPr id="5" name="Imagen 4">
            <a:extLst>
              <a:ext uri="{FF2B5EF4-FFF2-40B4-BE49-F238E27FC236}">
                <a16:creationId xmlns:a16="http://schemas.microsoft.com/office/drawing/2014/main" id="{A0D5A07E-989D-BA33-40AA-FFDE97FB6210}"/>
              </a:ext>
            </a:extLst>
          </p:cNvPr>
          <p:cNvPicPr>
            <a:picLocks noChangeAspect="1"/>
          </p:cNvPicPr>
          <p:nvPr/>
        </p:nvPicPr>
        <p:blipFill>
          <a:blip r:embed="rId2"/>
          <a:stretch>
            <a:fillRect/>
          </a:stretch>
        </p:blipFill>
        <p:spPr>
          <a:xfrm>
            <a:off x="0" y="2791888"/>
            <a:ext cx="12192000" cy="1411144"/>
          </a:xfrm>
          <a:prstGeom prst="rect">
            <a:avLst/>
          </a:prstGeom>
        </p:spPr>
      </p:pic>
    </p:spTree>
    <p:extLst>
      <p:ext uri="{BB962C8B-B14F-4D97-AF65-F5344CB8AC3E}">
        <p14:creationId xmlns:p14="http://schemas.microsoft.com/office/powerpoint/2010/main" val="313869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4678D-44C8-428B-5DEA-CDF8504FB2B8}"/>
              </a:ext>
            </a:extLst>
          </p:cNvPr>
          <p:cNvSpPr>
            <a:spLocks noGrp="1"/>
          </p:cNvSpPr>
          <p:nvPr>
            <p:ph type="title"/>
          </p:nvPr>
        </p:nvSpPr>
        <p:spPr/>
        <p:txBody>
          <a:bodyPr/>
          <a:lstStyle/>
          <a:p>
            <a:r>
              <a:rPr lang="es-ES" dirty="0"/>
              <a:t>11. Especificación de requerimientos </a:t>
            </a:r>
            <a:endParaRPr lang="es-EC" dirty="0"/>
          </a:p>
        </p:txBody>
      </p:sp>
      <p:pic>
        <p:nvPicPr>
          <p:cNvPr id="5" name="Marcador de contenido 4">
            <a:extLst>
              <a:ext uri="{FF2B5EF4-FFF2-40B4-BE49-F238E27FC236}">
                <a16:creationId xmlns:a16="http://schemas.microsoft.com/office/drawing/2014/main" id="{41353609-BBD0-1935-5180-7D540B45DF0F}"/>
              </a:ext>
            </a:extLst>
          </p:cNvPr>
          <p:cNvPicPr>
            <a:picLocks noGrp="1" noChangeAspect="1"/>
          </p:cNvPicPr>
          <p:nvPr>
            <p:ph idx="1"/>
          </p:nvPr>
        </p:nvPicPr>
        <p:blipFill>
          <a:blip r:embed="rId2"/>
          <a:stretch>
            <a:fillRect/>
          </a:stretch>
        </p:blipFill>
        <p:spPr>
          <a:xfrm>
            <a:off x="934606" y="2160337"/>
            <a:ext cx="8947331" cy="4565223"/>
          </a:xfrm>
        </p:spPr>
      </p:pic>
    </p:spTree>
    <p:extLst>
      <p:ext uri="{BB962C8B-B14F-4D97-AF65-F5344CB8AC3E}">
        <p14:creationId xmlns:p14="http://schemas.microsoft.com/office/powerpoint/2010/main" val="369632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7E40D-2BB8-AE63-9763-D94127EFBA64}"/>
              </a:ext>
            </a:extLst>
          </p:cNvPr>
          <p:cNvSpPr>
            <a:spLocks noGrp="1"/>
          </p:cNvSpPr>
          <p:nvPr>
            <p:ph type="title"/>
          </p:nvPr>
        </p:nvSpPr>
        <p:spPr/>
        <p:txBody>
          <a:bodyPr/>
          <a:lstStyle/>
          <a:p>
            <a:r>
              <a:rPr lang="es-ES" dirty="0"/>
              <a:t>Requisitos Funcionales </a:t>
            </a:r>
            <a:endParaRPr lang="es-EC" dirty="0"/>
          </a:p>
        </p:txBody>
      </p:sp>
      <p:pic>
        <p:nvPicPr>
          <p:cNvPr id="5" name="Marcador de contenido 4">
            <a:extLst>
              <a:ext uri="{FF2B5EF4-FFF2-40B4-BE49-F238E27FC236}">
                <a16:creationId xmlns:a16="http://schemas.microsoft.com/office/drawing/2014/main" id="{FE0AA292-E62D-8A01-745B-BA6BD66E2455}"/>
              </a:ext>
            </a:extLst>
          </p:cNvPr>
          <p:cNvPicPr>
            <a:picLocks noGrp="1" noChangeAspect="1"/>
          </p:cNvPicPr>
          <p:nvPr>
            <p:ph idx="1"/>
          </p:nvPr>
        </p:nvPicPr>
        <p:blipFill>
          <a:blip r:embed="rId2"/>
          <a:stretch>
            <a:fillRect/>
          </a:stretch>
        </p:blipFill>
        <p:spPr>
          <a:xfrm>
            <a:off x="6421751" y="1834166"/>
            <a:ext cx="5142615" cy="4729445"/>
          </a:xfrm>
        </p:spPr>
      </p:pic>
      <p:pic>
        <p:nvPicPr>
          <p:cNvPr id="7" name="Imagen 6">
            <a:extLst>
              <a:ext uri="{FF2B5EF4-FFF2-40B4-BE49-F238E27FC236}">
                <a16:creationId xmlns:a16="http://schemas.microsoft.com/office/drawing/2014/main" id="{12F074E5-46B0-BF22-97C5-B2755B86B011}"/>
              </a:ext>
            </a:extLst>
          </p:cNvPr>
          <p:cNvPicPr>
            <a:picLocks noChangeAspect="1"/>
          </p:cNvPicPr>
          <p:nvPr/>
        </p:nvPicPr>
        <p:blipFill>
          <a:blip r:embed="rId3"/>
          <a:stretch>
            <a:fillRect/>
          </a:stretch>
        </p:blipFill>
        <p:spPr>
          <a:xfrm>
            <a:off x="1402904" y="1834166"/>
            <a:ext cx="4367347" cy="4729445"/>
          </a:xfrm>
          <a:prstGeom prst="rect">
            <a:avLst/>
          </a:prstGeom>
        </p:spPr>
      </p:pic>
    </p:spTree>
    <p:extLst>
      <p:ext uri="{BB962C8B-B14F-4D97-AF65-F5344CB8AC3E}">
        <p14:creationId xmlns:p14="http://schemas.microsoft.com/office/powerpoint/2010/main" val="148974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7E40D-2BB8-AE63-9763-D94127EFBA64}"/>
              </a:ext>
            </a:extLst>
          </p:cNvPr>
          <p:cNvSpPr>
            <a:spLocks noGrp="1"/>
          </p:cNvSpPr>
          <p:nvPr>
            <p:ph type="title"/>
          </p:nvPr>
        </p:nvSpPr>
        <p:spPr/>
        <p:txBody>
          <a:bodyPr/>
          <a:lstStyle/>
          <a:p>
            <a:r>
              <a:rPr lang="es-ES" dirty="0"/>
              <a:t>Requisitos Funcionales </a:t>
            </a:r>
            <a:endParaRPr lang="es-EC" dirty="0"/>
          </a:p>
        </p:txBody>
      </p:sp>
      <p:pic>
        <p:nvPicPr>
          <p:cNvPr id="4" name="Imagen 3">
            <a:extLst>
              <a:ext uri="{FF2B5EF4-FFF2-40B4-BE49-F238E27FC236}">
                <a16:creationId xmlns:a16="http://schemas.microsoft.com/office/drawing/2014/main" id="{6C5843B5-4879-A4B2-8636-A8DD09943BEB}"/>
              </a:ext>
            </a:extLst>
          </p:cNvPr>
          <p:cNvPicPr>
            <a:picLocks noChangeAspect="1"/>
          </p:cNvPicPr>
          <p:nvPr/>
        </p:nvPicPr>
        <p:blipFill>
          <a:blip r:embed="rId2"/>
          <a:stretch>
            <a:fillRect/>
          </a:stretch>
        </p:blipFill>
        <p:spPr>
          <a:xfrm>
            <a:off x="854034" y="2140152"/>
            <a:ext cx="4845133" cy="4444100"/>
          </a:xfrm>
          <a:prstGeom prst="rect">
            <a:avLst/>
          </a:prstGeom>
        </p:spPr>
      </p:pic>
      <p:pic>
        <p:nvPicPr>
          <p:cNvPr id="10" name="Imagen 9">
            <a:extLst>
              <a:ext uri="{FF2B5EF4-FFF2-40B4-BE49-F238E27FC236}">
                <a16:creationId xmlns:a16="http://schemas.microsoft.com/office/drawing/2014/main" id="{860E0CFC-DD61-7A08-7194-B1D91F59F437}"/>
              </a:ext>
            </a:extLst>
          </p:cNvPr>
          <p:cNvPicPr>
            <a:picLocks noChangeAspect="1"/>
          </p:cNvPicPr>
          <p:nvPr/>
        </p:nvPicPr>
        <p:blipFill>
          <a:blip r:embed="rId3"/>
          <a:stretch>
            <a:fillRect/>
          </a:stretch>
        </p:blipFill>
        <p:spPr>
          <a:xfrm>
            <a:off x="6882302" y="2140152"/>
            <a:ext cx="4629377" cy="4491187"/>
          </a:xfrm>
          <a:prstGeom prst="rect">
            <a:avLst/>
          </a:prstGeom>
        </p:spPr>
      </p:pic>
    </p:spTree>
    <p:extLst>
      <p:ext uri="{BB962C8B-B14F-4D97-AF65-F5344CB8AC3E}">
        <p14:creationId xmlns:p14="http://schemas.microsoft.com/office/powerpoint/2010/main" val="177591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7E40D-2BB8-AE63-9763-D94127EFBA64}"/>
              </a:ext>
            </a:extLst>
          </p:cNvPr>
          <p:cNvSpPr>
            <a:spLocks noGrp="1"/>
          </p:cNvSpPr>
          <p:nvPr>
            <p:ph type="title"/>
          </p:nvPr>
        </p:nvSpPr>
        <p:spPr/>
        <p:txBody>
          <a:bodyPr/>
          <a:lstStyle/>
          <a:p>
            <a:r>
              <a:rPr lang="es-ES" dirty="0"/>
              <a:t>Requisitos Funcionales </a:t>
            </a:r>
            <a:endParaRPr lang="es-EC" dirty="0"/>
          </a:p>
        </p:txBody>
      </p:sp>
      <p:pic>
        <p:nvPicPr>
          <p:cNvPr id="5" name="Imagen 4">
            <a:extLst>
              <a:ext uri="{FF2B5EF4-FFF2-40B4-BE49-F238E27FC236}">
                <a16:creationId xmlns:a16="http://schemas.microsoft.com/office/drawing/2014/main" id="{20209BF6-0E4A-5EE8-A736-02AA2D488A71}"/>
              </a:ext>
            </a:extLst>
          </p:cNvPr>
          <p:cNvPicPr>
            <a:picLocks noChangeAspect="1"/>
          </p:cNvPicPr>
          <p:nvPr/>
        </p:nvPicPr>
        <p:blipFill>
          <a:blip r:embed="rId2"/>
          <a:stretch>
            <a:fillRect/>
          </a:stretch>
        </p:blipFill>
        <p:spPr>
          <a:xfrm>
            <a:off x="3401929" y="2014287"/>
            <a:ext cx="4715376" cy="4715376"/>
          </a:xfrm>
          <a:prstGeom prst="rect">
            <a:avLst/>
          </a:prstGeom>
        </p:spPr>
      </p:pic>
    </p:spTree>
    <p:extLst>
      <p:ext uri="{BB962C8B-B14F-4D97-AF65-F5344CB8AC3E}">
        <p14:creationId xmlns:p14="http://schemas.microsoft.com/office/powerpoint/2010/main" val="2478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37D95-D447-9012-C927-1AB58C8CBD2A}"/>
              </a:ext>
            </a:extLst>
          </p:cNvPr>
          <p:cNvSpPr>
            <a:spLocks noGrp="1"/>
          </p:cNvSpPr>
          <p:nvPr>
            <p:ph type="title"/>
          </p:nvPr>
        </p:nvSpPr>
        <p:spPr/>
        <p:txBody>
          <a:bodyPr/>
          <a:lstStyle/>
          <a:p>
            <a:r>
              <a:rPr lang="es-ES" dirty="0"/>
              <a:t>AGENDA </a:t>
            </a:r>
            <a:endParaRPr lang="es-EC" dirty="0"/>
          </a:p>
        </p:txBody>
      </p:sp>
      <p:sp>
        <p:nvSpPr>
          <p:cNvPr id="4" name="Rectángulo 3">
            <a:extLst>
              <a:ext uri="{FF2B5EF4-FFF2-40B4-BE49-F238E27FC236}">
                <a16:creationId xmlns:a16="http://schemas.microsoft.com/office/drawing/2014/main" id="{2A5EA936-638B-D0E2-BFB7-DA690D4A1E6C}"/>
              </a:ext>
            </a:extLst>
          </p:cNvPr>
          <p:cNvSpPr/>
          <p:nvPr/>
        </p:nvSpPr>
        <p:spPr>
          <a:xfrm>
            <a:off x="224589" y="1684420"/>
            <a:ext cx="11678653" cy="49570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B75C8A3B-F947-16E2-C2B1-E50DFAC18172}"/>
              </a:ext>
            </a:extLst>
          </p:cNvPr>
          <p:cNvSpPr txBox="1"/>
          <p:nvPr/>
        </p:nvSpPr>
        <p:spPr>
          <a:xfrm>
            <a:off x="375886" y="1856941"/>
            <a:ext cx="10764252" cy="4196470"/>
          </a:xfrm>
          <a:prstGeom prst="rect">
            <a:avLst/>
          </a:prstGeom>
          <a:noFill/>
        </p:spPr>
        <p:txBody>
          <a:bodyPr wrap="square" rtlCol="0">
            <a:spAutoFit/>
          </a:bodyPr>
          <a:lstStyle/>
          <a:p>
            <a:pPr marL="342900" indent="-342900">
              <a:lnSpc>
                <a:spcPct val="150000"/>
              </a:lnSpc>
              <a:buFont typeface="+mj-lt"/>
              <a:buAutoNum type="arabicPeriod"/>
            </a:pPr>
            <a:r>
              <a:rPr lang="es-ES" b="1" dirty="0">
                <a:solidFill>
                  <a:schemeClr val="bg1"/>
                </a:solidFill>
              </a:rPr>
              <a:t>INTRODUCCION</a:t>
            </a:r>
          </a:p>
          <a:p>
            <a:pPr marL="342900" indent="-342900">
              <a:lnSpc>
                <a:spcPct val="150000"/>
              </a:lnSpc>
              <a:buFont typeface="+mj-lt"/>
              <a:buAutoNum type="arabicPeriod"/>
            </a:pPr>
            <a:r>
              <a:rPr lang="es-ES" b="1" dirty="0">
                <a:solidFill>
                  <a:schemeClr val="bg1"/>
                </a:solidFill>
              </a:rPr>
              <a:t>FORMULACION DEL PROBLEMA</a:t>
            </a:r>
          </a:p>
          <a:p>
            <a:pPr marL="342900" indent="-342900">
              <a:lnSpc>
                <a:spcPct val="150000"/>
              </a:lnSpc>
              <a:buFont typeface="+mj-lt"/>
              <a:buAutoNum type="arabicPeriod"/>
            </a:pPr>
            <a:r>
              <a:rPr lang="es-ES" b="1" dirty="0">
                <a:solidFill>
                  <a:schemeClr val="bg1"/>
                </a:solidFill>
              </a:rPr>
              <a:t>JUSTIFICACION </a:t>
            </a:r>
          </a:p>
          <a:p>
            <a:pPr marL="342900" indent="-342900">
              <a:lnSpc>
                <a:spcPct val="150000"/>
              </a:lnSpc>
              <a:buFont typeface="+mj-lt"/>
              <a:buAutoNum type="arabicPeriod"/>
            </a:pPr>
            <a:r>
              <a:rPr lang="es-ES" b="1" dirty="0">
                <a:solidFill>
                  <a:schemeClr val="bg1"/>
                </a:solidFill>
              </a:rPr>
              <a:t>OBJETIVO GENERAL</a:t>
            </a:r>
          </a:p>
          <a:p>
            <a:pPr marL="342900" indent="-342900">
              <a:lnSpc>
                <a:spcPct val="150000"/>
              </a:lnSpc>
              <a:buFont typeface="+mj-lt"/>
              <a:buAutoNum type="arabicPeriod"/>
            </a:pPr>
            <a:r>
              <a:rPr lang="es-ES" b="1" dirty="0">
                <a:solidFill>
                  <a:schemeClr val="bg1"/>
                </a:solidFill>
              </a:rPr>
              <a:t>OBJETIVOS ESPECIFICOS </a:t>
            </a:r>
          </a:p>
          <a:p>
            <a:pPr marL="342900" indent="-342900">
              <a:lnSpc>
                <a:spcPct val="150000"/>
              </a:lnSpc>
              <a:buFont typeface="+mj-lt"/>
              <a:buAutoNum type="arabicPeriod"/>
            </a:pPr>
            <a:r>
              <a:rPr lang="es-ES" b="1" dirty="0">
                <a:solidFill>
                  <a:schemeClr val="bg1"/>
                </a:solidFill>
              </a:rPr>
              <a:t>ALCANCE </a:t>
            </a:r>
          </a:p>
          <a:p>
            <a:pPr marL="342900" indent="-342900">
              <a:lnSpc>
                <a:spcPct val="150000"/>
              </a:lnSpc>
              <a:buFont typeface="+mj-lt"/>
              <a:buAutoNum type="arabicPeriod"/>
            </a:pPr>
            <a:r>
              <a:rPr lang="es-ES" b="1" dirty="0">
                <a:solidFill>
                  <a:schemeClr val="bg1"/>
                </a:solidFill>
              </a:rPr>
              <a:t>RESULTADOS ESPERADOS </a:t>
            </a:r>
          </a:p>
          <a:p>
            <a:pPr marL="342900" indent="-342900">
              <a:lnSpc>
                <a:spcPct val="150000"/>
              </a:lnSpc>
              <a:buFont typeface="+mj-lt"/>
              <a:buAutoNum type="arabicPeriod"/>
            </a:pPr>
            <a:r>
              <a:rPr lang="es-ES" b="1" dirty="0">
                <a:solidFill>
                  <a:schemeClr val="bg1"/>
                </a:solidFill>
              </a:rPr>
              <a:t>IDEAS A DEFENDER</a:t>
            </a:r>
          </a:p>
          <a:p>
            <a:pPr marL="342900" indent="-342900">
              <a:lnSpc>
                <a:spcPct val="150000"/>
              </a:lnSpc>
              <a:buFont typeface="+mj-lt"/>
              <a:buAutoNum type="arabicPeriod"/>
            </a:pPr>
            <a:r>
              <a:rPr lang="es-ES" b="1" dirty="0">
                <a:solidFill>
                  <a:schemeClr val="bg1"/>
                </a:solidFill>
              </a:rPr>
              <a:t>METODOLOGIA 5W+2H</a:t>
            </a:r>
          </a:p>
          <a:p>
            <a:pPr marL="342900" indent="-342900">
              <a:lnSpc>
                <a:spcPct val="150000"/>
              </a:lnSpc>
              <a:buFont typeface="+mj-lt"/>
              <a:buAutoNum type="arabicPeriod"/>
            </a:pPr>
            <a:r>
              <a:rPr lang="es-ES" b="1" dirty="0">
                <a:solidFill>
                  <a:schemeClr val="bg1"/>
                </a:solidFill>
              </a:rPr>
              <a:t>LINEA DE TIEMPO</a:t>
            </a:r>
          </a:p>
        </p:txBody>
      </p:sp>
    </p:spTree>
    <p:extLst>
      <p:ext uri="{BB962C8B-B14F-4D97-AF65-F5344CB8AC3E}">
        <p14:creationId xmlns:p14="http://schemas.microsoft.com/office/powerpoint/2010/main" val="4179801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12. Diseño </a:t>
            </a:r>
            <a:endParaRPr lang="es-EC" dirty="0"/>
          </a:p>
        </p:txBody>
      </p:sp>
      <p:pic>
        <p:nvPicPr>
          <p:cNvPr id="5" name="Imagen 4">
            <a:extLst>
              <a:ext uri="{FF2B5EF4-FFF2-40B4-BE49-F238E27FC236}">
                <a16:creationId xmlns:a16="http://schemas.microsoft.com/office/drawing/2014/main" id="{2BB63549-4F5D-AFB0-B716-34910FFDC6F3}"/>
              </a:ext>
            </a:extLst>
          </p:cNvPr>
          <p:cNvPicPr>
            <a:picLocks noChangeAspect="1"/>
          </p:cNvPicPr>
          <p:nvPr/>
        </p:nvPicPr>
        <p:blipFill>
          <a:blip r:embed="rId2"/>
          <a:stretch>
            <a:fillRect/>
          </a:stretch>
        </p:blipFill>
        <p:spPr>
          <a:xfrm>
            <a:off x="3250155" y="2009905"/>
            <a:ext cx="5691689" cy="4497927"/>
          </a:xfrm>
          <a:prstGeom prst="rect">
            <a:avLst/>
          </a:prstGeom>
        </p:spPr>
      </p:pic>
    </p:spTree>
    <p:extLst>
      <p:ext uri="{BB962C8B-B14F-4D97-AF65-F5344CB8AC3E}">
        <p14:creationId xmlns:p14="http://schemas.microsoft.com/office/powerpoint/2010/main" val="208755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Diseño </a:t>
            </a:r>
            <a:endParaRPr lang="es-EC" dirty="0"/>
          </a:p>
        </p:txBody>
      </p:sp>
      <p:pic>
        <p:nvPicPr>
          <p:cNvPr id="4" name="Imagen 3">
            <a:extLst>
              <a:ext uri="{FF2B5EF4-FFF2-40B4-BE49-F238E27FC236}">
                <a16:creationId xmlns:a16="http://schemas.microsoft.com/office/drawing/2014/main" id="{9FB7738F-2B4D-E58E-B80A-0323656C6B89}"/>
              </a:ext>
            </a:extLst>
          </p:cNvPr>
          <p:cNvPicPr>
            <a:picLocks noChangeAspect="1"/>
          </p:cNvPicPr>
          <p:nvPr/>
        </p:nvPicPr>
        <p:blipFill>
          <a:blip r:embed="rId2"/>
          <a:stretch>
            <a:fillRect/>
          </a:stretch>
        </p:blipFill>
        <p:spPr>
          <a:xfrm>
            <a:off x="3086100" y="2282491"/>
            <a:ext cx="6019800" cy="3448050"/>
          </a:xfrm>
          <a:prstGeom prst="rect">
            <a:avLst/>
          </a:prstGeom>
        </p:spPr>
      </p:pic>
    </p:spTree>
    <p:extLst>
      <p:ext uri="{BB962C8B-B14F-4D97-AF65-F5344CB8AC3E}">
        <p14:creationId xmlns:p14="http://schemas.microsoft.com/office/powerpoint/2010/main" val="1901217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Diseño </a:t>
            </a:r>
            <a:endParaRPr lang="es-EC" dirty="0"/>
          </a:p>
        </p:txBody>
      </p:sp>
      <p:pic>
        <p:nvPicPr>
          <p:cNvPr id="5" name="Imagen 4">
            <a:extLst>
              <a:ext uri="{FF2B5EF4-FFF2-40B4-BE49-F238E27FC236}">
                <a16:creationId xmlns:a16="http://schemas.microsoft.com/office/drawing/2014/main" id="{984E0751-A8F6-41A5-1C67-E106638EFC38}"/>
              </a:ext>
            </a:extLst>
          </p:cNvPr>
          <p:cNvPicPr>
            <a:picLocks noChangeAspect="1"/>
          </p:cNvPicPr>
          <p:nvPr/>
        </p:nvPicPr>
        <p:blipFill>
          <a:blip r:embed="rId2"/>
          <a:stretch>
            <a:fillRect/>
          </a:stretch>
        </p:blipFill>
        <p:spPr>
          <a:xfrm>
            <a:off x="2231357" y="2033418"/>
            <a:ext cx="8062825" cy="4503739"/>
          </a:xfrm>
          <a:prstGeom prst="rect">
            <a:avLst/>
          </a:prstGeom>
        </p:spPr>
      </p:pic>
    </p:spTree>
    <p:extLst>
      <p:ext uri="{BB962C8B-B14F-4D97-AF65-F5344CB8AC3E}">
        <p14:creationId xmlns:p14="http://schemas.microsoft.com/office/powerpoint/2010/main" val="346404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Diseño </a:t>
            </a:r>
            <a:endParaRPr lang="es-EC" dirty="0"/>
          </a:p>
        </p:txBody>
      </p:sp>
      <p:pic>
        <p:nvPicPr>
          <p:cNvPr id="4" name="Imagen 3">
            <a:extLst>
              <a:ext uri="{FF2B5EF4-FFF2-40B4-BE49-F238E27FC236}">
                <a16:creationId xmlns:a16="http://schemas.microsoft.com/office/drawing/2014/main" id="{3BCCE65B-6798-EAA6-C84A-3AC2F0F5DA6C}"/>
              </a:ext>
            </a:extLst>
          </p:cNvPr>
          <p:cNvPicPr>
            <a:picLocks noChangeAspect="1"/>
          </p:cNvPicPr>
          <p:nvPr/>
        </p:nvPicPr>
        <p:blipFill>
          <a:blip r:embed="rId2"/>
          <a:stretch>
            <a:fillRect/>
          </a:stretch>
        </p:blipFill>
        <p:spPr>
          <a:xfrm>
            <a:off x="2762250" y="2053389"/>
            <a:ext cx="6667500" cy="3810000"/>
          </a:xfrm>
          <a:prstGeom prst="rect">
            <a:avLst/>
          </a:prstGeom>
        </p:spPr>
      </p:pic>
    </p:spTree>
    <p:extLst>
      <p:ext uri="{BB962C8B-B14F-4D97-AF65-F5344CB8AC3E}">
        <p14:creationId xmlns:p14="http://schemas.microsoft.com/office/powerpoint/2010/main" val="964985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Diseño </a:t>
            </a:r>
            <a:endParaRPr lang="es-EC" dirty="0"/>
          </a:p>
        </p:txBody>
      </p:sp>
      <p:pic>
        <p:nvPicPr>
          <p:cNvPr id="5" name="Imagen 4">
            <a:extLst>
              <a:ext uri="{FF2B5EF4-FFF2-40B4-BE49-F238E27FC236}">
                <a16:creationId xmlns:a16="http://schemas.microsoft.com/office/drawing/2014/main" id="{B3C0377F-E171-7AF8-F6E7-026137DB9457}"/>
              </a:ext>
            </a:extLst>
          </p:cNvPr>
          <p:cNvPicPr>
            <a:picLocks noChangeAspect="1"/>
          </p:cNvPicPr>
          <p:nvPr/>
        </p:nvPicPr>
        <p:blipFill>
          <a:blip r:embed="rId2"/>
          <a:stretch>
            <a:fillRect/>
          </a:stretch>
        </p:blipFill>
        <p:spPr>
          <a:xfrm>
            <a:off x="2559882" y="1717006"/>
            <a:ext cx="7734300" cy="4514850"/>
          </a:xfrm>
          <a:prstGeom prst="rect">
            <a:avLst/>
          </a:prstGeom>
        </p:spPr>
      </p:pic>
    </p:spTree>
    <p:extLst>
      <p:ext uri="{BB962C8B-B14F-4D97-AF65-F5344CB8AC3E}">
        <p14:creationId xmlns:p14="http://schemas.microsoft.com/office/powerpoint/2010/main" val="368228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Diseño </a:t>
            </a:r>
            <a:endParaRPr lang="es-EC" dirty="0"/>
          </a:p>
        </p:txBody>
      </p:sp>
      <p:pic>
        <p:nvPicPr>
          <p:cNvPr id="4" name="Imagen 3">
            <a:extLst>
              <a:ext uri="{FF2B5EF4-FFF2-40B4-BE49-F238E27FC236}">
                <a16:creationId xmlns:a16="http://schemas.microsoft.com/office/drawing/2014/main" id="{03B718EE-91AE-380A-D86A-1518F71139BB}"/>
              </a:ext>
            </a:extLst>
          </p:cNvPr>
          <p:cNvPicPr>
            <a:picLocks noChangeAspect="1"/>
          </p:cNvPicPr>
          <p:nvPr/>
        </p:nvPicPr>
        <p:blipFill>
          <a:blip r:embed="rId2"/>
          <a:stretch>
            <a:fillRect/>
          </a:stretch>
        </p:blipFill>
        <p:spPr>
          <a:xfrm>
            <a:off x="2228850" y="2026671"/>
            <a:ext cx="7734300" cy="4457700"/>
          </a:xfrm>
          <a:prstGeom prst="rect">
            <a:avLst/>
          </a:prstGeom>
        </p:spPr>
      </p:pic>
    </p:spTree>
    <p:extLst>
      <p:ext uri="{BB962C8B-B14F-4D97-AF65-F5344CB8AC3E}">
        <p14:creationId xmlns:p14="http://schemas.microsoft.com/office/powerpoint/2010/main" val="1093269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CEC47-51AE-F36D-73D4-312BF5D3D5B5}"/>
              </a:ext>
            </a:extLst>
          </p:cNvPr>
          <p:cNvSpPr>
            <a:spLocks noGrp="1"/>
          </p:cNvSpPr>
          <p:nvPr>
            <p:ph type="title"/>
          </p:nvPr>
        </p:nvSpPr>
        <p:spPr/>
        <p:txBody>
          <a:bodyPr/>
          <a:lstStyle/>
          <a:p>
            <a:r>
              <a:rPr lang="es-ES" dirty="0"/>
              <a:t>13. Resultados del Proyecto</a:t>
            </a:r>
            <a:endParaRPr lang="es-EC" dirty="0"/>
          </a:p>
        </p:txBody>
      </p:sp>
      <p:sp>
        <p:nvSpPr>
          <p:cNvPr id="3" name="Marcador de contenido 2">
            <a:extLst>
              <a:ext uri="{FF2B5EF4-FFF2-40B4-BE49-F238E27FC236}">
                <a16:creationId xmlns:a16="http://schemas.microsoft.com/office/drawing/2014/main" id="{29C6083B-1985-9169-B9BD-EEE0AB21B201}"/>
              </a:ext>
            </a:extLst>
          </p:cNvPr>
          <p:cNvSpPr>
            <a:spLocks noGrp="1"/>
          </p:cNvSpPr>
          <p:nvPr>
            <p:ph idx="1"/>
          </p:nvPr>
        </p:nvSpPr>
        <p:spPr/>
        <p:txBody>
          <a:bodyPr/>
          <a:lstStyle/>
          <a:p>
            <a:pPr>
              <a:lnSpc>
                <a:spcPct val="150000"/>
              </a:lnSpc>
            </a:pPr>
            <a:r>
              <a:rPr lang="es-ES" dirty="0"/>
              <a:t>Se logro gestionar las pruebas en donde se practicaba con miembros que asistían al gimnasio los cuales se les iba actualizando los días de suscripción que les quedaba como también se logro ayudar al cliente hasta el momento con la gestión de todos los miembros en una sola tabla dinámica que permite tener una mejor administración de su empresa </a:t>
            </a:r>
            <a:endParaRPr lang="es-EC" dirty="0"/>
          </a:p>
        </p:txBody>
      </p:sp>
    </p:spTree>
    <p:extLst>
      <p:ext uri="{BB962C8B-B14F-4D97-AF65-F5344CB8AC3E}">
        <p14:creationId xmlns:p14="http://schemas.microsoft.com/office/powerpoint/2010/main" val="89696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CEC47-51AE-F36D-73D4-312BF5D3D5B5}"/>
              </a:ext>
            </a:extLst>
          </p:cNvPr>
          <p:cNvSpPr>
            <a:spLocks noGrp="1"/>
          </p:cNvSpPr>
          <p:nvPr>
            <p:ph type="title"/>
          </p:nvPr>
        </p:nvSpPr>
        <p:spPr/>
        <p:txBody>
          <a:bodyPr/>
          <a:lstStyle/>
          <a:p>
            <a:r>
              <a:rPr lang="es-ES" dirty="0"/>
              <a:t>14. Conclusiones y Recomendaciones </a:t>
            </a:r>
            <a:endParaRPr lang="es-EC" dirty="0"/>
          </a:p>
        </p:txBody>
      </p:sp>
      <p:sp>
        <p:nvSpPr>
          <p:cNvPr id="3" name="Marcador de contenido 2">
            <a:extLst>
              <a:ext uri="{FF2B5EF4-FFF2-40B4-BE49-F238E27FC236}">
                <a16:creationId xmlns:a16="http://schemas.microsoft.com/office/drawing/2014/main" id="{29C6083B-1985-9169-B9BD-EEE0AB21B201}"/>
              </a:ext>
            </a:extLst>
          </p:cNvPr>
          <p:cNvSpPr>
            <a:spLocks noGrp="1"/>
          </p:cNvSpPr>
          <p:nvPr>
            <p:ph idx="1"/>
          </p:nvPr>
        </p:nvSpPr>
        <p:spPr>
          <a:xfrm>
            <a:off x="680321" y="2336872"/>
            <a:ext cx="9613861" cy="4015801"/>
          </a:xfrm>
        </p:spPr>
        <p:txBody>
          <a:bodyPr>
            <a:normAutofit fontScale="92500"/>
          </a:bodyPr>
          <a:lstStyle/>
          <a:p>
            <a:pPr>
              <a:lnSpc>
                <a:spcPct val="150000"/>
              </a:lnSpc>
            </a:pPr>
            <a:r>
              <a:rPr lang="es-ES" b="1" dirty="0">
                <a:solidFill>
                  <a:schemeClr val="bg1"/>
                </a:solidFill>
              </a:rPr>
              <a:t>Conclusiones</a:t>
            </a:r>
            <a:r>
              <a:rPr lang="es-ES" b="1" dirty="0"/>
              <a:t> </a:t>
            </a:r>
          </a:p>
          <a:p>
            <a:pPr>
              <a:lnSpc>
                <a:spcPct val="150000"/>
              </a:lnSpc>
            </a:pPr>
            <a:r>
              <a:rPr lang="es-ES" dirty="0"/>
              <a:t>Se logro desarrollar un sistema funcional que permite guardar los miembros que asisten al gimnasio</a:t>
            </a:r>
          </a:p>
          <a:p>
            <a:pPr>
              <a:lnSpc>
                <a:spcPct val="150000"/>
              </a:lnSpc>
            </a:pPr>
            <a:r>
              <a:rPr lang="es-ES" dirty="0"/>
              <a:t>Se logro establecer correctamente la Matriz de historias de usuario para identificar los requisitos funcionales para su posterior implementación</a:t>
            </a:r>
          </a:p>
          <a:p>
            <a:pPr>
              <a:lnSpc>
                <a:spcPct val="150000"/>
              </a:lnSpc>
            </a:pPr>
            <a:r>
              <a:rPr lang="es-EC" dirty="0"/>
              <a:t>Se logro con el cliente validar que todos los requisitos están desarrollados como el dueño necesitaba para su negocio</a:t>
            </a:r>
          </a:p>
        </p:txBody>
      </p:sp>
    </p:spTree>
    <p:extLst>
      <p:ext uri="{BB962C8B-B14F-4D97-AF65-F5344CB8AC3E}">
        <p14:creationId xmlns:p14="http://schemas.microsoft.com/office/powerpoint/2010/main" val="338274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CEC47-51AE-F36D-73D4-312BF5D3D5B5}"/>
              </a:ext>
            </a:extLst>
          </p:cNvPr>
          <p:cNvSpPr>
            <a:spLocks noGrp="1"/>
          </p:cNvSpPr>
          <p:nvPr>
            <p:ph type="title"/>
          </p:nvPr>
        </p:nvSpPr>
        <p:spPr/>
        <p:txBody>
          <a:bodyPr/>
          <a:lstStyle/>
          <a:p>
            <a:r>
              <a:rPr lang="es-ES" dirty="0"/>
              <a:t>11. Conclusiones y Recomendaciones </a:t>
            </a:r>
            <a:endParaRPr lang="es-EC" dirty="0"/>
          </a:p>
        </p:txBody>
      </p:sp>
      <p:sp>
        <p:nvSpPr>
          <p:cNvPr id="3" name="Marcador de contenido 2">
            <a:extLst>
              <a:ext uri="{FF2B5EF4-FFF2-40B4-BE49-F238E27FC236}">
                <a16:creationId xmlns:a16="http://schemas.microsoft.com/office/drawing/2014/main" id="{29C6083B-1985-9169-B9BD-EEE0AB21B201}"/>
              </a:ext>
            </a:extLst>
          </p:cNvPr>
          <p:cNvSpPr>
            <a:spLocks noGrp="1"/>
          </p:cNvSpPr>
          <p:nvPr>
            <p:ph idx="1"/>
          </p:nvPr>
        </p:nvSpPr>
        <p:spPr>
          <a:xfrm>
            <a:off x="680321" y="2336872"/>
            <a:ext cx="9613861" cy="4224349"/>
          </a:xfrm>
        </p:spPr>
        <p:txBody>
          <a:bodyPr>
            <a:normAutofit/>
          </a:bodyPr>
          <a:lstStyle/>
          <a:p>
            <a:pPr>
              <a:lnSpc>
                <a:spcPct val="150000"/>
              </a:lnSpc>
            </a:pPr>
            <a:r>
              <a:rPr lang="es-ES" b="1" dirty="0">
                <a:solidFill>
                  <a:schemeClr val="bg1"/>
                </a:solidFill>
              </a:rPr>
              <a:t>Recomendaciones </a:t>
            </a:r>
            <a:endParaRPr lang="es-ES" b="1" dirty="0"/>
          </a:p>
          <a:p>
            <a:pPr>
              <a:lnSpc>
                <a:spcPct val="150000"/>
              </a:lnSpc>
            </a:pPr>
            <a:r>
              <a:rPr lang="es-ES" dirty="0"/>
              <a:t>Se deberá optar por un sistema que permita manejar una base de datos junto con el programa de manera activa permanentemente como la implementación de servidor-cliente</a:t>
            </a:r>
          </a:p>
          <a:p>
            <a:pPr>
              <a:lnSpc>
                <a:spcPct val="150000"/>
              </a:lnSpc>
            </a:pPr>
            <a:r>
              <a:rPr lang="es-ES" dirty="0"/>
              <a:t>Se recomienda tener reuniones constantes tanto con el cliente y con el equipo de desarrollo para que el programa este en un correcto desarrollo.</a:t>
            </a:r>
          </a:p>
        </p:txBody>
      </p:sp>
    </p:spTree>
    <p:extLst>
      <p:ext uri="{BB962C8B-B14F-4D97-AF65-F5344CB8AC3E}">
        <p14:creationId xmlns:p14="http://schemas.microsoft.com/office/powerpoint/2010/main" val="229704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37D95-D447-9012-C927-1AB58C8CBD2A}"/>
              </a:ext>
            </a:extLst>
          </p:cNvPr>
          <p:cNvSpPr>
            <a:spLocks noGrp="1"/>
          </p:cNvSpPr>
          <p:nvPr>
            <p:ph type="title"/>
          </p:nvPr>
        </p:nvSpPr>
        <p:spPr/>
        <p:txBody>
          <a:bodyPr/>
          <a:lstStyle/>
          <a:p>
            <a:r>
              <a:rPr lang="es-ES" dirty="0"/>
              <a:t>AGENDA </a:t>
            </a:r>
            <a:endParaRPr lang="es-EC" dirty="0"/>
          </a:p>
        </p:txBody>
      </p:sp>
      <p:sp>
        <p:nvSpPr>
          <p:cNvPr id="4" name="Rectángulo 3">
            <a:extLst>
              <a:ext uri="{FF2B5EF4-FFF2-40B4-BE49-F238E27FC236}">
                <a16:creationId xmlns:a16="http://schemas.microsoft.com/office/drawing/2014/main" id="{2A5EA936-638B-D0E2-BFB7-DA690D4A1E6C}"/>
              </a:ext>
            </a:extLst>
          </p:cNvPr>
          <p:cNvSpPr/>
          <p:nvPr/>
        </p:nvSpPr>
        <p:spPr>
          <a:xfrm>
            <a:off x="224589" y="1684420"/>
            <a:ext cx="11678653" cy="49570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B75C8A3B-F947-16E2-C2B1-E50DFAC18172}"/>
              </a:ext>
            </a:extLst>
          </p:cNvPr>
          <p:cNvSpPr txBox="1"/>
          <p:nvPr/>
        </p:nvSpPr>
        <p:spPr>
          <a:xfrm>
            <a:off x="401053" y="1856941"/>
            <a:ext cx="10764252" cy="1703480"/>
          </a:xfrm>
          <a:prstGeom prst="rect">
            <a:avLst/>
          </a:prstGeom>
          <a:noFill/>
        </p:spPr>
        <p:txBody>
          <a:bodyPr wrap="square" rtlCol="0">
            <a:spAutoFit/>
          </a:bodyPr>
          <a:lstStyle/>
          <a:p>
            <a:pPr marL="342900" indent="-342900">
              <a:lnSpc>
                <a:spcPct val="150000"/>
              </a:lnSpc>
              <a:buFont typeface="+mj-lt"/>
              <a:buAutoNum type="arabicPeriod" startAt="11"/>
            </a:pPr>
            <a:r>
              <a:rPr lang="es-ES" b="1" dirty="0">
                <a:solidFill>
                  <a:schemeClr val="bg1"/>
                </a:solidFill>
              </a:rPr>
              <a:t>ESPECIFICACION DE REQUERIMIENTOS (MATRIZ HU/DOC ERS)</a:t>
            </a:r>
          </a:p>
          <a:p>
            <a:pPr marL="342900" indent="-342900">
              <a:lnSpc>
                <a:spcPct val="150000"/>
              </a:lnSpc>
              <a:buFont typeface="+mj-lt"/>
              <a:buAutoNum type="arabicPeriod" startAt="11"/>
            </a:pPr>
            <a:r>
              <a:rPr lang="es-ES" b="1" dirty="0">
                <a:solidFill>
                  <a:schemeClr val="bg1"/>
                </a:solidFill>
              </a:rPr>
              <a:t>DISEÑO </a:t>
            </a:r>
          </a:p>
          <a:p>
            <a:pPr marL="342900" indent="-342900">
              <a:lnSpc>
                <a:spcPct val="150000"/>
              </a:lnSpc>
              <a:buFont typeface="+mj-lt"/>
              <a:buAutoNum type="arabicPeriod" startAt="11"/>
            </a:pPr>
            <a:r>
              <a:rPr lang="es-ES" b="1" dirty="0">
                <a:solidFill>
                  <a:schemeClr val="bg1"/>
                </a:solidFill>
              </a:rPr>
              <a:t>RESULTADOS DEL PROYECTO</a:t>
            </a:r>
          </a:p>
          <a:p>
            <a:pPr marL="342900" indent="-342900">
              <a:lnSpc>
                <a:spcPct val="150000"/>
              </a:lnSpc>
              <a:buFont typeface="+mj-lt"/>
              <a:buAutoNum type="arabicPeriod" startAt="11"/>
            </a:pPr>
            <a:r>
              <a:rPr lang="es-ES" b="1" dirty="0">
                <a:solidFill>
                  <a:schemeClr val="bg1"/>
                </a:solidFill>
              </a:rPr>
              <a:t>CONCLUSIONES Y RECOMENDACIONES</a:t>
            </a:r>
          </a:p>
        </p:txBody>
      </p:sp>
    </p:spTree>
    <p:extLst>
      <p:ext uri="{BB962C8B-B14F-4D97-AF65-F5344CB8AC3E}">
        <p14:creationId xmlns:p14="http://schemas.microsoft.com/office/powerpoint/2010/main" val="131790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ás de 1000 imágenes de fondo de gimnasio | Descargar imágenes gratis en  Unsplash">
            <a:extLst>
              <a:ext uri="{FF2B5EF4-FFF2-40B4-BE49-F238E27FC236}">
                <a16:creationId xmlns:a16="http://schemas.microsoft.com/office/drawing/2014/main" id="{8CD9DA61-7F6C-2304-795F-6C31D2B60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75" y="4003883"/>
            <a:ext cx="3544814" cy="265492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AB461E6-C722-2BCC-BFEF-8E5A93312953}"/>
              </a:ext>
            </a:extLst>
          </p:cNvPr>
          <p:cNvSpPr>
            <a:spLocks noGrp="1"/>
          </p:cNvSpPr>
          <p:nvPr>
            <p:ph type="title"/>
          </p:nvPr>
        </p:nvSpPr>
        <p:spPr/>
        <p:txBody>
          <a:bodyPr/>
          <a:lstStyle/>
          <a:p>
            <a:r>
              <a:rPr lang="es-ES" dirty="0"/>
              <a:t>1. INTRODUCCION</a:t>
            </a:r>
            <a:endParaRPr lang="es-EC" dirty="0"/>
          </a:p>
        </p:txBody>
      </p:sp>
      <p:sp>
        <p:nvSpPr>
          <p:cNvPr id="3" name="Marcador de contenido 2">
            <a:extLst>
              <a:ext uri="{FF2B5EF4-FFF2-40B4-BE49-F238E27FC236}">
                <a16:creationId xmlns:a16="http://schemas.microsoft.com/office/drawing/2014/main" id="{D2062FAE-F671-08DD-666D-59210D297819}"/>
              </a:ext>
            </a:extLst>
          </p:cNvPr>
          <p:cNvSpPr>
            <a:spLocks noGrp="1"/>
          </p:cNvSpPr>
          <p:nvPr>
            <p:ph idx="1"/>
          </p:nvPr>
        </p:nvSpPr>
        <p:spPr>
          <a:xfrm>
            <a:off x="1074821" y="2336873"/>
            <a:ext cx="7218947" cy="3599316"/>
          </a:xfrm>
        </p:spPr>
        <p:txBody>
          <a:bodyPr/>
          <a:lstStyle/>
          <a:p>
            <a:pPr algn="just">
              <a:lnSpc>
                <a:spcPct val="150000"/>
              </a:lnSpc>
            </a:pPr>
            <a:r>
              <a:rPr lang="es-ES" dirty="0"/>
              <a:t>El presente proyecto tratara sobre el desarrollo de un proyecto/aplicación el cual contiene una base de datos de registros de miembros que se inscriben en un gimnasio y con el objetivo de poder gestionar y automatizar procesos de inscripción para esta empresa</a:t>
            </a:r>
            <a:endParaRPr lang="es-EC" dirty="0"/>
          </a:p>
        </p:txBody>
      </p:sp>
    </p:spTree>
    <p:extLst>
      <p:ext uri="{BB962C8B-B14F-4D97-AF65-F5344CB8AC3E}">
        <p14:creationId xmlns:p14="http://schemas.microsoft.com/office/powerpoint/2010/main" val="53945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461E6-C722-2BCC-BFEF-8E5A93312953}"/>
              </a:ext>
            </a:extLst>
          </p:cNvPr>
          <p:cNvSpPr>
            <a:spLocks noGrp="1"/>
          </p:cNvSpPr>
          <p:nvPr>
            <p:ph type="title"/>
          </p:nvPr>
        </p:nvSpPr>
        <p:spPr/>
        <p:txBody>
          <a:bodyPr/>
          <a:lstStyle/>
          <a:p>
            <a:r>
              <a:rPr lang="es-ES" dirty="0"/>
              <a:t>2. FORMULACION DEL PROBLEMA </a:t>
            </a:r>
            <a:endParaRPr lang="es-EC" dirty="0"/>
          </a:p>
        </p:txBody>
      </p:sp>
      <p:sp>
        <p:nvSpPr>
          <p:cNvPr id="3" name="Marcador de contenido 2">
            <a:extLst>
              <a:ext uri="{FF2B5EF4-FFF2-40B4-BE49-F238E27FC236}">
                <a16:creationId xmlns:a16="http://schemas.microsoft.com/office/drawing/2014/main" id="{D2062FAE-F671-08DD-666D-59210D297819}"/>
              </a:ext>
            </a:extLst>
          </p:cNvPr>
          <p:cNvSpPr>
            <a:spLocks noGrp="1"/>
          </p:cNvSpPr>
          <p:nvPr>
            <p:ph idx="1"/>
          </p:nvPr>
        </p:nvSpPr>
        <p:spPr>
          <a:xfrm>
            <a:off x="1074820" y="2336872"/>
            <a:ext cx="9613860" cy="4192265"/>
          </a:xfrm>
        </p:spPr>
        <p:txBody>
          <a:bodyPr>
            <a:normAutofit/>
          </a:bodyPr>
          <a:lstStyle/>
          <a:p>
            <a:pPr algn="just">
              <a:lnSpc>
                <a:spcPct val="150000"/>
              </a:lnSpc>
            </a:pPr>
            <a:r>
              <a:rPr lang="es-ES" dirty="0"/>
              <a:t>En las empresas que gestionan inscripciones como en este caso de un gimnasio, existen ocasiones en las cuales el llevar el registro de la suscripción de cada miembro puede ser complicado, extenso y también un gasto innecesario de papeles con las mismas suscripciones. El problema puede extenderse cuando los miembros pueden perder este papel de inscripción, provocando malentendidos y el miembro tiene que  volver a registraste </a:t>
            </a:r>
            <a:endParaRPr lang="es-EC" dirty="0"/>
          </a:p>
        </p:txBody>
      </p:sp>
    </p:spTree>
    <p:extLst>
      <p:ext uri="{BB962C8B-B14F-4D97-AF65-F5344CB8AC3E}">
        <p14:creationId xmlns:p14="http://schemas.microsoft.com/office/powerpoint/2010/main" val="54544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461E6-C722-2BCC-BFEF-8E5A93312953}"/>
              </a:ext>
            </a:extLst>
          </p:cNvPr>
          <p:cNvSpPr>
            <a:spLocks noGrp="1"/>
          </p:cNvSpPr>
          <p:nvPr>
            <p:ph type="title"/>
          </p:nvPr>
        </p:nvSpPr>
        <p:spPr/>
        <p:txBody>
          <a:bodyPr/>
          <a:lstStyle/>
          <a:p>
            <a:r>
              <a:rPr lang="es-ES" dirty="0"/>
              <a:t>3. JUSTIFICACION</a:t>
            </a:r>
            <a:endParaRPr lang="es-EC" dirty="0"/>
          </a:p>
        </p:txBody>
      </p:sp>
      <p:sp>
        <p:nvSpPr>
          <p:cNvPr id="3" name="Marcador de contenido 2">
            <a:extLst>
              <a:ext uri="{FF2B5EF4-FFF2-40B4-BE49-F238E27FC236}">
                <a16:creationId xmlns:a16="http://schemas.microsoft.com/office/drawing/2014/main" id="{D2062FAE-F671-08DD-666D-59210D297819}"/>
              </a:ext>
            </a:extLst>
          </p:cNvPr>
          <p:cNvSpPr>
            <a:spLocks noGrp="1"/>
          </p:cNvSpPr>
          <p:nvPr>
            <p:ph idx="1"/>
          </p:nvPr>
        </p:nvSpPr>
        <p:spPr>
          <a:xfrm>
            <a:off x="1074820" y="2336872"/>
            <a:ext cx="8951495" cy="4063927"/>
          </a:xfrm>
        </p:spPr>
        <p:txBody>
          <a:bodyPr>
            <a:normAutofit/>
          </a:bodyPr>
          <a:lstStyle/>
          <a:p>
            <a:pPr algn="just">
              <a:lnSpc>
                <a:spcPct val="150000"/>
              </a:lnSpc>
            </a:pPr>
            <a:r>
              <a:rPr lang="es-ES" dirty="0"/>
              <a:t>Se propone realizar un sistema que gestione y controle las membresías de este gimnasio, el cual permitirá ingresar nuevos miembros, mostrar los miembros ya registrados y buscar los miembros existentes con aspectos adicionales como calcular numero de días restantes dando la información respectiva de este cliente, como la fecha en que se inscribió y la fecha fin</a:t>
            </a:r>
            <a:endParaRPr lang="es-EC" dirty="0"/>
          </a:p>
        </p:txBody>
      </p:sp>
    </p:spTree>
    <p:extLst>
      <p:ext uri="{BB962C8B-B14F-4D97-AF65-F5344CB8AC3E}">
        <p14:creationId xmlns:p14="http://schemas.microsoft.com/office/powerpoint/2010/main" val="281023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461E6-C722-2BCC-BFEF-8E5A93312953}"/>
              </a:ext>
            </a:extLst>
          </p:cNvPr>
          <p:cNvSpPr>
            <a:spLocks noGrp="1"/>
          </p:cNvSpPr>
          <p:nvPr>
            <p:ph type="title"/>
          </p:nvPr>
        </p:nvSpPr>
        <p:spPr/>
        <p:txBody>
          <a:bodyPr/>
          <a:lstStyle/>
          <a:p>
            <a:r>
              <a:rPr lang="es-ES" dirty="0"/>
              <a:t>4. OBJETIVO GENERAL</a:t>
            </a:r>
            <a:endParaRPr lang="es-EC" dirty="0"/>
          </a:p>
        </p:txBody>
      </p:sp>
      <p:sp>
        <p:nvSpPr>
          <p:cNvPr id="3" name="Marcador de contenido 2">
            <a:extLst>
              <a:ext uri="{FF2B5EF4-FFF2-40B4-BE49-F238E27FC236}">
                <a16:creationId xmlns:a16="http://schemas.microsoft.com/office/drawing/2014/main" id="{D2062FAE-F671-08DD-666D-59210D297819}"/>
              </a:ext>
            </a:extLst>
          </p:cNvPr>
          <p:cNvSpPr>
            <a:spLocks noGrp="1"/>
          </p:cNvSpPr>
          <p:nvPr>
            <p:ph idx="1"/>
          </p:nvPr>
        </p:nvSpPr>
        <p:spPr>
          <a:xfrm>
            <a:off x="1074821" y="2336872"/>
            <a:ext cx="9613861" cy="3767899"/>
          </a:xfrm>
        </p:spPr>
        <p:txBody>
          <a:bodyPr/>
          <a:lstStyle/>
          <a:p>
            <a:pPr algn="just">
              <a:lnSpc>
                <a:spcPct val="150000"/>
              </a:lnSpc>
            </a:pPr>
            <a:r>
              <a:rPr lang="es-EC" dirty="0">
                <a:effectLst/>
                <a:ea typeface="Arial" panose="020B0604020202020204" pitchFamily="34" charset="0"/>
              </a:rPr>
              <a:t>Realizar una aplicación que permita llevar un registro de los miembros inscritos en el gimnasio por medio de una inscripción en un gimnasio, usando el IDE NetBeans programación Orientada a Objetos en Java, para resolver el problema del cliente automatizando y llevando un control de todos los miembros y su inscripciones.</a:t>
            </a:r>
            <a:endParaRPr lang="es-EC" dirty="0">
              <a:effectLst/>
              <a:ea typeface="Calibri" panose="020F0502020204030204" pitchFamily="34" charset="0"/>
            </a:endParaRPr>
          </a:p>
          <a:p>
            <a:endParaRPr lang="es-EC" dirty="0"/>
          </a:p>
        </p:txBody>
      </p:sp>
    </p:spTree>
    <p:extLst>
      <p:ext uri="{BB962C8B-B14F-4D97-AF65-F5344CB8AC3E}">
        <p14:creationId xmlns:p14="http://schemas.microsoft.com/office/powerpoint/2010/main" val="170407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461E6-C722-2BCC-BFEF-8E5A93312953}"/>
              </a:ext>
            </a:extLst>
          </p:cNvPr>
          <p:cNvSpPr>
            <a:spLocks noGrp="1"/>
          </p:cNvSpPr>
          <p:nvPr>
            <p:ph type="title"/>
          </p:nvPr>
        </p:nvSpPr>
        <p:spPr/>
        <p:txBody>
          <a:bodyPr/>
          <a:lstStyle/>
          <a:p>
            <a:r>
              <a:rPr lang="es-ES" dirty="0"/>
              <a:t>5. OBJETIVOS ESPECIFICOS </a:t>
            </a:r>
            <a:endParaRPr lang="es-EC" dirty="0"/>
          </a:p>
        </p:txBody>
      </p:sp>
      <p:sp>
        <p:nvSpPr>
          <p:cNvPr id="3" name="Marcador de contenido 2">
            <a:extLst>
              <a:ext uri="{FF2B5EF4-FFF2-40B4-BE49-F238E27FC236}">
                <a16:creationId xmlns:a16="http://schemas.microsoft.com/office/drawing/2014/main" id="{D2062FAE-F671-08DD-666D-59210D297819}"/>
              </a:ext>
            </a:extLst>
          </p:cNvPr>
          <p:cNvSpPr>
            <a:spLocks noGrp="1"/>
          </p:cNvSpPr>
          <p:nvPr>
            <p:ph idx="1"/>
          </p:nvPr>
        </p:nvSpPr>
        <p:spPr>
          <a:xfrm>
            <a:off x="1074821" y="2336872"/>
            <a:ext cx="9978190" cy="4031843"/>
          </a:xfrm>
        </p:spPr>
        <p:txBody>
          <a:bodyPr>
            <a:noAutofit/>
          </a:bodyPr>
          <a:lstStyle/>
          <a:p>
            <a:pPr marL="342900" lvl="0" indent="-342900" algn="just">
              <a:lnSpc>
                <a:spcPct val="150000"/>
              </a:lnSpc>
              <a:spcAft>
                <a:spcPts val="1200"/>
              </a:spcAft>
              <a:buFont typeface="Symbol" panose="05050102010706020507" pitchFamily="18" charset="2"/>
              <a:buChar char=""/>
              <a:tabLst>
                <a:tab pos="180340" algn="l"/>
              </a:tabLst>
            </a:pPr>
            <a:r>
              <a:rPr lang="es-ES" dirty="0">
                <a:effectLst/>
                <a:ea typeface="Arial" panose="020B0604020202020204" pitchFamily="34" charset="0"/>
              </a:rPr>
              <a:t>Recolectar información necesaria para tener en cuenta el manejo de una inscripción de mensualidad </a:t>
            </a:r>
            <a:endParaRPr lang="es-EC" dirty="0">
              <a:effectLst/>
              <a:ea typeface="Arial" panose="020B0604020202020204" pitchFamily="34" charset="0"/>
            </a:endParaRPr>
          </a:p>
          <a:p>
            <a:pPr marL="342900" lvl="0" indent="-342900" algn="just">
              <a:lnSpc>
                <a:spcPct val="150000"/>
              </a:lnSpc>
              <a:spcAft>
                <a:spcPts val="1200"/>
              </a:spcAft>
              <a:buFont typeface="Symbol" panose="05050102010706020507" pitchFamily="18" charset="2"/>
              <a:buChar char=""/>
            </a:pPr>
            <a:r>
              <a:rPr lang="es-ES" dirty="0">
                <a:effectLst/>
                <a:ea typeface="Arial" panose="020B0604020202020204" pitchFamily="34" charset="0"/>
              </a:rPr>
              <a:t>Presentar las historias de usuario mediante los requisitos permitiendo explicar el aplicativo de manera óptima</a:t>
            </a:r>
            <a:endParaRPr lang="es-EC" dirty="0">
              <a:effectLst/>
              <a:ea typeface="Arial" panose="020B0604020202020204" pitchFamily="34" charset="0"/>
            </a:endParaRPr>
          </a:p>
          <a:p>
            <a:pPr marL="342900" lvl="0" indent="-342900" algn="just">
              <a:lnSpc>
                <a:spcPct val="150000"/>
              </a:lnSpc>
              <a:buFont typeface="Symbol" panose="05050102010706020507" pitchFamily="18" charset="2"/>
              <a:buChar char=""/>
            </a:pPr>
            <a:r>
              <a:rPr lang="es-ES" dirty="0">
                <a:effectLst/>
                <a:ea typeface="Arial" panose="020B0604020202020204" pitchFamily="34" charset="0"/>
              </a:rPr>
              <a:t>Implementar el sistema propuesto mediante pruebas y errores, para lograr un software de calidad</a:t>
            </a:r>
            <a:endParaRPr lang="es-EC" dirty="0">
              <a:effectLst/>
              <a:ea typeface="Arial" panose="020B0604020202020204" pitchFamily="34" charset="0"/>
            </a:endParaRPr>
          </a:p>
          <a:p>
            <a:endParaRPr lang="es-ES" dirty="0"/>
          </a:p>
        </p:txBody>
      </p:sp>
    </p:spTree>
    <p:extLst>
      <p:ext uri="{BB962C8B-B14F-4D97-AF65-F5344CB8AC3E}">
        <p14:creationId xmlns:p14="http://schemas.microsoft.com/office/powerpoint/2010/main" val="79961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68CD9-6CD3-97E7-E6BF-AD910328D568}"/>
              </a:ext>
            </a:extLst>
          </p:cNvPr>
          <p:cNvSpPr>
            <a:spLocks noGrp="1"/>
          </p:cNvSpPr>
          <p:nvPr>
            <p:ph type="title"/>
          </p:nvPr>
        </p:nvSpPr>
        <p:spPr/>
        <p:txBody>
          <a:bodyPr/>
          <a:lstStyle/>
          <a:p>
            <a:r>
              <a:rPr lang="es-ES" dirty="0"/>
              <a:t>6. Alcance</a:t>
            </a:r>
            <a:endParaRPr lang="es-EC" dirty="0"/>
          </a:p>
        </p:txBody>
      </p:sp>
      <p:sp>
        <p:nvSpPr>
          <p:cNvPr id="3" name="Marcador de contenido 2">
            <a:extLst>
              <a:ext uri="{FF2B5EF4-FFF2-40B4-BE49-F238E27FC236}">
                <a16:creationId xmlns:a16="http://schemas.microsoft.com/office/drawing/2014/main" id="{F1EC30FC-922F-D2C4-54E0-5E5D1FA649F3}"/>
              </a:ext>
            </a:extLst>
          </p:cNvPr>
          <p:cNvSpPr>
            <a:spLocks noGrp="1"/>
          </p:cNvSpPr>
          <p:nvPr>
            <p:ph idx="1"/>
          </p:nvPr>
        </p:nvSpPr>
        <p:spPr/>
        <p:txBody>
          <a:bodyPr/>
          <a:lstStyle/>
          <a:p>
            <a:pPr>
              <a:lnSpc>
                <a:spcPct val="150000"/>
              </a:lnSpc>
            </a:pPr>
            <a:r>
              <a:rPr lang="es-ES" dirty="0"/>
              <a:t>1) Gestionar los miembros que se inscriben en el gimnasio</a:t>
            </a:r>
          </a:p>
          <a:p>
            <a:pPr>
              <a:lnSpc>
                <a:spcPct val="150000"/>
              </a:lnSpc>
            </a:pPr>
            <a:r>
              <a:rPr lang="es-ES" dirty="0"/>
              <a:t>2) Mostar toda la información de los miembros que requiera el administrador</a:t>
            </a:r>
          </a:p>
          <a:p>
            <a:pPr>
              <a:lnSpc>
                <a:spcPct val="150000"/>
              </a:lnSpc>
            </a:pPr>
            <a:r>
              <a:rPr lang="es-ES" dirty="0"/>
              <a:t>3) Gestionar el sistema de inscripciones, como el renovamiento de las inscripciones </a:t>
            </a:r>
            <a:endParaRPr lang="es-EC" dirty="0"/>
          </a:p>
        </p:txBody>
      </p:sp>
    </p:spTree>
    <p:extLst>
      <p:ext uri="{BB962C8B-B14F-4D97-AF65-F5344CB8AC3E}">
        <p14:creationId xmlns:p14="http://schemas.microsoft.com/office/powerpoint/2010/main" val="3839987460"/>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154</TotalTime>
  <Words>875</Words>
  <Application>Microsoft Office PowerPoint</Application>
  <PresentationFormat>Panorámica</PresentationFormat>
  <Paragraphs>77</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Symbol</vt:lpstr>
      <vt:lpstr>Times New Roman</vt:lpstr>
      <vt:lpstr>Trebuchet MS</vt:lpstr>
      <vt:lpstr>Berlín</vt:lpstr>
      <vt:lpstr>Sistema de control de membresías de un Gimnasio</vt:lpstr>
      <vt:lpstr>AGENDA </vt:lpstr>
      <vt:lpstr>AGENDA </vt:lpstr>
      <vt:lpstr>1. INTRODUCCION</vt:lpstr>
      <vt:lpstr>2. FORMULACION DEL PROBLEMA </vt:lpstr>
      <vt:lpstr>3. JUSTIFICACION</vt:lpstr>
      <vt:lpstr>4. OBJETIVO GENERAL</vt:lpstr>
      <vt:lpstr>5. OBJETIVOS ESPECIFICOS </vt:lpstr>
      <vt:lpstr>6. Alcance</vt:lpstr>
      <vt:lpstr>7. Resultados Esperados</vt:lpstr>
      <vt:lpstr>8. Ideas a Defender</vt:lpstr>
      <vt:lpstr>9. METODOLOGIA 5W+2H</vt:lpstr>
      <vt:lpstr>9. METODOLOGIA 5W+2H</vt:lpstr>
      <vt:lpstr>9. METODOLOGIA 5W+2H</vt:lpstr>
      <vt:lpstr>10. Línea de Tiempo</vt:lpstr>
      <vt:lpstr>11. Especificación de requerimientos </vt:lpstr>
      <vt:lpstr>Requisitos Funcionales </vt:lpstr>
      <vt:lpstr>Requisitos Funcionales </vt:lpstr>
      <vt:lpstr>Requisitos Funcionales </vt:lpstr>
      <vt:lpstr>12. Diseño </vt:lpstr>
      <vt:lpstr>Diseño </vt:lpstr>
      <vt:lpstr>Diseño </vt:lpstr>
      <vt:lpstr>Diseño </vt:lpstr>
      <vt:lpstr>Diseño </vt:lpstr>
      <vt:lpstr>Diseño </vt:lpstr>
      <vt:lpstr>13. Resultados del Proyecto</vt:lpstr>
      <vt:lpstr>14. Conclusiones y Recomendaciones </vt:lpstr>
      <vt:lpstr>11. Conclusiones y Recomendaciones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membresías de un Gimnasio</dc:title>
  <dc:creator>ALVAREZ CORDOVA MATTHEW ALEJANDRO</dc:creator>
  <cp:lastModifiedBy>ALVAREZ CORDOVA MATTHEW ALEJANDRO</cp:lastModifiedBy>
  <cp:revision>8</cp:revision>
  <dcterms:created xsi:type="dcterms:W3CDTF">2023-02-06T15:04:10Z</dcterms:created>
  <dcterms:modified xsi:type="dcterms:W3CDTF">2023-02-10T15:16:06Z</dcterms:modified>
</cp:coreProperties>
</file>