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6/2/2023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255346" y="2750337"/>
            <a:ext cx="1171888" cy="1356442"/>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95959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309"/>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69229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61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88326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1515BA66-A213-48F6-BDE6-5B149D4E4261}" type="slidenum">
              <a:rPr lang="es-EC" smtClean="0"/>
              <a:t>‹Nº›</a:t>
            </a:fld>
            <a:endParaRPr lang="es-E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829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45901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02800B-4AB1-4E66-AE05-C3E62CDA320A}" type="datetimeFigureOut">
              <a:rPr lang="es-EC" smtClean="0"/>
              <a:t>6/2/2023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47499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02800B-4AB1-4E66-AE05-C3E62CDA320A}" type="datetimeFigureOut">
              <a:rPr lang="es-EC" smtClean="0"/>
              <a:t>6/2/2023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743170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6/2/2023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152641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F02800B-4AB1-4E66-AE05-C3E62CDA320A}" type="datetimeFigureOut">
              <a:rPr lang="es-EC" smtClean="0"/>
              <a:t>6/2/2023</a:t>
            </a:fld>
            <a:endParaRPr lang="es-EC"/>
          </a:p>
        </p:txBody>
      </p:sp>
      <p:sp>
        <p:nvSpPr>
          <p:cNvPr id="5" name="Footer Placeholder 4"/>
          <p:cNvSpPr>
            <a:spLocks noGrp="1"/>
          </p:cNvSpPr>
          <p:nvPr>
            <p:ph type="ftr" sz="quarter" idx="11"/>
          </p:nvPr>
        </p:nvSpPr>
        <p:spPr>
          <a:xfrm>
            <a:off x="680321" y="5936188"/>
            <a:ext cx="6126805" cy="365125"/>
          </a:xfrm>
        </p:spPr>
        <p:txBody>
          <a:bodyPr/>
          <a:lstStyle/>
          <a:p>
            <a:endParaRPr lang="es-E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515BA66-A213-48F6-BDE6-5B149D4E4261}" type="slidenum">
              <a:rPr lang="es-EC" smtClean="0"/>
              <a:t>‹Nº›</a:t>
            </a:fld>
            <a:endParaRPr lang="es-EC"/>
          </a:p>
        </p:txBody>
      </p:sp>
    </p:spTree>
    <p:extLst>
      <p:ext uri="{BB962C8B-B14F-4D97-AF65-F5344CB8AC3E}">
        <p14:creationId xmlns:p14="http://schemas.microsoft.com/office/powerpoint/2010/main" val="339239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02800B-4AB1-4E66-AE05-C3E62CDA320A}" type="datetimeFigureOut">
              <a:rPr lang="es-EC" smtClean="0"/>
              <a:t>6/2/2023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227233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02800B-4AB1-4E66-AE05-C3E62CDA320A}" type="datetimeFigureOut">
              <a:rPr lang="es-EC" smtClean="0"/>
              <a:t>6/2/2023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729455" y="2869895"/>
            <a:ext cx="1154151" cy="1090789"/>
          </a:xfrm>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74730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26086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F02800B-4AB1-4E66-AE05-C3E62CDA320A}" type="datetimeFigureOut">
              <a:rPr lang="es-EC" smtClean="0"/>
              <a:t>6/2/2023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93639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F02800B-4AB1-4E66-AE05-C3E62CDA320A}" type="datetimeFigureOut">
              <a:rPr lang="es-EC" smtClean="0"/>
              <a:t>6/2/2023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332672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F02800B-4AB1-4E66-AE05-C3E62CDA320A}" type="datetimeFigureOut">
              <a:rPr lang="es-EC" smtClean="0"/>
              <a:t>6/2/2023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414599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124181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02800B-4AB1-4E66-AE05-C3E62CDA320A}" type="datetimeFigureOut">
              <a:rPr lang="es-EC" smtClean="0"/>
              <a:t>6/2/2023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515BA66-A213-48F6-BDE6-5B149D4E4261}" type="slidenum">
              <a:rPr lang="es-EC" smtClean="0"/>
              <a:t>‹Nº›</a:t>
            </a:fld>
            <a:endParaRPr lang="es-EC"/>
          </a:p>
        </p:txBody>
      </p:sp>
    </p:spTree>
    <p:extLst>
      <p:ext uri="{BB962C8B-B14F-4D97-AF65-F5344CB8AC3E}">
        <p14:creationId xmlns:p14="http://schemas.microsoft.com/office/powerpoint/2010/main" val="97857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02800B-4AB1-4E66-AE05-C3E62CDA320A}" type="datetimeFigureOut">
              <a:rPr lang="es-EC" smtClean="0"/>
              <a:t>6/2/2023</a:t>
            </a:fld>
            <a:endParaRPr lang="es-E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515BA66-A213-48F6-BDE6-5B149D4E4261}" type="slidenum">
              <a:rPr lang="es-EC" smtClean="0"/>
              <a:t>‹Nº›</a:t>
            </a:fld>
            <a:endParaRPr lang="es-EC"/>
          </a:p>
        </p:txBody>
      </p:sp>
    </p:spTree>
    <p:extLst>
      <p:ext uri="{BB962C8B-B14F-4D97-AF65-F5344CB8AC3E}">
        <p14:creationId xmlns:p14="http://schemas.microsoft.com/office/powerpoint/2010/main" val="299728737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1FF2A-CB5D-AC54-E503-9B15EF93DBCF}"/>
              </a:ext>
            </a:extLst>
          </p:cNvPr>
          <p:cNvSpPr>
            <a:spLocks noGrp="1"/>
          </p:cNvSpPr>
          <p:nvPr>
            <p:ph type="ctrTitle"/>
          </p:nvPr>
        </p:nvSpPr>
        <p:spPr/>
        <p:txBody>
          <a:bodyPr/>
          <a:lstStyle/>
          <a:p>
            <a:r>
              <a:rPr lang="es-EC" sz="4000" i="1" dirty="0">
                <a:effectLst/>
                <a:latin typeface="Times New Roman" panose="02020603050405020304" pitchFamily="18" charset="0"/>
                <a:ea typeface="Arial" panose="020B0604020202020204" pitchFamily="34" charset="0"/>
              </a:rPr>
              <a:t>Sistema de control de membresías de un Gimnasio</a:t>
            </a:r>
            <a:endParaRPr lang="es-EC" sz="9600" dirty="0"/>
          </a:p>
        </p:txBody>
      </p:sp>
      <p:sp>
        <p:nvSpPr>
          <p:cNvPr id="3" name="Subtítulo 2">
            <a:extLst>
              <a:ext uri="{FF2B5EF4-FFF2-40B4-BE49-F238E27FC236}">
                <a16:creationId xmlns:a16="http://schemas.microsoft.com/office/drawing/2014/main" id="{414AC5C1-D3DA-105C-DD26-A86AE16F29CA}"/>
              </a:ext>
            </a:extLst>
          </p:cNvPr>
          <p:cNvSpPr>
            <a:spLocks noGrp="1"/>
          </p:cNvSpPr>
          <p:nvPr>
            <p:ph type="subTitle" idx="1"/>
          </p:nvPr>
        </p:nvSpPr>
        <p:spPr/>
        <p:txBody>
          <a:bodyPr/>
          <a:lstStyle/>
          <a:p>
            <a:r>
              <a:rPr lang="es-ES" dirty="0"/>
              <a:t>Metodología de desarrollo de software </a:t>
            </a:r>
            <a:endParaRPr lang="es-EC" dirty="0"/>
          </a:p>
        </p:txBody>
      </p:sp>
      <p:pic>
        <p:nvPicPr>
          <p:cNvPr id="1026" name="Picture 2" descr="ESPE | Universidad de las Fuerzas Armadas | Sangolquí">
            <a:extLst>
              <a:ext uri="{FF2B5EF4-FFF2-40B4-BE49-F238E27FC236}">
                <a16:creationId xmlns:a16="http://schemas.microsoft.com/office/drawing/2014/main" id="{7261EF2C-7FB8-AAB9-A789-0EFA5E6DF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245225"/>
            <a:ext cx="8540750" cy="2201224"/>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a:extLst>
              <a:ext uri="{FF2B5EF4-FFF2-40B4-BE49-F238E27FC236}">
                <a16:creationId xmlns:a16="http://schemas.microsoft.com/office/drawing/2014/main" id="{4FE26197-6D42-6E9D-D092-C410DB4B82D4}"/>
              </a:ext>
            </a:extLst>
          </p:cNvPr>
          <p:cNvSpPr txBox="1">
            <a:spLocks/>
          </p:cNvSpPr>
          <p:nvPr/>
        </p:nvSpPr>
        <p:spPr>
          <a:xfrm>
            <a:off x="9400693" y="2733709"/>
            <a:ext cx="2640224" cy="1419933"/>
          </a:xfrm>
          <a:prstGeom prst="rect">
            <a:avLst/>
          </a:prstGeom>
        </p:spPr>
        <p:txBody>
          <a:bodyPr vert="horz" lIns="91440" tIns="45720" rIns="91440" bIns="4572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solidFill>
                  <a:schemeClr val="bg1"/>
                </a:solidFill>
              </a:rPr>
              <a:t>Integrantes:</a:t>
            </a:r>
          </a:p>
          <a:p>
            <a:pPr algn="l"/>
            <a:r>
              <a:rPr lang="es-ES" dirty="0"/>
              <a:t>Ian Alvarez</a:t>
            </a:r>
          </a:p>
          <a:p>
            <a:pPr algn="l"/>
            <a:r>
              <a:rPr lang="es-ES" dirty="0"/>
              <a:t>Karen </a:t>
            </a:r>
            <a:r>
              <a:rPr lang="es-ES" dirty="0" err="1"/>
              <a:t>Yanez</a:t>
            </a:r>
            <a:endParaRPr lang="es-ES" dirty="0"/>
          </a:p>
          <a:p>
            <a:pPr algn="l"/>
            <a:r>
              <a:rPr lang="es-ES" dirty="0"/>
              <a:t>Yoselyn Morales</a:t>
            </a:r>
            <a:endParaRPr lang="es-EC" dirty="0"/>
          </a:p>
        </p:txBody>
      </p:sp>
    </p:spTree>
    <p:extLst>
      <p:ext uri="{BB962C8B-B14F-4D97-AF65-F5344CB8AC3E}">
        <p14:creationId xmlns:p14="http://schemas.microsoft.com/office/powerpoint/2010/main" val="149089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DB282A-56E3-B7FA-07C3-862E32BA0721}"/>
              </a:ext>
            </a:extLst>
          </p:cNvPr>
          <p:cNvSpPr>
            <a:spLocks noGrp="1"/>
          </p:cNvSpPr>
          <p:nvPr>
            <p:ph type="title"/>
          </p:nvPr>
        </p:nvSpPr>
        <p:spPr/>
        <p:txBody>
          <a:bodyPr/>
          <a:lstStyle/>
          <a:p>
            <a:r>
              <a:rPr lang="es-ES" dirty="0"/>
              <a:t>Actas de </a:t>
            </a:r>
            <a:r>
              <a:rPr lang="es-ES" dirty="0" err="1"/>
              <a:t>reunion</a:t>
            </a:r>
            <a:endParaRPr lang="es-EC" dirty="0"/>
          </a:p>
        </p:txBody>
      </p:sp>
      <p:pic>
        <p:nvPicPr>
          <p:cNvPr id="5" name="Marcador de contenido 4">
            <a:extLst>
              <a:ext uri="{FF2B5EF4-FFF2-40B4-BE49-F238E27FC236}">
                <a16:creationId xmlns:a16="http://schemas.microsoft.com/office/drawing/2014/main" id="{2DDCC88C-7577-4DE3-743C-50B297869ED5}"/>
              </a:ext>
            </a:extLst>
          </p:cNvPr>
          <p:cNvPicPr>
            <a:picLocks noGrp="1" noChangeAspect="1"/>
          </p:cNvPicPr>
          <p:nvPr>
            <p:ph idx="1"/>
          </p:nvPr>
        </p:nvPicPr>
        <p:blipFill>
          <a:blip r:embed="rId2"/>
          <a:stretch>
            <a:fillRect/>
          </a:stretch>
        </p:blipFill>
        <p:spPr>
          <a:xfrm>
            <a:off x="3508395" y="2048042"/>
            <a:ext cx="4272025" cy="4970863"/>
          </a:xfrm>
        </p:spPr>
      </p:pic>
    </p:spTree>
    <p:extLst>
      <p:ext uri="{BB962C8B-B14F-4D97-AF65-F5344CB8AC3E}">
        <p14:creationId xmlns:p14="http://schemas.microsoft.com/office/powerpoint/2010/main" val="139967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4678D-44C8-428B-5DEA-CDF8504FB2B8}"/>
              </a:ext>
            </a:extLst>
          </p:cNvPr>
          <p:cNvSpPr>
            <a:spLocks noGrp="1"/>
          </p:cNvSpPr>
          <p:nvPr>
            <p:ph type="title"/>
          </p:nvPr>
        </p:nvSpPr>
        <p:spPr/>
        <p:txBody>
          <a:bodyPr/>
          <a:lstStyle/>
          <a:p>
            <a:r>
              <a:rPr lang="es-ES" dirty="0"/>
              <a:t>8. Especificación de requerimientos </a:t>
            </a:r>
            <a:endParaRPr lang="es-EC" dirty="0"/>
          </a:p>
        </p:txBody>
      </p:sp>
      <p:pic>
        <p:nvPicPr>
          <p:cNvPr id="5" name="Marcador de contenido 4">
            <a:extLst>
              <a:ext uri="{FF2B5EF4-FFF2-40B4-BE49-F238E27FC236}">
                <a16:creationId xmlns:a16="http://schemas.microsoft.com/office/drawing/2014/main" id="{41353609-BBD0-1935-5180-7D540B45DF0F}"/>
              </a:ext>
            </a:extLst>
          </p:cNvPr>
          <p:cNvPicPr>
            <a:picLocks noGrp="1" noChangeAspect="1"/>
          </p:cNvPicPr>
          <p:nvPr>
            <p:ph idx="1"/>
          </p:nvPr>
        </p:nvPicPr>
        <p:blipFill>
          <a:blip r:embed="rId2"/>
          <a:stretch>
            <a:fillRect/>
          </a:stretch>
        </p:blipFill>
        <p:spPr>
          <a:xfrm>
            <a:off x="934606" y="2160337"/>
            <a:ext cx="8947331" cy="4565223"/>
          </a:xfrm>
        </p:spPr>
      </p:pic>
    </p:spTree>
    <p:extLst>
      <p:ext uri="{BB962C8B-B14F-4D97-AF65-F5344CB8AC3E}">
        <p14:creationId xmlns:p14="http://schemas.microsoft.com/office/powerpoint/2010/main" val="369632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5" name="Marcador de contenido 4">
            <a:extLst>
              <a:ext uri="{FF2B5EF4-FFF2-40B4-BE49-F238E27FC236}">
                <a16:creationId xmlns:a16="http://schemas.microsoft.com/office/drawing/2014/main" id="{FE0AA292-E62D-8A01-745B-BA6BD66E2455}"/>
              </a:ext>
            </a:extLst>
          </p:cNvPr>
          <p:cNvPicPr>
            <a:picLocks noGrp="1" noChangeAspect="1"/>
          </p:cNvPicPr>
          <p:nvPr>
            <p:ph idx="1"/>
          </p:nvPr>
        </p:nvPicPr>
        <p:blipFill>
          <a:blip r:embed="rId2"/>
          <a:stretch>
            <a:fillRect/>
          </a:stretch>
        </p:blipFill>
        <p:spPr>
          <a:xfrm>
            <a:off x="6421751" y="1834166"/>
            <a:ext cx="5142615" cy="4729445"/>
          </a:xfrm>
        </p:spPr>
      </p:pic>
      <p:pic>
        <p:nvPicPr>
          <p:cNvPr id="7" name="Imagen 6">
            <a:extLst>
              <a:ext uri="{FF2B5EF4-FFF2-40B4-BE49-F238E27FC236}">
                <a16:creationId xmlns:a16="http://schemas.microsoft.com/office/drawing/2014/main" id="{12F074E5-46B0-BF22-97C5-B2755B86B011}"/>
              </a:ext>
            </a:extLst>
          </p:cNvPr>
          <p:cNvPicPr>
            <a:picLocks noChangeAspect="1"/>
          </p:cNvPicPr>
          <p:nvPr/>
        </p:nvPicPr>
        <p:blipFill>
          <a:blip r:embed="rId3"/>
          <a:stretch>
            <a:fillRect/>
          </a:stretch>
        </p:blipFill>
        <p:spPr>
          <a:xfrm>
            <a:off x="1402904" y="1834166"/>
            <a:ext cx="4367347" cy="4729445"/>
          </a:xfrm>
          <a:prstGeom prst="rect">
            <a:avLst/>
          </a:prstGeom>
        </p:spPr>
      </p:pic>
    </p:spTree>
    <p:extLst>
      <p:ext uri="{BB962C8B-B14F-4D97-AF65-F5344CB8AC3E}">
        <p14:creationId xmlns:p14="http://schemas.microsoft.com/office/powerpoint/2010/main" val="148974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4" name="Imagen 3">
            <a:extLst>
              <a:ext uri="{FF2B5EF4-FFF2-40B4-BE49-F238E27FC236}">
                <a16:creationId xmlns:a16="http://schemas.microsoft.com/office/drawing/2014/main" id="{6C5843B5-4879-A4B2-8636-A8DD09943BEB}"/>
              </a:ext>
            </a:extLst>
          </p:cNvPr>
          <p:cNvPicPr>
            <a:picLocks noChangeAspect="1"/>
          </p:cNvPicPr>
          <p:nvPr/>
        </p:nvPicPr>
        <p:blipFill>
          <a:blip r:embed="rId2"/>
          <a:stretch>
            <a:fillRect/>
          </a:stretch>
        </p:blipFill>
        <p:spPr>
          <a:xfrm>
            <a:off x="854034" y="2140152"/>
            <a:ext cx="4845133" cy="4444100"/>
          </a:xfrm>
          <a:prstGeom prst="rect">
            <a:avLst/>
          </a:prstGeom>
        </p:spPr>
      </p:pic>
      <p:pic>
        <p:nvPicPr>
          <p:cNvPr id="10" name="Imagen 9">
            <a:extLst>
              <a:ext uri="{FF2B5EF4-FFF2-40B4-BE49-F238E27FC236}">
                <a16:creationId xmlns:a16="http://schemas.microsoft.com/office/drawing/2014/main" id="{860E0CFC-DD61-7A08-7194-B1D91F59F437}"/>
              </a:ext>
            </a:extLst>
          </p:cNvPr>
          <p:cNvPicPr>
            <a:picLocks noChangeAspect="1"/>
          </p:cNvPicPr>
          <p:nvPr/>
        </p:nvPicPr>
        <p:blipFill>
          <a:blip r:embed="rId3"/>
          <a:stretch>
            <a:fillRect/>
          </a:stretch>
        </p:blipFill>
        <p:spPr>
          <a:xfrm>
            <a:off x="6882302" y="2140152"/>
            <a:ext cx="4629377" cy="4491187"/>
          </a:xfrm>
          <a:prstGeom prst="rect">
            <a:avLst/>
          </a:prstGeom>
        </p:spPr>
      </p:pic>
    </p:spTree>
    <p:extLst>
      <p:ext uri="{BB962C8B-B14F-4D97-AF65-F5344CB8AC3E}">
        <p14:creationId xmlns:p14="http://schemas.microsoft.com/office/powerpoint/2010/main" val="177591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7E40D-2BB8-AE63-9763-D94127EFBA64}"/>
              </a:ext>
            </a:extLst>
          </p:cNvPr>
          <p:cNvSpPr>
            <a:spLocks noGrp="1"/>
          </p:cNvSpPr>
          <p:nvPr>
            <p:ph type="title"/>
          </p:nvPr>
        </p:nvSpPr>
        <p:spPr/>
        <p:txBody>
          <a:bodyPr/>
          <a:lstStyle/>
          <a:p>
            <a:r>
              <a:rPr lang="es-ES" dirty="0"/>
              <a:t>Requisitos Funcionales </a:t>
            </a:r>
            <a:endParaRPr lang="es-EC" dirty="0"/>
          </a:p>
        </p:txBody>
      </p:sp>
      <p:pic>
        <p:nvPicPr>
          <p:cNvPr id="5" name="Imagen 4">
            <a:extLst>
              <a:ext uri="{FF2B5EF4-FFF2-40B4-BE49-F238E27FC236}">
                <a16:creationId xmlns:a16="http://schemas.microsoft.com/office/drawing/2014/main" id="{20209BF6-0E4A-5EE8-A736-02AA2D488A71}"/>
              </a:ext>
            </a:extLst>
          </p:cNvPr>
          <p:cNvPicPr>
            <a:picLocks noChangeAspect="1"/>
          </p:cNvPicPr>
          <p:nvPr/>
        </p:nvPicPr>
        <p:blipFill>
          <a:blip r:embed="rId2"/>
          <a:stretch>
            <a:fillRect/>
          </a:stretch>
        </p:blipFill>
        <p:spPr>
          <a:xfrm>
            <a:off x="3401929" y="2014287"/>
            <a:ext cx="4715376" cy="4715376"/>
          </a:xfrm>
          <a:prstGeom prst="rect">
            <a:avLst/>
          </a:prstGeom>
        </p:spPr>
      </p:pic>
    </p:spTree>
    <p:extLst>
      <p:ext uri="{BB962C8B-B14F-4D97-AF65-F5344CB8AC3E}">
        <p14:creationId xmlns:p14="http://schemas.microsoft.com/office/powerpoint/2010/main" val="2478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5" name="Imagen 4">
            <a:extLst>
              <a:ext uri="{FF2B5EF4-FFF2-40B4-BE49-F238E27FC236}">
                <a16:creationId xmlns:a16="http://schemas.microsoft.com/office/drawing/2014/main" id="{2BB63549-4F5D-AFB0-B716-34910FFDC6F3}"/>
              </a:ext>
            </a:extLst>
          </p:cNvPr>
          <p:cNvPicPr>
            <a:picLocks noChangeAspect="1"/>
          </p:cNvPicPr>
          <p:nvPr/>
        </p:nvPicPr>
        <p:blipFill>
          <a:blip r:embed="rId2"/>
          <a:stretch>
            <a:fillRect/>
          </a:stretch>
        </p:blipFill>
        <p:spPr>
          <a:xfrm>
            <a:off x="3250155" y="2009905"/>
            <a:ext cx="5691689" cy="4497927"/>
          </a:xfrm>
          <a:prstGeom prst="rect">
            <a:avLst/>
          </a:prstGeom>
        </p:spPr>
      </p:pic>
    </p:spTree>
    <p:extLst>
      <p:ext uri="{BB962C8B-B14F-4D97-AF65-F5344CB8AC3E}">
        <p14:creationId xmlns:p14="http://schemas.microsoft.com/office/powerpoint/2010/main" val="208755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4" name="Imagen 3">
            <a:extLst>
              <a:ext uri="{FF2B5EF4-FFF2-40B4-BE49-F238E27FC236}">
                <a16:creationId xmlns:a16="http://schemas.microsoft.com/office/drawing/2014/main" id="{9FB7738F-2B4D-E58E-B80A-0323656C6B89}"/>
              </a:ext>
            </a:extLst>
          </p:cNvPr>
          <p:cNvPicPr>
            <a:picLocks noChangeAspect="1"/>
          </p:cNvPicPr>
          <p:nvPr/>
        </p:nvPicPr>
        <p:blipFill>
          <a:blip r:embed="rId2"/>
          <a:stretch>
            <a:fillRect/>
          </a:stretch>
        </p:blipFill>
        <p:spPr>
          <a:xfrm>
            <a:off x="3086100" y="2282491"/>
            <a:ext cx="6019800" cy="3448050"/>
          </a:xfrm>
          <a:prstGeom prst="rect">
            <a:avLst/>
          </a:prstGeom>
        </p:spPr>
      </p:pic>
    </p:spTree>
    <p:extLst>
      <p:ext uri="{BB962C8B-B14F-4D97-AF65-F5344CB8AC3E}">
        <p14:creationId xmlns:p14="http://schemas.microsoft.com/office/powerpoint/2010/main" val="190121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5" name="Imagen 4">
            <a:extLst>
              <a:ext uri="{FF2B5EF4-FFF2-40B4-BE49-F238E27FC236}">
                <a16:creationId xmlns:a16="http://schemas.microsoft.com/office/drawing/2014/main" id="{984E0751-A8F6-41A5-1C67-E106638EFC38}"/>
              </a:ext>
            </a:extLst>
          </p:cNvPr>
          <p:cNvPicPr>
            <a:picLocks noChangeAspect="1"/>
          </p:cNvPicPr>
          <p:nvPr/>
        </p:nvPicPr>
        <p:blipFill>
          <a:blip r:embed="rId2"/>
          <a:stretch>
            <a:fillRect/>
          </a:stretch>
        </p:blipFill>
        <p:spPr>
          <a:xfrm>
            <a:off x="2231357" y="2033418"/>
            <a:ext cx="8062825" cy="4503739"/>
          </a:xfrm>
          <a:prstGeom prst="rect">
            <a:avLst/>
          </a:prstGeom>
        </p:spPr>
      </p:pic>
    </p:spTree>
    <p:extLst>
      <p:ext uri="{BB962C8B-B14F-4D97-AF65-F5344CB8AC3E}">
        <p14:creationId xmlns:p14="http://schemas.microsoft.com/office/powerpoint/2010/main" val="346404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4" name="Imagen 3">
            <a:extLst>
              <a:ext uri="{FF2B5EF4-FFF2-40B4-BE49-F238E27FC236}">
                <a16:creationId xmlns:a16="http://schemas.microsoft.com/office/drawing/2014/main" id="{3BCCE65B-6798-EAA6-C84A-3AC2F0F5DA6C}"/>
              </a:ext>
            </a:extLst>
          </p:cNvPr>
          <p:cNvPicPr>
            <a:picLocks noChangeAspect="1"/>
          </p:cNvPicPr>
          <p:nvPr/>
        </p:nvPicPr>
        <p:blipFill>
          <a:blip r:embed="rId2"/>
          <a:stretch>
            <a:fillRect/>
          </a:stretch>
        </p:blipFill>
        <p:spPr>
          <a:xfrm>
            <a:off x="2762250" y="2053389"/>
            <a:ext cx="6667500" cy="3810000"/>
          </a:xfrm>
          <a:prstGeom prst="rect">
            <a:avLst/>
          </a:prstGeom>
        </p:spPr>
      </p:pic>
    </p:spTree>
    <p:extLst>
      <p:ext uri="{BB962C8B-B14F-4D97-AF65-F5344CB8AC3E}">
        <p14:creationId xmlns:p14="http://schemas.microsoft.com/office/powerpoint/2010/main" val="96498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5" name="Imagen 4">
            <a:extLst>
              <a:ext uri="{FF2B5EF4-FFF2-40B4-BE49-F238E27FC236}">
                <a16:creationId xmlns:a16="http://schemas.microsoft.com/office/drawing/2014/main" id="{B3C0377F-E171-7AF8-F6E7-026137DB9457}"/>
              </a:ext>
            </a:extLst>
          </p:cNvPr>
          <p:cNvPicPr>
            <a:picLocks noChangeAspect="1"/>
          </p:cNvPicPr>
          <p:nvPr/>
        </p:nvPicPr>
        <p:blipFill>
          <a:blip r:embed="rId2"/>
          <a:stretch>
            <a:fillRect/>
          </a:stretch>
        </p:blipFill>
        <p:spPr>
          <a:xfrm>
            <a:off x="2559882" y="1717006"/>
            <a:ext cx="7734300" cy="4514850"/>
          </a:xfrm>
          <a:prstGeom prst="rect">
            <a:avLst/>
          </a:prstGeom>
        </p:spPr>
      </p:pic>
    </p:spTree>
    <p:extLst>
      <p:ext uri="{BB962C8B-B14F-4D97-AF65-F5344CB8AC3E}">
        <p14:creationId xmlns:p14="http://schemas.microsoft.com/office/powerpoint/2010/main" val="368228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37D95-D447-9012-C927-1AB58C8CBD2A}"/>
              </a:ext>
            </a:extLst>
          </p:cNvPr>
          <p:cNvSpPr>
            <a:spLocks noGrp="1"/>
          </p:cNvSpPr>
          <p:nvPr>
            <p:ph type="title"/>
          </p:nvPr>
        </p:nvSpPr>
        <p:spPr/>
        <p:txBody>
          <a:bodyPr/>
          <a:lstStyle/>
          <a:p>
            <a:r>
              <a:rPr lang="es-ES" dirty="0"/>
              <a:t>AGENDA </a:t>
            </a:r>
            <a:endParaRPr lang="es-EC" dirty="0"/>
          </a:p>
        </p:txBody>
      </p:sp>
      <p:sp>
        <p:nvSpPr>
          <p:cNvPr id="4" name="Rectángulo 3">
            <a:extLst>
              <a:ext uri="{FF2B5EF4-FFF2-40B4-BE49-F238E27FC236}">
                <a16:creationId xmlns:a16="http://schemas.microsoft.com/office/drawing/2014/main" id="{2A5EA936-638B-D0E2-BFB7-DA690D4A1E6C}"/>
              </a:ext>
            </a:extLst>
          </p:cNvPr>
          <p:cNvSpPr/>
          <p:nvPr/>
        </p:nvSpPr>
        <p:spPr>
          <a:xfrm>
            <a:off x="224589" y="1684420"/>
            <a:ext cx="11678653" cy="49570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B75C8A3B-F947-16E2-C2B1-E50DFAC18172}"/>
              </a:ext>
            </a:extLst>
          </p:cNvPr>
          <p:cNvSpPr txBox="1"/>
          <p:nvPr/>
        </p:nvSpPr>
        <p:spPr>
          <a:xfrm>
            <a:off x="401053" y="1856941"/>
            <a:ext cx="10764252" cy="4611968"/>
          </a:xfrm>
          <a:prstGeom prst="rect">
            <a:avLst/>
          </a:prstGeom>
          <a:noFill/>
        </p:spPr>
        <p:txBody>
          <a:bodyPr wrap="square" rtlCol="0">
            <a:spAutoFit/>
          </a:bodyPr>
          <a:lstStyle/>
          <a:p>
            <a:pPr marL="342900" indent="-342900">
              <a:lnSpc>
                <a:spcPct val="150000"/>
              </a:lnSpc>
              <a:buFont typeface="+mj-lt"/>
              <a:buAutoNum type="arabicPeriod"/>
            </a:pPr>
            <a:r>
              <a:rPr lang="es-ES" b="1" dirty="0">
                <a:solidFill>
                  <a:schemeClr val="bg1"/>
                </a:solidFill>
              </a:rPr>
              <a:t>OBJETIVO GENERAL</a:t>
            </a:r>
          </a:p>
          <a:p>
            <a:pPr marL="342900" indent="-342900">
              <a:lnSpc>
                <a:spcPct val="150000"/>
              </a:lnSpc>
              <a:buFont typeface="+mj-lt"/>
              <a:buAutoNum type="arabicPeriod"/>
            </a:pPr>
            <a:r>
              <a:rPr lang="es-ES" b="1" dirty="0">
                <a:solidFill>
                  <a:schemeClr val="bg1"/>
                </a:solidFill>
              </a:rPr>
              <a:t>OBJETIVO ESPECIFICOS</a:t>
            </a:r>
          </a:p>
          <a:p>
            <a:pPr marL="342900" indent="-342900">
              <a:lnSpc>
                <a:spcPct val="150000"/>
              </a:lnSpc>
              <a:buFont typeface="+mj-lt"/>
              <a:buAutoNum type="arabicPeriod"/>
            </a:pPr>
            <a:r>
              <a:rPr lang="es-ES" b="1" dirty="0">
                <a:solidFill>
                  <a:schemeClr val="bg1"/>
                </a:solidFill>
              </a:rPr>
              <a:t>ALCANCE</a:t>
            </a:r>
          </a:p>
          <a:p>
            <a:pPr marL="342900" indent="-342900">
              <a:lnSpc>
                <a:spcPct val="150000"/>
              </a:lnSpc>
              <a:buFont typeface="+mj-lt"/>
              <a:buAutoNum type="arabicPeriod"/>
            </a:pPr>
            <a:r>
              <a:rPr lang="es-ES" b="1" dirty="0">
                <a:solidFill>
                  <a:schemeClr val="bg1"/>
                </a:solidFill>
              </a:rPr>
              <a:t>RESULTADOS ESPERADOS</a:t>
            </a:r>
          </a:p>
          <a:p>
            <a:pPr marL="342900" indent="-342900">
              <a:lnSpc>
                <a:spcPct val="150000"/>
              </a:lnSpc>
              <a:buFont typeface="+mj-lt"/>
              <a:buAutoNum type="arabicPeriod"/>
            </a:pPr>
            <a:r>
              <a:rPr lang="es-ES" b="1" dirty="0">
                <a:solidFill>
                  <a:schemeClr val="bg1"/>
                </a:solidFill>
              </a:rPr>
              <a:t>IDEAS A DEFENDER</a:t>
            </a:r>
          </a:p>
          <a:p>
            <a:pPr marL="342900" indent="-342900">
              <a:lnSpc>
                <a:spcPct val="150000"/>
              </a:lnSpc>
              <a:buFont typeface="+mj-lt"/>
              <a:buAutoNum type="arabicPeriod"/>
            </a:pPr>
            <a:r>
              <a:rPr lang="es-ES" b="1" dirty="0">
                <a:solidFill>
                  <a:schemeClr val="bg1"/>
                </a:solidFill>
              </a:rPr>
              <a:t>LINEA DE TIEMPO</a:t>
            </a:r>
          </a:p>
          <a:p>
            <a:pPr marL="342900" indent="-342900">
              <a:lnSpc>
                <a:spcPct val="150000"/>
              </a:lnSpc>
              <a:buFont typeface="+mj-lt"/>
              <a:buAutoNum type="arabicPeriod"/>
            </a:pPr>
            <a:r>
              <a:rPr lang="es-ES" b="1" dirty="0">
                <a:solidFill>
                  <a:schemeClr val="bg1"/>
                </a:solidFill>
              </a:rPr>
              <a:t>ACTAS DE REUNION</a:t>
            </a:r>
          </a:p>
          <a:p>
            <a:pPr marL="342900" indent="-342900">
              <a:lnSpc>
                <a:spcPct val="150000"/>
              </a:lnSpc>
              <a:buFont typeface="+mj-lt"/>
              <a:buAutoNum type="arabicPeriod"/>
            </a:pPr>
            <a:r>
              <a:rPr lang="es-ES" b="1" dirty="0">
                <a:solidFill>
                  <a:schemeClr val="bg1"/>
                </a:solidFill>
              </a:rPr>
              <a:t>ESPECIFICACION DE REQUERIMIENTOS (MATRIZ HU/DOC ERS)</a:t>
            </a:r>
          </a:p>
          <a:p>
            <a:pPr marL="342900" indent="-342900">
              <a:lnSpc>
                <a:spcPct val="150000"/>
              </a:lnSpc>
              <a:buFont typeface="+mj-lt"/>
              <a:buAutoNum type="arabicPeriod"/>
            </a:pPr>
            <a:r>
              <a:rPr lang="es-ES" b="1" dirty="0">
                <a:solidFill>
                  <a:schemeClr val="bg1"/>
                </a:solidFill>
              </a:rPr>
              <a:t>DISEÑO</a:t>
            </a:r>
          </a:p>
          <a:p>
            <a:pPr marL="342900" indent="-342900">
              <a:lnSpc>
                <a:spcPct val="150000"/>
              </a:lnSpc>
              <a:buFont typeface="+mj-lt"/>
              <a:buAutoNum type="arabicPeriod"/>
            </a:pPr>
            <a:r>
              <a:rPr lang="es-ES" b="1" dirty="0">
                <a:solidFill>
                  <a:schemeClr val="bg1"/>
                </a:solidFill>
              </a:rPr>
              <a:t>RESULTADOS DEL PROYECTO</a:t>
            </a:r>
          </a:p>
          <a:p>
            <a:pPr marL="342900" indent="-342900">
              <a:lnSpc>
                <a:spcPct val="150000"/>
              </a:lnSpc>
              <a:buFont typeface="+mj-lt"/>
              <a:buAutoNum type="arabicPeriod"/>
            </a:pPr>
            <a:r>
              <a:rPr lang="es-ES" b="1" dirty="0">
                <a:solidFill>
                  <a:schemeClr val="bg1"/>
                </a:solidFill>
              </a:rPr>
              <a:t>CONCLUSIONES Y RECOMENDACIONES</a:t>
            </a:r>
            <a:endParaRPr lang="es-EC" b="1" dirty="0">
              <a:solidFill>
                <a:schemeClr val="bg1"/>
              </a:solidFill>
            </a:endParaRPr>
          </a:p>
        </p:txBody>
      </p:sp>
    </p:spTree>
    <p:extLst>
      <p:ext uri="{BB962C8B-B14F-4D97-AF65-F5344CB8AC3E}">
        <p14:creationId xmlns:p14="http://schemas.microsoft.com/office/powerpoint/2010/main" val="417980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04183-0E10-1589-A518-F0B487D7E0FE}"/>
              </a:ext>
            </a:extLst>
          </p:cNvPr>
          <p:cNvSpPr>
            <a:spLocks noGrp="1"/>
          </p:cNvSpPr>
          <p:nvPr>
            <p:ph type="title"/>
          </p:nvPr>
        </p:nvSpPr>
        <p:spPr/>
        <p:txBody>
          <a:bodyPr/>
          <a:lstStyle/>
          <a:p>
            <a:r>
              <a:rPr lang="es-ES" dirty="0"/>
              <a:t>9. Diseño </a:t>
            </a:r>
            <a:endParaRPr lang="es-EC" dirty="0"/>
          </a:p>
        </p:txBody>
      </p:sp>
      <p:pic>
        <p:nvPicPr>
          <p:cNvPr id="4" name="Imagen 3">
            <a:extLst>
              <a:ext uri="{FF2B5EF4-FFF2-40B4-BE49-F238E27FC236}">
                <a16:creationId xmlns:a16="http://schemas.microsoft.com/office/drawing/2014/main" id="{03B718EE-91AE-380A-D86A-1518F71139BB}"/>
              </a:ext>
            </a:extLst>
          </p:cNvPr>
          <p:cNvPicPr>
            <a:picLocks noChangeAspect="1"/>
          </p:cNvPicPr>
          <p:nvPr/>
        </p:nvPicPr>
        <p:blipFill>
          <a:blip r:embed="rId2"/>
          <a:stretch>
            <a:fillRect/>
          </a:stretch>
        </p:blipFill>
        <p:spPr>
          <a:xfrm>
            <a:off x="2228850" y="2026671"/>
            <a:ext cx="7734300" cy="4457700"/>
          </a:xfrm>
          <a:prstGeom prst="rect">
            <a:avLst/>
          </a:prstGeom>
        </p:spPr>
      </p:pic>
    </p:spTree>
    <p:extLst>
      <p:ext uri="{BB962C8B-B14F-4D97-AF65-F5344CB8AC3E}">
        <p14:creationId xmlns:p14="http://schemas.microsoft.com/office/powerpoint/2010/main" val="109326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10. Resultados del Proyecto</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p:txBody>
          <a:bodyPr/>
          <a:lstStyle/>
          <a:p>
            <a:pPr>
              <a:lnSpc>
                <a:spcPct val="150000"/>
              </a:lnSpc>
            </a:pPr>
            <a:r>
              <a:rPr lang="es-ES" dirty="0"/>
              <a:t>Se logro gestionar las pruebas en donde se practicaba con miembros que asistían al gimnasio los cuales se les iba actualizando los días de suscripción que les quedaba como también se logro ayudar al cliente hasta el momento con la gestión de todos los miembros en una sola tabla dinámica que permite tener una mejor administración de su empresa </a:t>
            </a:r>
            <a:endParaRPr lang="es-EC" dirty="0"/>
          </a:p>
        </p:txBody>
      </p:sp>
    </p:spTree>
    <p:extLst>
      <p:ext uri="{BB962C8B-B14F-4D97-AF65-F5344CB8AC3E}">
        <p14:creationId xmlns:p14="http://schemas.microsoft.com/office/powerpoint/2010/main" val="89696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11. Conclusiones y Recomendaciones </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a:xfrm>
            <a:off x="680321" y="2336872"/>
            <a:ext cx="9613861" cy="4015801"/>
          </a:xfrm>
        </p:spPr>
        <p:txBody>
          <a:bodyPr>
            <a:normAutofit fontScale="92500"/>
          </a:bodyPr>
          <a:lstStyle/>
          <a:p>
            <a:pPr>
              <a:lnSpc>
                <a:spcPct val="150000"/>
              </a:lnSpc>
            </a:pPr>
            <a:r>
              <a:rPr lang="es-ES" b="1" dirty="0">
                <a:solidFill>
                  <a:schemeClr val="bg1"/>
                </a:solidFill>
              </a:rPr>
              <a:t>Conclusiones</a:t>
            </a:r>
            <a:r>
              <a:rPr lang="es-ES" b="1" dirty="0"/>
              <a:t> </a:t>
            </a:r>
          </a:p>
          <a:p>
            <a:pPr>
              <a:lnSpc>
                <a:spcPct val="150000"/>
              </a:lnSpc>
            </a:pPr>
            <a:r>
              <a:rPr lang="es-ES" dirty="0"/>
              <a:t>Se logro desarrollar un sistema funcional que permite guardar los miembros que asisten al gimnasio</a:t>
            </a:r>
          </a:p>
          <a:p>
            <a:pPr>
              <a:lnSpc>
                <a:spcPct val="150000"/>
              </a:lnSpc>
            </a:pPr>
            <a:r>
              <a:rPr lang="es-ES" dirty="0"/>
              <a:t>Se logro establecer correctamente la Matriz de historias de usuario para identificar los requisitos funcionales para su posterior implementación</a:t>
            </a:r>
          </a:p>
          <a:p>
            <a:pPr>
              <a:lnSpc>
                <a:spcPct val="150000"/>
              </a:lnSpc>
            </a:pPr>
            <a:r>
              <a:rPr lang="es-EC" dirty="0"/>
              <a:t>Se logro en primera fase, con el cliente validar que todos los requisitos están hechos como el desea</a:t>
            </a:r>
          </a:p>
        </p:txBody>
      </p:sp>
    </p:spTree>
    <p:extLst>
      <p:ext uri="{BB962C8B-B14F-4D97-AF65-F5344CB8AC3E}">
        <p14:creationId xmlns:p14="http://schemas.microsoft.com/office/powerpoint/2010/main" val="3382747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CEC47-51AE-F36D-73D4-312BF5D3D5B5}"/>
              </a:ext>
            </a:extLst>
          </p:cNvPr>
          <p:cNvSpPr>
            <a:spLocks noGrp="1"/>
          </p:cNvSpPr>
          <p:nvPr>
            <p:ph type="title"/>
          </p:nvPr>
        </p:nvSpPr>
        <p:spPr/>
        <p:txBody>
          <a:bodyPr/>
          <a:lstStyle/>
          <a:p>
            <a:r>
              <a:rPr lang="es-ES" dirty="0"/>
              <a:t>11. Conclusiones y Recomendaciones </a:t>
            </a:r>
            <a:endParaRPr lang="es-EC" dirty="0"/>
          </a:p>
        </p:txBody>
      </p:sp>
      <p:sp>
        <p:nvSpPr>
          <p:cNvPr id="3" name="Marcador de contenido 2">
            <a:extLst>
              <a:ext uri="{FF2B5EF4-FFF2-40B4-BE49-F238E27FC236}">
                <a16:creationId xmlns:a16="http://schemas.microsoft.com/office/drawing/2014/main" id="{29C6083B-1985-9169-B9BD-EEE0AB21B201}"/>
              </a:ext>
            </a:extLst>
          </p:cNvPr>
          <p:cNvSpPr>
            <a:spLocks noGrp="1"/>
          </p:cNvSpPr>
          <p:nvPr>
            <p:ph idx="1"/>
          </p:nvPr>
        </p:nvSpPr>
        <p:spPr>
          <a:xfrm>
            <a:off x="680321" y="2336872"/>
            <a:ext cx="9613861" cy="4224349"/>
          </a:xfrm>
        </p:spPr>
        <p:txBody>
          <a:bodyPr>
            <a:normAutofit/>
          </a:bodyPr>
          <a:lstStyle/>
          <a:p>
            <a:pPr>
              <a:lnSpc>
                <a:spcPct val="150000"/>
              </a:lnSpc>
            </a:pPr>
            <a:r>
              <a:rPr lang="es-ES" b="1" dirty="0">
                <a:solidFill>
                  <a:schemeClr val="bg1"/>
                </a:solidFill>
              </a:rPr>
              <a:t>Recomendaciones </a:t>
            </a:r>
            <a:endParaRPr lang="es-ES" b="1" dirty="0"/>
          </a:p>
          <a:p>
            <a:pPr>
              <a:lnSpc>
                <a:spcPct val="150000"/>
              </a:lnSpc>
            </a:pPr>
            <a:r>
              <a:rPr lang="es-ES" dirty="0"/>
              <a:t>Se deberá optar por un sistema que permita manejar una base de datos junto con el programa de manera activa permanentemente como la implementación de servidor-cliente</a:t>
            </a:r>
          </a:p>
          <a:p>
            <a:pPr>
              <a:lnSpc>
                <a:spcPct val="150000"/>
              </a:lnSpc>
            </a:pPr>
            <a:r>
              <a:rPr lang="es-ES" dirty="0"/>
              <a:t>Se recomienda tener reuniones constantes tanto con el cliente y con el equipo de desarrollo para que el programa este en un correcto desarrollo.</a:t>
            </a:r>
          </a:p>
        </p:txBody>
      </p:sp>
    </p:spTree>
    <p:extLst>
      <p:ext uri="{BB962C8B-B14F-4D97-AF65-F5344CB8AC3E}">
        <p14:creationId xmlns:p14="http://schemas.microsoft.com/office/powerpoint/2010/main" val="229704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ás de 1000 imágenes de fondo de gimnasio | Descargar imágenes gratis en  Unsplash">
            <a:extLst>
              <a:ext uri="{FF2B5EF4-FFF2-40B4-BE49-F238E27FC236}">
                <a16:creationId xmlns:a16="http://schemas.microsoft.com/office/drawing/2014/main" id="{8CD9DA61-7F6C-2304-795F-6C31D2B60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75" y="4003883"/>
            <a:ext cx="3544814" cy="265492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1. OBJETIVO GENERAL</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1" y="2336873"/>
            <a:ext cx="7218947" cy="3599316"/>
          </a:xfrm>
        </p:spPr>
        <p:txBody>
          <a:bodyPr/>
          <a:lstStyle/>
          <a:p>
            <a:pPr algn="just">
              <a:lnSpc>
                <a:spcPct val="150000"/>
              </a:lnSpc>
            </a:pPr>
            <a:r>
              <a:rPr lang="es-EC" sz="2000" dirty="0">
                <a:solidFill>
                  <a:schemeClr val="bg1"/>
                </a:solidFill>
                <a:effectLst/>
                <a:latin typeface="Times New Roman" panose="02020603050405020304" pitchFamily="18" charset="0"/>
                <a:ea typeface="Arial" panose="020B0604020202020204" pitchFamily="34" charset="0"/>
              </a:rPr>
              <a:t>Realizar una aplicación que permita llevar un registro de los miembros inscritos en el gimnasio por medio de una inscripción en un gimnasio, usando el IDE NetBeans programación Orientada a Objetos en Java, para resolver el problema del cliente automatizando y llevando un control de todos los miembros y su inscripciones.</a:t>
            </a:r>
            <a:endParaRPr lang="es-EC" sz="2000" dirty="0">
              <a:solidFill>
                <a:schemeClr val="bg1"/>
              </a:solidFill>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53945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ás de 1000 imágenes de fondo de gimnasio | Descargar imágenes gratis en  Unsplash">
            <a:extLst>
              <a:ext uri="{FF2B5EF4-FFF2-40B4-BE49-F238E27FC236}">
                <a16:creationId xmlns:a16="http://schemas.microsoft.com/office/drawing/2014/main" id="{8CD9DA61-7F6C-2304-795F-6C31D2B60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75" y="4003883"/>
            <a:ext cx="3544814" cy="265492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AB461E6-C722-2BCC-BFEF-8E5A93312953}"/>
              </a:ext>
            </a:extLst>
          </p:cNvPr>
          <p:cNvSpPr>
            <a:spLocks noGrp="1"/>
          </p:cNvSpPr>
          <p:nvPr>
            <p:ph type="title"/>
          </p:nvPr>
        </p:nvSpPr>
        <p:spPr/>
        <p:txBody>
          <a:bodyPr/>
          <a:lstStyle/>
          <a:p>
            <a:r>
              <a:rPr lang="es-ES" dirty="0"/>
              <a:t>2. OBJETIVOS ESPECIFICOS </a:t>
            </a:r>
            <a:endParaRPr lang="es-EC" dirty="0"/>
          </a:p>
        </p:txBody>
      </p:sp>
      <p:sp>
        <p:nvSpPr>
          <p:cNvPr id="3" name="Marcador de contenido 2">
            <a:extLst>
              <a:ext uri="{FF2B5EF4-FFF2-40B4-BE49-F238E27FC236}">
                <a16:creationId xmlns:a16="http://schemas.microsoft.com/office/drawing/2014/main" id="{D2062FAE-F671-08DD-666D-59210D297819}"/>
              </a:ext>
            </a:extLst>
          </p:cNvPr>
          <p:cNvSpPr>
            <a:spLocks noGrp="1"/>
          </p:cNvSpPr>
          <p:nvPr>
            <p:ph idx="1"/>
          </p:nvPr>
        </p:nvSpPr>
        <p:spPr>
          <a:xfrm>
            <a:off x="1074821" y="2336873"/>
            <a:ext cx="7218947" cy="3599316"/>
          </a:xfrm>
        </p:spPr>
        <p:txBody>
          <a:bodyPr/>
          <a:lstStyle/>
          <a:p>
            <a:pPr marL="342900" lvl="0" indent="-342900" algn="just">
              <a:lnSpc>
                <a:spcPct val="150000"/>
              </a:lnSpc>
              <a:spcAft>
                <a:spcPts val="1200"/>
              </a:spcAft>
              <a:buFont typeface="Symbol" panose="05050102010706020507" pitchFamily="18" charset="2"/>
              <a:buChar char=""/>
              <a:tabLst>
                <a:tab pos="180340" algn="l"/>
              </a:tabLst>
            </a:pPr>
            <a:r>
              <a:rPr lang="es-ES" sz="1800" dirty="0">
                <a:solidFill>
                  <a:schemeClr val="bg1"/>
                </a:solidFill>
                <a:effectLst/>
                <a:latin typeface="Times New Roman" panose="02020603050405020304" pitchFamily="18" charset="0"/>
                <a:ea typeface="Arial" panose="020B0604020202020204" pitchFamily="34" charset="0"/>
              </a:rPr>
              <a:t>Recolectar información necesaria para tener en cuenta el manejo de una inscripción de mensualidad </a:t>
            </a:r>
            <a:endParaRPr lang="es-EC" sz="1800" dirty="0">
              <a:solidFill>
                <a:schemeClr val="bg1"/>
              </a:solidFill>
              <a:effectLst/>
              <a:latin typeface="Arial" panose="020B0604020202020204" pitchFamily="34" charset="0"/>
              <a:ea typeface="Arial" panose="020B0604020202020204" pitchFamily="34" charset="0"/>
            </a:endParaRPr>
          </a:p>
          <a:p>
            <a:pPr marL="342900" lvl="0" indent="-342900" algn="just">
              <a:lnSpc>
                <a:spcPct val="150000"/>
              </a:lnSpc>
              <a:spcAft>
                <a:spcPts val="1200"/>
              </a:spcAft>
              <a:buFont typeface="Symbol" panose="05050102010706020507" pitchFamily="18" charset="2"/>
              <a:buChar char=""/>
            </a:pPr>
            <a:r>
              <a:rPr lang="es-ES" sz="1800" dirty="0">
                <a:solidFill>
                  <a:schemeClr val="bg1"/>
                </a:solidFill>
                <a:effectLst/>
                <a:latin typeface="Times New Roman" panose="02020603050405020304" pitchFamily="18" charset="0"/>
                <a:ea typeface="Arial" panose="020B0604020202020204" pitchFamily="34" charset="0"/>
              </a:rPr>
              <a:t>Presentar las historias de usuario mediante los requisitos permitiendo explicar el aplicativo de manera óptima</a:t>
            </a:r>
            <a:endParaRPr lang="es-EC" sz="1800" dirty="0">
              <a:solidFill>
                <a:schemeClr val="bg1"/>
              </a:solidFill>
              <a:effectLst/>
              <a:latin typeface="Arial" panose="020B0604020202020204" pitchFamily="34" charset="0"/>
              <a:ea typeface="Arial" panose="020B0604020202020204" pitchFamily="34" charset="0"/>
            </a:endParaRPr>
          </a:p>
          <a:p>
            <a:pPr marL="342900" lvl="0" indent="-342900" algn="just">
              <a:lnSpc>
                <a:spcPct val="150000"/>
              </a:lnSpc>
              <a:buFont typeface="Symbol" panose="05050102010706020507" pitchFamily="18" charset="2"/>
              <a:buChar char=""/>
            </a:pPr>
            <a:r>
              <a:rPr lang="es-ES" sz="1800" dirty="0">
                <a:solidFill>
                  <a:schemeClr val="bg1"/>
                </a:solidFill>
                <a:effectLst/>
                <a:latin typeface="Times New Roman" panose="02020603050405020304" pitchFamily="18" charset="0"/>
                <a:ea typeface="Arial" panose="020B0604020202020204" pitchFamily="34" charset="0"/>
              </a:rPr>
              <a:t>Implementar el sistema propuesto mediante pruebas y errores, para lograr un software de calidad</a:t>
            </a:r>
            <a:endParaRPr lang="es-EC" sz="1800" dirty="0">
              <a:solidFill>
                <a:schemeClr val="bg1"/>
              </a:solidFill>
              <a:effectLst/>
              <a:latin typeface="Arial" panose="020B0604020202020204" pitchFamily="34" charset="0"/>
              <a:ea typeface="Arial" panose="020B0604020202020204" pitchFamily="34" charset="0"/>
            </a:endParaRPr>
          </a:p>
          <a:p>
            <a:endParaRPr lang="es-ES" dirty="0"/>
          </a:p>
        </p:txBody>
      </p:sp>
    </p:spTree>
    <p:extLst>
      <p:ext uri="{BB962C8B-B14F-4D97-AF65-F5344CB8AC3E}">
        <p14:creationId xmlns:p14="http://schemas.microsoft.com/office/powerpoint/2010/main" val="79961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68CD9-6CD3-97E7-E6BF-AD910328D568}"/>
              </a:ext>
            </a:extLst>
          </p:cNvPr>
          <p:cNvSpPr>
            <a:spLocks noGrp="1"/>
          </p:cNvSpPr>
          <p:nvPr>
            <p:ph type="title"/>
          </p:nvPr>
        </p:nvSpPr>
        <p:spPr/>
        <p:txBody>
          <a:bodyPr/>
          <a:lstStyle/>
          <a:p>
            <a:r>
              <a:rPr lang="es-ES" dirty="0"/>
              <a:t>3. Alcance</a:t>
            </a:r>
            <a:endParaRPr lang="es-EC" dirty="0"/>
          </a:p>
        </p:txBody>
      </p:sp>
      <p:sp>
        <p:nvSpPr>
          <p:cNvPr id="3" name="Marcador de contenido 2">
            <a:extLst>
              <a:ext uri="{FF2B5EF4-FFF2-40B4-BE49-F238E27FC236}">
                <a16:creationId xmlns:a16="http://schemas.microsoft.com/office/drawing/2014/main" id="{F1EC30FC-922F-D2C4-54E0-5E5D1FA649F3}"/>
              </a:ext>
            </a:extLst>
          </p:cNvPr>
          <p:cNvSpPr>
            <a:spLocks noGrp="1"/>
          </p:cNvSpPr>
          <p:nvPr>
            <p:ph idx="1"/>
          </p:nvPr>
        </p:nvSpPr>
        <p:spPr/>
        <p:txBody>
          <a:bodyPr/>
          <a:lstStyle/>
          <a:p>
            <a:pPr>
              <a:lnSpc>
                <a:spcPct val="150000"/>
              </a:lnSpc>
            </a:pPr>
            <a:r>
              <a:rPr lang="es-ES" dirty="0"/>
              <a:t>1) Gestionar los miembros que se inscriben en el gimnasio</a:t>
            </a:r>
          </a:p>
          <a:p>
            <a:pPr>
              <a:lnSpc>
                <a:spcPct val="150000"/>
              </a:lnSpc>
            </a:pPr>
            <a:r>
              <a:rPr lang="es-ES" dirty="0"/>
              <a:t>2) Mostar toda la información de los miembros que requiera el administrador</a:t>
            </a:r>
          </a:p>
          <a:p>
            <a:pPr>
              <a:lnSpc>
                <a:spcPct val="150000"/>
              </a:lnSpc>
            </a:pPr>
            <a:r>
              <a:rPr lang="es-ES" dirty="0"/>
              <a:t>3) Gestionar el sistema de inscripciones, permitiendo dar fechas de inicio y fin para tener una mensualidad</a:t>
            </a:r>
            <a:endParaRPr lang="es-EC" dirty="0"/>
          </a:p>
        </p:txBody>
      </p:sp>
    </p:spTree>
    <p:extLst>
      <p:ext uri="{BB962C8B-B14F-4D97-AF65-F5344CB8AC3E}">
        <p14:creationId xmlns:p14="http://schemas.microsoft.com/office/powerpoint/2010/main" val="383998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9156B-087A-A5F6-0128-CB8542B3FF40}"/>
              </a:ext>
            </a:extLst>
          </p:cNvPr>
          <p:cNvSpPr>
            <a:spLocks noGrp="1"/>
          </p:cNvSpPr>
          <p:nvPr>
            <p:ph type="title"/>
          </p:nvPr>
        </p:nvSpPr>
        <p:spPr/>
        <p:txBody>
          <a:bodyPr/>
          <a:lstStyle/>
          <a:p>
            <a:r>
              <a:rPr lang="es-ES" dirty="0"/>
              <a:t>4. Resultados Esperados</a:t>
            </a:r>
            <a:endParaRPr lang="es-EC" dirty="0"/>
          </a:p>
        </p:txBody>
      </p:sp>
      <p:sp>
        <p:nvSpPr>
          <p:cNvPr id="3" name="Marcador de contenido 2">
            <a:extLst>
              <a:ext uri="{FF2B5EF4-FFF2-40B4-BE49-F238E27FC236}">
                <a16:creationId xmlns:a16="http://schemas.microsoft.com/office/drawing/2014/main" id="{4C6DE988-B7BC-4213-7644-942903BA6389}"/>
              </a:ext>
            </a:extLst>
          </p:cNvPr>
          <p:cNvSpPr>
            <a:spLocks noGrp="1"/>
          </p:cNvSpPr>
          <p:nvPr>
            <p:ph idx="1"/>
          </p:nvPr>
        </p:nvSpPr>
        <p:spPr/>
        <p:txBody>
          <a:bodyPr/>
          <a:lstStyle/>
          <a:p>
            <a:pPr>
              <a:lnSpc>
                <a:spcPct val="150000"/>
              </a:lnSpc>
            </a:pPr>
            <a:r>
              <a:rPr lang="es-ES" dirty="0"/>
              <a:t>Se espera lograr que el sistema abarque lo solicitado por la dueña del producto, quien quiere automatizar los procesos de inscripciones para tener un mejor desempeño en su negocio</a:t>
            </a:r>
            <a:endParaRPr lang="es-EC" dirty="0"/>
          </a:p>
        </p:txBody>
      </p:sp>
    </p:spTree>
    <p:extLst>
      <p:ext uri="{BB962C8B-B14F-4D97-AF65-F5344CB8AC3E}">
        <p14:creationId xmlns:p14="http://schemas.microsoft.com/office/powerpoint/2010/main" val="384812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E895-E1E1-9B0F-6908-77185D9F9CD1}"/>
              </a:ext>
            </a:extLst>
          </p:cNvPr>
          <p:cNvSpPr>
            <a:spLocks noGrp="1"/>
          </p:cNvSpPr>
          <p:nvPr>
            <p:ph type="title"/>
          </p:nvPr>
        </p:nvSpPr>
        <p:spPr/>
        <p:txBody>
          <a:bodyPr/>
          <a:lstStyle/>
          <a:p>
            <a:r>
              <a:rPr lang="es-ES" dirty="0"/>
              <a:t>5. Ideas a Defender</a:t>
            </a:r>
            <a:endParaRPr lang="es-EC" dirty="0"/>
          </a:p>
        </p:txBody>
      </p:sp>
      <p:sp>
        <p:nvSpPr>
          <p:cNvPr id="3" name="Marcador de contenido 2">
            <a:extLst>
              <a:ext uri="{FF2B5EF4-FFF2-40B4-BE49-F238E27FC236}">
                <a16:creationId xmlns:a16="http://schemas.microsoft.com/office/drawing/2014/main" id="{4CEC6659-BD62-A5EA-D7E0-B1AE212F9D71}"/>
              </a:ext>
            </a:extLst>
          </p:cNvPr>
          <p:cNvSpPr>
            <a:spLocks noGrp="1"/>
          </p:cNvSpPr>
          <p:nvPr>
            <p:ph idx="1"/>
          </p:nvPr>
        </p:nvSpPr>
        <p:spPr/>
        <p:txBody>
          <a:bodyPr/>
          <a:lstStyle/>
          <a:p>
            <a:pPr>
              <a:lnSpc>
                <a:spcPct val="150000"/>
              </a:lnSpc>
            </a:pPr>
            <a:r>
              <a:rPr lang="es-ES" dirty="0"/>
              <a:t>Se espera que se implemente una administración solida para el sistema de gimnasio, que las técnicas de programación orientada a objetos como la modularidad se logre una buen programa</a:t>
            </a:r>
            <a:endParaRPr lang="es-EC" dirty="0"/>
          </a:p>
        </p:txBody>
      </p:sp>
    </p:spTree>
    <p:extLst>
      <p:ext uri="{BB962C8B-B14F-4D97-AF65-F5344CB8AC3E}">
        <p14:creationId xmlns:p14="http://schemas.microsoft.com/office/powerpoint/2010/main" val="83846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647FE-ECA1-BD6B-0F00-54BF766B23BA}"/>
              </a:ext>
            </a:extLst>
          </p:cNvPr>
          <p:cNvSpPr>
            <a:spLocks noGrp="1"/>
          </p:cNvSpPr>
          <p:nvPr>
            <p:ph type="title"/>
          </p:nvPr>
        </p:nvSpPr>
        <p:spPr/>
        <p:txBody>
          <a:bodyPr/>
          <a:lstStyle/>
          <a:p>
            <a:r>
              <a:rPr lang="es-ES" dirty="0"/>
              <a:t>6. Línea de Tiempo</a:t>
            </a:r>
            <a:endParaRPr lang="es-EC" dirty="0"/>
          </a:p>
        </p:txBody>
      </p:sp>
      <p:pic>
        <p:nvPicPr>
          <p:cNvPr id="4" name="Imagen 3">
            <a:extLst>
              <a:ext uri="{FF2B5EF4-FFF2-40B4-BE49-F238E27FC236}">
                <a16:creationId xmlns:a16="http://schemas.microsoft.com/office/drawing/2014/main" id="{F022C8DA-989C-279D-B7C0-757E0AFF05DF}"/>
              </a:ext>
            </a:extLst>
          </p:cNvPr>
          <p:cNvPicPr>
            <a:picLocks noChangeAspect="1"/>
          </p:cNvPicPr>
          <p:nvPr/>
        </p:nvPicPr>
        <p:blipFill rotWithShape="1">
          <a:blip r:embed="rId2"/>
          <a:srcRect l="1983" r="874" b="3653"/>
          <a:stretch/>
        </p:blipFill>
        <p:spPr>
          <a:xfrm>
            <a:off x="1805538" y="1685443"/>
            <a:ext cx="8026359" cy="5113834"/>
          </a:xfrm>
          <a:prstGeom prst="rect">
            <a:avLst/>
          </a:prstGeom>
        </p:spPr>
      </p:pic>
    </p:spTree>
    <p:extLst>
      <p:ext uri="{BB962C8B-B14F-4D97-AF65-F5344CB8AC3E}">
        <p14:creationId xmlns:p14="http://schemas.microsoft.com/office/powerpoint/2010/main" val="313869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953D7-E60D-EEAA-4766-2DFECB32E525}"/>
              </a:ext>
            </a:extLst>
          </p:cNvPr>
          <p:cNvSpPr>
            <a:spLocks noGrp="1"/>
          </p:cNvSpPr>
          <p:nvPr>
            <p:ph type="title"/>
          </p:nvPr>
        </p:nvSpPr>
        <p:spPr/>
        <p:txBody>
          <a:bodyPr/>
          <a:lstStyle/>
          <a:p>
            <a:r>
              <a:rPr lang="es-ES" dirty="0"/>
              <a:t>7. Actas de Reunión </a:t>
            </a:r>
            <a:endParaRPr lang="es-EC" dirty="0"/>
          </a:p>
        </p:txBody>
      </p:sp>
      <p:pic>
        <p:nvPicPr>
          <p:cNvPr id="5" name="Marcador de contenido 4">
            <a:extLst>
              <a:ext uri="{FF2B5EF4-FFF2-40B4-BE49-F238E27FC236}">
                <a16:creationId xmlns:a16="http://schemas.microsoft.com/office/drawing/2014/main" id="{75016261-F24F-AFD1-7324-90DEA02C25C5}"/>
              </a:ext>
            </a:extLst>
          </p:cNvPr>
          <p:cNvPicPr>
            <a:picLocks noGrp="1" noChangeAspect="1"/>
          </p:cNvPicPr>
          <p:nvPr>
            <p:ph idx="1"/>
          </p:nvPr>
        </p:nvPicPr>
        <p:blipFill>
          <a:blip r:embed="rId2"/>
          <a:stretch>
            <a:fillRect/>
          </a:stretch>
        </p:blipFill>
        <p:spPr>
          <a:xfrm>
            <a:off x="966243" y="2128253"/>
            <a:ext cx="3974725" cy="4602609"/>
          </a:xfrm>
        </p:spPr>
      </p:pic>
      <p:pic>
        <p:nvPicPr>
          <p:cNvPr id="7" name="Imagen 6">
            <a:extLst>
              <a:ext uri="{FF2B5EF4-FFF2-40B4-BE49-F238E27FC236}">
                <a16:creationId xmlns:a16="http://schemas.microsoft.com/office/drawing/2014/main" id="{7B454E48-4A38-4B5E-4E9C-0DCA5CB683BB}"/>
              </a:ext>
            </a:extLst>
          </p:cNvPr>
          <p:cNvPicPr>
            <a:picLocks noChangeAspect="1"/>
          </p:cNvPicPr>
          <p:nvPr/>
        </p:nvPicPr>
        <p:blipFill>
          <a:blip r:embed="rId3"/>
          <a:stretch>
            <a:fillRect/>
          </a:stretch>
        </p:blipFill>
        <p:spPr>
          <a:xfrm>
            <a:off x="6328635" y="2128253"/>
            <a:ext cx="4078613" cy="4856885"/>
          </a:xfrm>
          <a:prstGeom prst="rect">
            <a:avLst/>
          </a:prstGeom>
        </p:spPr>
      </p:pic>
    </p:spTree>
    <p:extLst>
      <p:ext uri="{BB962C8B-B14F-4D97-AF65-F5344CB8AC3E}">
        <p14:creationId xmlns:p14="http://schemas.microsoft.com/office/powerpoint/2010/main" val="2124159470"/>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104</TotalTime>
  <Words>498</Words>
  <Application>Microsoft Office PowerPoint</Application>
  <PresentationFormat>Panorámica</PresentationFormat>
  <Paragraphs>56</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Symbol</vt:lpstr>
      <vt:lpstr>Times New Roman</vt:lpstr>
      <vt:lpstr>Trebuchet MS</vt:lpstr>
      <vt:lpstr>Berlín</vt:lpstr>
      <vt:lpstr>Sistema de control de membresías de un Gimnasio</vt:lpstr>
      <vt:lpstr>AGENDA </vt:lpstr>
      <vt:lpstr>1. OBJETIVO GENERAL</vt:lpstr>
      <vt:lpstr>2. OBJETIVOS ESPECIFICOS </vt:lpstr>
      <vt:lpstr>3. Alcance</vt:lpstr>
      <vt:lpstr>4. Resultados Esperados</vt:lpstr>
      <vt:lpstr>5. Ideas a Defender</vt:lpstr>
      <vt:lpstr>6. Línea de Tiempo</vt:lpstr>
      <vt:lpstr>7. Actas de Reunión </vt:lpstr>
      <vt:lpstr>Actas de reunion</vt:lpstr>
      <vt:lpstr>8. Especificación de requerimientos </vt:lpstr>
      <vt:lpstr>Requisitos Funcionales </vt:lpstr>
      <vt:lpstr>Requisitos Funcionales </vt:lpstr>
      <vt:lpstr>Requisitos Funcionales </vt:lpstr>
      <vt:lpstr>9. Diseño </vt:lpstr>
      <vt:lpstr>9. Diseño </vt:lpstr>
      <vt:lpstr>9. Diseño </vt:lpstr>
      <vt:lpstr>9. Diseño </vt:lpstr>
      <vt:lpstr>9. Diseño </vt:lpstr>
      <vt:lpstr>9. Diseño </vt:lpstr>
      <vt:lpstr>10. Resultados del Proyecto</vt:lpstr>
      <vt:lpstr>11. Conclusiones y Recomendaciones </vt:lpstr>
      <vt:lpstr>11. Conclusiones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membresías de un Gimnasio</dc:title>
  <dc:creator>ALVAREZ CORDOVA MATTHEW ALEJANDRO</dc:creator>
  <cp:lastModifiedBy>ALVAREZ CORDOVA MATTHEW ALEJANDRO</cp:lastModifiedBy>
  <cp:revision>3</cp:revision>
  <dcterms:created xsi:type="dcterms:W3CDTF">2023-02-06T15:04:10Z</dcterms:created>
  <dcterms:modified xsi:type="dcterms:W3CDTF">2023-02-07T04:53:36Z</dcterms:modified>
</cp:coreProperties>
</file>