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89" r:id="rId5"/>
    <p:sldId id="286" r:id="rId6"/>
    <p:sldId id="287" r:id="rId7"/>
    <p:sldId id="288" r:id="rId8"/>
    <p:sldId id="284" r:id="rId9"/>
    <p:sldId id="285" r:id="rId10"/>
    <p:sldId id="257" r:id="rId11"/>
    <p:sldId id="258" r:id="rId12"/>
    <p:sldId id="259" r:id="rId13"/>
    <p:sldId id="260" r:id="rId14"/>
    <p:sldId id="262" r:id="rId15"/>
    <p:sldId id="264" r:id="rId16"/>
    <p:sldId id="294" r:id="rId17"/>
    <p:sldId id="266" r:id="rId18"/>
    <p:sldId id="263" r:id="rId19"/>
    <p:sldId id="271" r:id="rId20"/>
    <p:sldId id="268" r:id="rId21"/>
    <p:sldId id="267" r:id="rId22"/>
    <p:sldId id="269" r:id="rId23"/>
    <p:sldId id="270" r:id="rId24"/>
    <p:sldId id="272" r:id="rId25"/>
    <p:sldId id="273" r:id="rId26"/>
    <p:sldId id="274" r:id="rId27"/>
    <p:sldId id="275" r:id="rId28"/>
    <p:sldId id="295" r:id="rId29"/>
    <p:sldId id="293" r:id="rId30"/>
    <p:sldId id="297" r:id="rId31"/>
    <p:sldId id="291" r:id="rId32"/>
    <p:sldId id="298" r:id="rId33"/>
    <p:sldId id="296" r:id="rId34"/>
    <p:sldId id="292" r:id="rId35"/>
    <p:sldId id="290" r:id="rId36"/>
    <p:sldId id="277" r:id="rId37"/>
    <p:sldId id="278" r:id="rId38"/>
    <p:sldId id="279" r:id="rId39"/>
    <p:sldId id="280" r:id="rId40"/>
    <p:sldId id="281" r:id="rId41"/>
    <p:sldId id="282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n J. Hillis" initials="CJH" lastIdx="2" clrIdx="0">
    <p:extLst>
      <p:ext uri="{19B8F6BF-5375-455C-9EA6-DF929625EA0E}">
        <p15:presenceInfo xmlns:p15="http://schemas.microsoft.com/office/powerpoint/2012/main" userId="S-1-5-21-1757981266-1220945662-682003330-17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6C49-2E84-4C47-AFBA-AE836A4112D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ubed/forums/discussions" TargetMode="External"/><Relationship Id="rId2" Type="http://schemas.openxmlformats.org/officeDocument/2006/relationships/hyperlink" Target="https://pycubed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Promineo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3602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/>
              <a:t>Project File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2" y="1224952"/>
            <a:ext cx="26193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1" y="1224952"/>
            <a:ext cx="2552700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75" y="1224952"/>
            <a:ext cx="2428875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" y="3407434"/>
            <a:ext cx="261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Level:</a:t>
            </a:r>
          </a:p>
          <a:p>
            <a:r>
              <a:rPr lang="en-US" dirty="0" err="1"/>
              <a:t>cdh</a:t>
            </a:r>
            <a:r>
              <a:rPr lang="en-US" dirty="0"/>
              <a:t>, boot, and main files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47294" y="5438759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 Directory:</a:t>
            </a:r>
          </a:p>
          <a:p>
            <a:r>
              <a:rPr lang="en-US" dirty="0"/>
              <a:t>Tasks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7762" y="1225167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Lib Directory:</a:t>
            </a:r>
          </a:p>
          <a:p>
            <a:r>
              <a:rPr lang="en-US" dirty="0"/>
              <a:t>All lib files for usage.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94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597185"/>
            <a:ext cx="58102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" y="1597185"/>
            <a:ext cx="44196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07170" y="2874013"/>
            <a:ext cx="474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 routine initializes each device in </a:t>
            </a:r>
            <a:r>
              <a:rPr lang="en-US" dirty="0" err="1"/>
              <a:t>self.hardware</a:t>
            </a:r>
            <a:endParaRPr lang="en-US" dirty="0"/>
          </a:p>
          <a:p>
            <a:r>
              <a:rPr lang="en-US" dirty="0"/>
              <a:t>Each initialization for the devices is within its own try – except clause.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38" y="4545172"/>
            <a:ext cx="4744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Hardware dictionary for each device in this library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70" y="4349910"/>
            <a:ext cx="4581525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170" y="6280030"/>
            <a:ext cx="4839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device </a:t>
            </a:r>
            <a:r>
              <a:rPr lang="en-US" dirty="0" err="1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5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7" y="2628002"/>
            <a:ext cx="5629275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91" y="538746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 (cont.)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5575" y="2052369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Reinit</a:t>
            </a:r>
            <a:r>
              <a:rPr lang="en-US" dirty="0"/>
              <a:t> (very important)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3933644"/>
            <a:ext cx="5040289" cy="2315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487" y="3352800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of a property, i.e. class variable</a:t>
            </a:r>
          </a:p>
        </p:txBody>
      </p:sp>
    </p:spTree>
    <p:extLst>
      <p:ext uri="{BB962C8B-B14F-4D97-AF65-F5344CB8AC3E}">
        <p14:creationId xmlns:p14="http://schemas.microsoft.com/office/powerpoint/2010/main" val="391269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681487"/>
            <a:ext cx="6333455" cy="60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" y="1082300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2039" y="2234242"/>
            <a:ext cx="39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mode setting</a:t>
            </a:r>
          </a:p>
        </p:txBody>
      </p:sp>
    </p:spTree>
    <p:extLst>
      <p:ext uri="{BB962C8B-B14F-4D97-AF65-F5344CB8AC3E}">
        <p14:creationId xmlns:p14="http://schemas.microsoft.com/office/powerpoint/2010/main" val="246951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Sub library example</a:t>
            </a:r>
          </a:p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8" y="1578634"/>
            <a:ext cx="6260808" cy="4124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5" y="498365"/>
            <a:ext cx="4410098" cy="84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98" y="5538159"/>
            <a:ext cx="6260808" cy="1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Anatomy of a Task</a:t>
            </a:r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15989"/>
            <a:ext cx="5574975" cy="523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5521" y="2205222"/>
            <a:ext cx="417518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a task that blinks the led.</a:t>
            </a:r>
          </a:p>
          <a:p>
            <a:endParaRPr lang="en-US" dirty="0"/>
          </a:p>
          <a:p>
            <a:r>
              <a:rPr lang="en-US" dirty="0"/>
              <a:t>It is a subclass of task from template_task.py</a:t>
            </a:r>
          </a:p>
          <a:p>
            <a:endParaRPr lang="en-US" dirty="0"/>
          </a:p>
          <a:p>
            <a:r>
              <a:rPr lang="en-US" dirty="0"/>
              <a:t>When the task is executed, it runs the code within </a:t>
            </a:r>
            <a:r>
              <a:rPr lang="en-US" dirty="0" err="1"/>
              <a:t>main_task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Pycubed.py is </a:t>
            </a:r>
            <a:r>
              <a:rPr lang="en-US" dirty="0" err="1"/>
              <a:t>self.cubesat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priority and frequency for setting when a task will run.</a:t>
            </a:r>
          </a:p>
          <a:p>
            <a:r>
              <a:rPr lang="en-US" dirty="0"/>
              <a:t>To change priority and </a:t>
            </a:r>
            <a:r>
              <a:rPr lang="en-US" dirty="0" err="1"/>
              <a:t>frequnency</a:t>
            </a:r>
            <a:r>
              <a:rPr lang="en-US" dirty="0"/>
              <a:t> methods </a:t>
            </a:r>
            <a:r>
              <a:rPr lang="en-US" dirty="0" err="1"/>
              <a:t>change_priority</a:t>
            </a:r>
            <a:r>
              <a:rPr lang="en-US" dirty="0"/>
              <a:t>() and </a:t>
            </a:r>
            <a:r>
              <a:rPr lang="en-US" dirty="0" err="1"/>
              <a:t>change_rate</a:t>
            </a:r>
            <a:r>
              <a:rPr lang="en-US" dirty="0"/>
              <a:t>() must be called.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521" y="1452473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mainboard executes tasks via a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239641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9D516F-02D3-72C6-5AB3-DCB80D6B8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4" y="1690688"/>
            <a:ext cx="6029612" cy="47343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3EFA022-9B9D-AAC2-DE2F-CF706FB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template_task.py: the parent class to all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2A714-1166-DA68-1868-1E6EEE15F2C3}"/>
              </a:ext>
            </a:extLst>
          </p:cNvPr>
          <p:cNvSpPr txBox="1"/>
          <p:nvPr/>
        </p:nvSpPr>
        <p:spPr>
          <a:xfrm>
            <a:off x="7365534" y="1979802"/>
            <a:ext cx="297809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Some tasks may need a custom __</a:t>
            </a:r>
            <a:r>
              <a:rPr lang="en-US" dirty="0" err="1"/>
              <a:t>init</a:t>
            </a:r>
            <a:r>
              <a:rPr lang="en-US" dirty="0"/>
              <a:t>__ procedure</a:t>
            </a:r>
          </a:p>
          <a:p>
            <a:endParaRPr lang="en-US" dirty="0"/>
          </a:p>
          <a:p>
            <a:r>
              <a:rPr lang="en-US" dirty="0"/>
              <a:t>Every class can call debug() to print data to the terminal and optionally log it.</a:t>
            </a:r>
          </a:p>
          <a:p>
            <a:endParaRPr lang="en-US" dirty="0"/>
          </a:p>
          <a:p>
            <a:r>
              <a:rPr lang="en-US" dirty="0"/>
              <a:t>Load and save config are currently being tested. Not implemented for most tasks. These can be used for the </a:t>
            </a:r>
            <a:r>
              <a:rPr lang="en-US" dirty="0" err="1"/>
              <a:t>cubesat</a:t>
            </a:r>
            <a:r>
              <a:rPr lang="en-US" dirty="0"/>
              <a:t> to change task options mid-flight.</a:t>
            </a:r>
          </a:p>
        </p:txBody>
      </p:sp>
    </p:spTree>
    <p:extLst>
      <p:ext uri="{BB962C8B-B14F-4D97-AF65-F5344CB8AC3E}">
        <p14:creationId xmlns:p14="http://schemas.microsoft.com/office/powerpoint/2010/main" val="187996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(as of 6/1/21)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Mainboard is functional and all peripherals are coded in.</a:t>
            </a:r>
          </a:p>
          <a:p>
            <a:pPr lvl="1"/>
            <a:r>
              <a:rPr lang="en-US" dirty="0"/>
              <a:t>A new design revision will be made soon with some new features and some pinout changes.</a:t>
            </a:r>
          </a:p>
          <a:p>
            <a:r>
              <a:rPr lang="en-US" dirty="0"/>
              <a:t>Payload interface board libraries in progress</a:t>
            </a:r>
          </a:p>
          <a:p>
            <a:pPr lvl="1"/>
            <a:r>
              <a:rPr lang="en-US" dirty="0"/>
              <a:t>~90% complete, waiting on some parts and another design rev for the final design</a:t>
            </a:r>
          </a:p>
          <a:p>
            <a:r>
              <a:rPr lang="en-US" dirty="0"/>
              <a:t>Tasks have been started, but nothing of true substance there just trying to get a good background set up</a:t>
            </a:r>
          </a:p>
          <a:p>
            <a:r>
              <a:rPr lang="en-US" dirty="0"/>
              <a:t>Some PC/website software has been written.</a:t>
            </a:r>
          </a:p>
        </p:txBody>
      </p:sp>
    </p:spTree>
    <p:extLst>
      <p:ext uri="{BB962C8B-B14F-4D97-AF65-F5344CB8AC3E}">
        <p14:creationId xmlns:p14="http://schemas.microsoft.com/office/powerpoint/2010/main" val="234995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operating states and what tasks should run at what times</a:t>
            </a:r>
          </a:p>
          <a:p>
            <a:r>
              <a:rPr lang="en-US" dirty="0"/>
              <a:t>Code high-level functionality</a:t>
            </a:r>
          </a:p>
          <a:p>
            <a:pPr lvl="1"/>
            <a:r>
              <a:rPr lang="en-US" dirty="0"/>
              <a:t>i.e. all the tasks, commands, data handling</a:t>
            </a:r>
          </a:p>
          <a:p>
            <a:r>
              <a:rPr lang="en-US" dirty="0"/>
              <a:t>Define radio&gt;mainboard&gt;payload data exchange for target bitrate</a:t>
            </a:r>
          </a:p>
          <a:p>
            <a:r>
              <a:rPr lang="en-US" dirty="0"/>
              <a:t>Test it for extended periods extensively </a:t>
            </a:r>
          </a:p>
          <a:p>
            <a:r>
              <a:rPr lang="en-US" dirty="0"/>
              <a:t>Make sure all code written is executed successfully on ground</a:t>
            </a:r>
          </a:p>
          <a:p>
            <a:pPr lvl="1"/>
            <a:r>
              <a:rPr lang="en-US" dirty="0"/>
              <a:t>Fault handling is EXTREMELY important in this application</a:t>
            </a:r>
          </a:p>
          <a:p>
            <a:r>
              <a:rPr lang="en-US" dirty="0"/>
              <a:t>Code pc host software to display live telemetry and simulate operations</a:t>
            </a:r>
          </a:p>
          <a:p>
            <a:r>
              <a:rPr lang="en-US" dirty="0"/>
              <a:t>Code PC ground station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937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4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Pair 1 will define and code simulation and data interface to host PC (main priority #2)</a:t>
            </a:r>
          </a:p>
          <a:p>
            <a:pPr lvl="1"/>
            <a:r>
              <a:rPr lang="en-US" dirty="0"/>
              <a:t>We image a python program with a </a:t>
            </a:r>
            <a:r>
              <a:rPr lang="en-US" dirty="0" err="1"/>
              <a:t>gui</a:t>
            </a:r>
            <a:r>
              <a:rPr lang="en-US" dirty="0"/>
              <a:t> and real-time telemetry data updating, Marek started something like this but it really only uploaded new code to the device</a:t>
            </a:r>
          </a:p>
          <a:p>
            <a:r>
              <a:rPr lang="en-US" dirty="0"/>
              <a:t>Pair 2 will define and start to code the payload operation (main priority # 1)</a:t>
            </a:r>
          </a:p>
          <a:p>
            <a:pPr lvl="1"/>
            <a:r>
              <a:rPr lang="en-US" dirty="0"/>
              <a:t>Will be discussed in a moment</a:t>
            </a:r>
          </a:p>
          <a:p>
            <a:r>
              <a:rPr lang="en-US" dirty="0"/>
              <a:t>Once host software is in a good state, it can start to be tested by Pair 1 Implementing the ADCS (main priority #3)</a:t>
            </a:r>
          </a:p>
          <a:p>
            <a:r>
              <a:rPr lang="en-US" dirty="0"/>
              <a:t>Prioritize a minimum-functional implementation before coding in more sophisticated functionality:</a:t>
            </a:r>
          </a:p>
          <a:p>
            <a:pPr lvl="1"/>
            <a:r>
              <a:rPr lang="en-US" dirty="0"/>
              <a:t>For example, we would like to receive a stream of data from the </a:t>
            </a:r>
            <a:r>
              <a:rPr lang="en-US" dirty="0" err="1"/>
              <a:t>openMV</a:t>
            </a:r>
            <a:r>
              <a:rPr lang="en-US" dirty="0"/>
              <a:t> before there is error handling for dropped packets on the radio.</a:t>
            </a:r>
          </a:p>
        </p:txBody>
      </p:sp>
    </p:spTree>
    <p:extLst>
      <p:ext uri="{BB962C8B-B14F-4D97-AF65-F5344CB8AC3E}">
        <p14:creationId xmlns:p14="http://schemas.microsoft.com/office/powerpoint/2010/main" val="39819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ABAD-AC52-19B9-21D6-070E23B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FC54-D3BB-EF19-240B-10B493C4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https://pycubed.org/</a:t>
            </a:r>
            <a:endParaRPr lang="en-US" dirty="0"/>
          </a:p>
          <a:p>
            <a:pPr lvl="1"/>
            <a:r>
              <a:rPr lang="en-US" dirty="0"/>
              <a:t>Site for all things </a:t>
            </a:r>
            <a:r>
              <a:rPr lang="en-US" dirty="0" err="1"/>
              <a:t>pycubed</a:t>
            </a:r>
            <a:r>
              <a:rPr lang="en-US" dirty="0"/>
              <a:t>. Very good Documentation by Max Holliday</a:t>
            </a:r>
          </a:p>
          <a:p>
            <a:r>
              <a:rPr lang="en-US" dirty="0">
                <a:hlinkClick r:id="rId3"/>
              </a:rPr>
              <a:t>https://github.com/pycubed/forums/discussions</a:t>
            </a:r>
            <a:endParaRPr lang="en-US" dirty="0"/>
          </a:p>
          <a:p>
            <a:pPr lvl="1"/>
            <a:r>
              <a:rPr lang="en-US" dirty="0"/>
              <a:t>Forms where a lot of people have asked relevant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823" y="1353786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6461" y="1353786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0008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9040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PC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843214" y="3271025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Usb_cdc.terminal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4843214" y="4206948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Usb_cdc.data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30563" y="2984149"/>
            <a:ext cx="2778641" cy="227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56521" y="2649559"/>
            <a:ext cx="143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9129" y="2275553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Circuitpython</a:t>
            </a:r>
            <a:r>
              <a:rPr lang="en-US" dirty="0"/>
              <a:t> REPL</a:t>
            </a:r>
          </a:p>
          <a:p>
            <a:pPr algn="ctr"/>
            <a:r>
              <a:rPr lang="en-US" dirty="0"/>
              <a:t>All debug data is also printed 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9129" y="4370000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Db_cdh</a:t>
            </a:r>
            <a:r>
              <a:rPr lang="en-US" dirty="0"/>
              <a:t> and simulation handling</a:t>
            </a:r>
          </a:p>
        </p:txBody>
      </p:sp>
      <p:cxnSp>
        <p:nvCxnSpPr>
          <p:cNvPr id="18" name="Straight Arrow Connector 17"/>
          <p:cNvCxnSpPr>
            <a:stCxn id="14" idx="3"/>
            <a:endCxn id="10" idx="3"/>
          </p:cNvCxnSpPr>
          <p:nvPr/>
        </p:nvCxnSpPr>
        <p:spPr>
          <a:xfrm>
            <a:off x="3677409" y="2828446"/>
            <a:ext cx="1165805" cy="84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1" idx="3"/>
          </p:cNvCxnSpPr>
          <p:nvPr/>
        </p:nvCxnSpPr>
        <p:spPr>
          <a:xfrm flipV="1">
            <a:off x="3677409" y="4607441"/>
            <a:ext cx="1165805" cy="31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47362" y="2096666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Circuitpython</a:t>
            </a:r>
            <a:r>
              <a:rPr lang="en-US" dirty="0"/>
              <a:t> REPL terminal</a:t>
            </a:r>
          </a:p>
          <a:p>
            <a:pPr algn="ctr"/>
            <a:r>
              <a:rPr lang="en-US" dirty="0"/>
              <a:t>Read debug data to display on GUI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7362" y="4390031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Read/send </a:t>
            </a:r>
            <a:r>
              <a:rPr lang="en-US" dirty="0" err="1"/>
              <a:t>cb_cdh</a:t>
            </a:r>
            <a:r>
              <a:rPr lang="en-US" dirty="0"/>
              <a:t> and simulation commands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flipV="1">
            <a:off x="7226894" y="2649559"/>
            <a:ext cx="1020468" cy="1021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24" idx="1"/>
          </p:cNvCxnSpPr>
          <p:nvPr/>
        </p:nvCxnSpPr>
        <p:spPr>
          <a:xfrm>
            <a:off x="7196554" y="4607441"/>
            <a:ext cx="1050808" cy="33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2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324"/>
            <a:ext cx="10972800" cy="1130521"/>
          </a:xfrm>
        </p:spPr>
        <p:txBody>
          <a:bodyPr>
            <a:normAutofit fontScale="90000"/>
          </a:bodyPr>
          <a:lstStyle/>
          <a:p>
            <a:r>
              <a:rPr lang="en-US" dirty="0"/>
              <a:t>Top Level Simulation / Debug Interface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32" y="1417582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2163" y="1417582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586910" y="1598797"/>
            <a:ext cx="2408274" cy="88608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Usb connected?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443" y="3073491"/>
            <a:ext cx="1360967" cy="93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all simulation flags to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3325" y="3073491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</a:t>
            </a:r>
            <a:r>
              <a:rPr lang="en-US" dirty="0" err="1">
                <a:solidFill>
                  <a:schemeClr val="tx1"/>
                </a:solidFill>
              </a:rPr>
              <a:t>usb_cdc.data</a:t>
            </a:r>
            <a:r>
              <a:rPr lang="en-US" dirty="0">
                <a:solidFill>
                  <a:schemeClr val="tx1"/>
                </a:solidFill>
              </a:rPr>
              <a:t> port for new command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37414" y="2484880"/>
            <a:ext cx="616688" cy="5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49526" y="2558902"/>
            <a:ext cx="666307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815950">
            <a:off x="1464417" y="2476816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2069088">
            <a:off x="2995721" y="2550357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50331" y="3799809"/>
            <a:ext cx="2110562" cy="623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command if detected</a:t>
            </a:r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 flipH="1">
            <a:off x="4005612" y="3644421"/>
            <a:ext cx="17925" cy="1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1"/>
          </p:cNvCxnSpPr>
          <p:nvPr/>
        </p:nvCxnSpPr>
        <p:spPr>
          <a:xfrm flipH="1" flipV="1">
            <a:off x="425302" y="4109525"/>
            <a:ext cx="2525029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2391" y="2041839"/>
            <a:ext cx="0" cy="206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5"/>
          </p:cNvCxnSpPr>
          <p:nvPr/>
        </p:nvCxnSpPr>
        <p:spPr>
          <a:xfrm>
            <a:off x="432391" y="2041838"/>
            <a:ext cx="126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8128" y="1430005"/>
            <a:ext cx="1494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Mainboard</a:t>
            </a:r>
          </a:p>
          <a:p>
            <a:r>
              <a:rPr lang="en-US" dirty="0"/>
              <a:t>Debug/ Host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8650" y="1456293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PC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79472" y="5673929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Data Stream Output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79472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host for simulation 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256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simulation flag True?</a:t>
            </a: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2573084" y="5050593"/>
            <a:ext cx="906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</p:cNvCxnSpPr>
          <p:nvPr/>
        </p:nvCxnSpPr>
        <p:spPr>
          <a:xfrm flipV="1">
            <a:off x="5230300" y="5050593"/>
            <a:ext cx="13193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3"/>
          </p:cNvCxnSpPr>
          <p:nvPr/>
        </p:nvCxnSpPr>
        <p:spPr>
          <a:xfrm flipV="1">
            <a:off x="5273748" y="2495495"/>
            <a:ext cx="2256168" cy="863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</p:cNvCxnSpPr>
          <p:nvPr/>
        </p:nvCxnSpPr>
        <p:spPr>
          <a:xfrm flipV="1">
            <a:off x="5230300" y="6081510"/>
            <a:ext cx="12924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527847" y="2181387"/>
            <a:ext cx="2899669" cy="892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err="1">
                <a:solidFill>
                  <a:schemeClr val="tx1"/>
                </a:solidFill>
              </a:rPr>
              <a:t>db_cdh</a:t>
            </a:r>
            <a:r>
              <a:rPr lang="en-US" dirty="0">
                <a:solidFill>
                  <a:schemeClr val="tx1"/>
                </a:solidFill>
              </a:rPr>
              <a:t> commands to device from user GUI and/or terminal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9656" y="4765128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queried simulation value over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23960" y="5564372"/>
            <a:ext cx="2500423" cy="89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 data from Debug data stream and display on GUI nicely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4EF145-6CAC-D72E-A644-54A5D05B6347}"/>
              </a:ext>
            </a:extLst>
          </p:cNvPr>
          <p:cNvCxnSpPr>
            <a:cxnSpLocks/>
          </p:cNvCxnSpPr>
          <p:nvPr/>
        </p:nvCxnSpPr>
        <p:spPr>
          <a:xfrm>
            <a:off x="163232" y="4574204"/>
            <a:ext cx="11442172" cy="6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223886-F9C4-72D4-1A70-04AB0B26BD42}"/>
              </a:ext>
            </a:extLst>
          </p:cNvPr>
          <p:cNvSpPr txBox="1"/>
          <p:nvPr/>
        </p:nvSpPr>
        <p:spPr>
          <a:xfrm>
            <a:off x="430412" y="5597912"/>
            <a:ext cx="199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Mainboard</a:t>
            </a:r>
          </a:p>
          <a:p>
            <a:r>
              <a:rPr lang="en-US" dirty="0"/>
              <a:t>Simulation Interface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4DCCE-1975-E286-A04F-6E2FA01CCB18}"/>
              </a:ext>
            </a:extLst>
          </p:cNvPr>
          <p:cNvSpPr txBox="1"/>
          <p:nvPr/>
        </p:nvSpPr>
        <p:spPr>
          <a:xfrm>
            <a:off x="45038" y="917950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 Goal</a:t>
            </a:r>
          </a:p>
        </p:txBody>
      </p:sp>
    </p:spTree>
    <p:extLst>
      <p:ext uri="{BB962C8B-B14F-4D97-AF65-F5344CB8AC3E}">
        <p14:creationId xmlns:p14="http://schemas.microsoft.com/office/powerpoint/2010/main" val="324536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" y="67413"/>
            <a:ext cx="10515600" cy="1325563"/>
          </a:xfrm>
        </p:spPr>
        <p:txBody>
          <a:bodyPr/>
          <a:lstStyle/>
          <a:p>
            <a:r>
              <a:rPr lang="en-US" dirty="0"/>
              <a:t>REPL terminal and data stream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79" y="1842457"/>
            <a:ext cx="8451733" cy="391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144" y="1297173"/>
            <a:ext cx="275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</a:t>
            </a:r>
            <a:r>
              <a:rPr lang="en-US" dirty="0" err="1"/>
              <a:t>circuitpython</a:t>
            </a:r>
            <a:r>
              <a:rPr lang="en-US" dirty="0"/>
              <a:t> terminal.</a:t>
            </a:r>
          </a:p>
          <a:p>
            <a:r>
              <a:rPr lang="en-US" dirty="0" err="1"/>
              <a:t>Cubesat.debug</a:t>
            </a:r>
            <a:r>
              <a:rPr lang="en-US" dirty="0"/>
              <a:t> prints data here</a:t>
            </a:r>
          </a:p>
          <a:p>
            <a:r>
              <a:rPr lang="en-US" dirty="0"/>
              <a:t>Print() command also prints here</a:t>
            </a:r>
          </a:p>
          <a:p>
            <a:r>
              <a:rPr lang="en-US" dirty="0"/>
              <a:t>Ctrl-C to end and ctrl-D to reload</a:t>
            </a:r>
          </a:p>
        </p:txBody>
      </p:sp>
    </p:spTree>
    <p:extLst>
      <p:ext uri="{BB962C8B-B14F-4D97-AF65-F5344CB8AC3E}">
        <p14:creationId xmlns:p14="http://schemas.microsoft.com/office/powerpoint/2010/main" val="98433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385"/>
            <a:ext cx="10515600" cy="1325563"/>
          </a:xfrm>
        </p:spPr>
        <p:txBody>
          <a:bodyPr/>
          <a:lstStyle/>
          <a:p>
            <a:r>
              <a:rPr lang="en-US" dirty="0"/>
              <a:t>Debug command terminal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29" y="1290084"/>
            <a:ext cx="7851829" cy="2103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29" y="3636336"/>
            <a:ext cx="979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asci encoded word “</a:t>
            </a:r>
            <a:r>
              <a:rPr lang="en-US" dirty="0" err="1"/>
              <a:t>exec_cmd</a:t>
            </a:r>
            <a:r>
              <a:rPr lang="en-US" dirty="0"/>
              <a:t>” is the </a:t>
            </a:r>
            <a:r>
              <a:rPr lang="en-US" dirty="0" err="1"/>
              <a:t>keyphrase</a:t>
            </a:r>
            <a:r>
              <a:rPr lang="en-US" dirty="0"/>
              <a:t> for the command to run</a:t>
            </a:r>
          </a:p>
          <a:p>
            <a:r>
              <a:rPr lang="en-US" dirty="0"/>
              <a:t>Then “ “ space for arguments passed</a:t>
            </a:r>
          </a:p>
          <a:p>
            <a:r>
              <a:rPr lang="en-US" dirty="0"/>
              <a:t>All arguments are separated by “arg0,arg1” </a:t>
            </a:r>
            <a:r>
              <a:rPr lang="en-US" b="1" dirty="0"/>
              <a:t>comma</a:t>
            </a:r>
            <a:r>
              <a:rPr lang="en-US" dirty="0"/>
              <a:t> right now, not “arg0, arg1“ comma space</a:t>
            </a:r>
          </a:p>
          <a:p>
            <a:endParaRPr lang="en-US" dirty="0"/>
          </a:p>
          <a:p>
            <a:r>
              <a:rPr lang="en-US" dirty="0"/>
              <a:t>Not implemented yet, but this is where the device will also ask for simulation data</a:t>
            </a:r>
          </a:p>
        </p:txBody>
      </p:sp>
    </p:spTree>
    <p:extLst>
      <p:ext uri="{BB962C8B-B14F-4D97-AF65-F5344CB8AC3E}">
        <p14:creationId xmlns:p14="http://schemas.microsoft.com/office/powerpoint/2010/main" val="4084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19" y="138297"/>
            <a:ext cx="8969298" cy="1325563"/>
          </a:xfrm>
        </p:spPr>
        <p:txBody>
          <a:bodyPr/>
          <a:lstStyle/>
          <a:p>
            <a:r>
              <a:rPr lang="en-US" dirty="0"/>
              <a:t>Main Operation Modes of Satellite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3134" y="1732553"/>
            <a:ext cx="2301950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9740" y="1732553"/>
            <a:ext cx="2459665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25" y="1733035"/>
            <a:ext cx="185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STARTUP MODE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6723" y="1732553"/>
            <a:ext cx="2039016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4399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2601" y="1732553"/>
            <a:ext cx="3412608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0078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 MODE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0799" y="1733035"/>
            <a:ext cx="17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218" y="935666"/>
            <a:ext cx="801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mode will have several </a:t>
            </a:r>
            <a:r>
              <a:rPr lang="en-US" dirty="0" err="1"/>
              <a:t>substates</a:t>
            </a:r>
            <a:r>
              <a:rPr lang="en-US" dirty="0"/>
              <a:t>.</a:t>
            </a:r>
          </a:p>
          <a:p>
            <a:r>
              <a:rPr lang="en-US" dirty="0"/>
              <a:t>Each mode/state will probably have specific tasks/ change task settings on the fly.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218" y="2099487"/>
            <a:ext cx="2282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Runs once, x amount of time after initial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Deploys </a:t>
            </a:r>
            <a:r>
              <a:rPr lang="en-US" sz="1600" dirty="0" err="1">
                <a:solidFill>
                  <a:schemeClr val="bg1"/>
                </a:solidFill>
              </a:rPr>
              <a:t>deployables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Initial system checkout and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i.e. ADCS </a:t>
            </a:r>
            <a:r>
              <a:rPr lang="en-US" sz="1600" dirty="0" err="1">
                <a:solidFill>
                  <a:schemeClr val="bg1"/>
                </a:solidFill>
              </a:rPr>
              <a:t>detumble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ADCS calibrate,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3134" y="2099487"/>
            <a:ext cx="19187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Turns everything off, sleeps for x amount of time when it will re-check everything and try to re-enter idle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Probably will beacon once for help during this. An override function may be implemented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56349" y="2099486"/>
            <a:ext cx="212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Device in this mode most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Will beacon over </a:t>
            </a:r>
            <a:r>
              <a:rPr lang="en-US" sz="1600" dirty="0" err="1">
                <a:solidFill>
                  <a:schemeClr val="bg1"/>
                </a:solidFill>
              </a:rPr>
              <a:t>LoRa</a:t>
            </a:r>
            <a:r>
              <a:rPr lang="en-US" sz="1600" dirty="0">
                <a:solidFill>
                  <a:schemeClr val="bg1"/>
                </a:solidFill>
              </a:rPr>
              <a:t> looking for commands from ground.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Payload will be powered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ADCS in point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9972" y="2099486"/>
            <a:ext cx="3270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Initiated from idle mode to start payload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Recieves</a:t>
            </a:r>
            <a:r>
              <a:rPr lang="en-US" sz="1400" dirty="0">
                <a:solidFill>
                  <a:schemeClr val="bg1"/>
                </a:solidFill>
              </a:rPr>
              <a:t> data stream over </a:t>
            </a:r>
            <a:r>
              <a:rPr lang="en-US" sz="1400" dirty="0" err="1">
                <a:solidFill>
                  <a:schemeClr val="bg1"/>
                </a:solidFill>
              </a:rPr>
              <a:t>LoRa</a:t>
            </a:r>
            <a:r>
              <a:rPr lang="en-US" sz="1400" dirty="0">
                <a:solidFill>
                  <a:schemeClr val="bg1"/>
                </a:solidFill>
              </a:rPr>
              <a:t> for next arm/exec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Sends data stream down of payload camera, arm, and important telemetry.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ADCS in </a:t>
            </a:r>
            <a:r>
              <a:rPr lang="en-US" sz="1400" dirty="0" err="1">
                <a:solidFill>
                  <a:schemeClr val="bg1"/>
                </a:solidFill>
              </a:rPr>
              <a:t>payload_comp</a:t>
            </a:r>
            <a:r>
              <a:rPr lang="en-US" sz="1400" dirty="0">
                <a:solidFill>
                  <a:schemeClr val="bg1"/>
                </a:solidFill>
              </a:rPr>
              <a:t>() mode, where it will hold and try to ignore arm torque exerted. (Low priority)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If time, implement where </a:t>
            </a:r>
            <a:r>
              <a:rPr lang="en-US" sz="1400" dirty="0" err="1">
                <a:solidFill>
                  <a:schemeClr val="bg1"/>
                </a:solidFill>
              </a:rPr>
              <a:t>cubesat</a:t>
            </a:r>
            <a:r>
              <a:rPr lang="en-US" sz="1400" dirty="0">
                <a:solidFill>
                  <a:schemeClr val="bg1"/>
                </a:solidFill>
              </a:rPr>
              <a:t> will point at ground for better data transmission and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 have a baseline experiment with a few free-running tasks right now, but this may need to be moved to a more discrete “frame”-like interface…</a:t>
            </a:r>
          </a:p>
        </p:txBody>
      </p:sp>
    </p:spTree>
    <p:extLst>
      <p:ext uri="{BB962C8B-B14F-4D97-AF65-F5344CB8AC3E}">
        <p14:creationId xmlns:p14="http://schemas.microsoft.com/office/powerpoint/2010/main" val="300445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Wait x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antenna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Preform initial ADCS calibration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initial device 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 first downlink</a:t>
            </a:r>
          </a:p>
        </p:txBody>
      </p:sp>
    </p:spTree>
    <p:extLst>
      <p:ext uri="{BB962C8B-B14F-4D97-AF65-F5344CB8AC3E}">
        <p14:creationId xmlns:p14="http://schemas.microsoft.com/office/powerpoint/2010/main" val="347658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Turns all non-critical devices off.</a:t>
            </a:r>
          </a:p>
          <a:p>
            <a:r>
              <a:rPr lang="en-US" dirty="0"/>
              <a:t>Checks periodically for exit criteria to return to idle mode.</a:t>
            </a:r>
          </a:p>
          <a:p>
            <a:r>
              <a:rPr lang="en-US" dirty="0"/>
              <a:t>Will beacon SOS as a last resort</a:t>
            </a:r>
          </a:p>
        </p:txBody>
      </p:sp>
    </p:spTree>
    <p:extLst>
      <p:ext uri="{BB962C8B-B14F-4D97-AF65-F5344CB8AC3E}">
        <p14:creationId xmlns:p14="http://schemas.microsoft.com/office/powerpoint/2010/main" val="212799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spend most time here.</a:t>
            </a:r>
          </a:p>
          <a:p>
            <a:r>
              <a:rPr lang="en-US" dirty="0"/>
              <a:t>ADCS will be running</a:t>
            </a:r>
          </a:p>
          <a:p>
            <a:r>
              <a:rPr lang="en-US" dirty="0"/>
              <a:t>Beaconing every so often to try to initiate contact with  ground station</a:t>
            </a:r>
          </a:p>
        </p:txBody>
      </p:sp>
    </p:spTree>
    <p:extLst>
      <p:ext uri="{BB962C8B-B14F-4D97-AF65-F5344CB8AC3E}">
        <p14:creationId xmlns:p14="http://schemas.microsoft.com/office/powerpoint/2010/main" val="386627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EE59-7E3A-651D-6636-228CB304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763-C0EE-C23D-50EB-A9D6AF4C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Rx port for latest command data.</a:t>
            </a:r>
          </a:p>
          <a:p>
            <a:pPr lvl="1"/>
            <a:r>
              <a:rPr lang="en-US" dirty="0"/>
              <a:t>Mostly user inputs from website</a:t>
            </a:r>
          </a:p>
          <a:p>
            <a:r>
              <a:rPr lang="en-US" dirty="0"/>
              <a:t>Sends data to payload and executes commands</a:t>
            </a:r>
          </a:p>
          <a:p>
            <a:r>
              <a:rPr lang="en-US" dirty="0"/>
              <a:t>When a photo is requested from GS, the sat will burst down a photo</a:t>
            </a:r>
          </a:p>
        </p:txBody>
      </p:sp>
    </p:spTree>
    <p:extLst>
      <p:ext uri="{BB962C8B-B14F-4D97-AF65-F5344CB8AC3E}">
        <p14:creationId xmlns:p14="http://schemas.microsoft.com/office/powerpoint/2010/main" val="11880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the Air (OTA)(Radio)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packet structures for 2 modes, </a:t>
            </a:r>
            <a:r>
              <a:rPr lang="en-US" dirty="0">
                <a:highlight>
                  <a:srgbClr val="FFFF00"/>
                </a:highlight>
              </a:rPr>
              <a:t>beacon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connected</a:t>
            </a:r>
            <a:r>
              <a:rPr lang="en-US" dirty="0"/>
              <a:t>.</a:t>
            </a:r>
          </a:p>
          <a:p>
            <a:r>
              <a:rPr lang="en-US" dirty="0" err="1"/>
              <a:t>RadioHead</a:t>
            </a:r>
            <a:r>
              <a:rPr lang="en-US" dirty="0"/>
              <a:t> is the background library used by the GS and the sat. It does most of the handling for a header and ACK response.</a:t>
            </a:r>
          </a:p>
          <a:p>
            <a:r>
              <a:rPr lang="en-US" dirty="0"/>
              <a:t>The Satellite will receive commands from the ground-station less than 240bytes.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5CB-6AFE-35BB-47B0-A290C78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IDE for Satellite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9916-3FF7-2E87-D69B-1194CD7A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With Python extension and </a:t>
            </a:r>
            <a:r>
              <a:rPr lang="en-US" dirty="0" err="1"/>
              <a:t>PyLint</a:t>
            </a:r>
            <a:r>
              <a:rPr lang="en-US" dirty="0"/>
              <a:t> extension</a:t>
            </a:r>
          </a:p>
          <a:p>
            <a:pPr lvl="2"/>
            <a:r>
              <a:rPr lang="en-US" dirty="0" err="1"/>
              <a:t>Pylint</a:t>
            </a:r>
            <a:r>
              <a:rPr lang="en-US" dirty="0"/>
              <a:t> needs to be played with a </a:t>
            </a:r>
            <a:r>
              <a:rPr lang="en-US"/>
              <a:t>little bit</a:t>
            </a:r>
          </a:p>
        </p:txBody>
      </p:sp>
    </p:spTree>
    <p:extLst>
      <p:ext uri="{BB962C8B-B14F-4D97-AF65-F5344CB8AC3E}">
        <p14:creationId xmlns:p14="http://schemas.microsoft.com/office/powerpoint/2010/main" val="227552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“Beacon Mode” Radio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F4A96-28F2-18A6-3909-2A08F396D781}"/>
              </a:ext>
            </a:extLst>
          </p:cNvPr>
          <p:cNvSpPr/>
          <p:nvPr/>
        </p:nvSpPr>
        <p:spPr>
          <a:xfrm>
            <a:off x="343949" y="1535185"/>
            <a:ext cx="5301842" cy="5209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D4A23-173B-4734-2D4D-EFC155A4C1E1}"/>
              </a:ext>
            </a:extLst>
          </p:cNvPr>
          <p:cNvSpPr txBox="1"/>
          <p:nvPr/>
        </p:nvSpPr>
        <p:spPr>
          <a:xfrm>
            <a:off x="343949" y="1535185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Satellite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5BB4F7-1704-BBFC-EB3C-6ACAA9392443}"/>
              </a:ext>
            </a:extLst>
          </p:cNvPr>
          <p:cNvSpPr/>
          <p:nvPr/>
        </p:nvSpPr>
        <p:spPr>
          <a:xfrm>
            <a:off x="6051958" y="1535293"/>
            <a:ext cx="5301842" cy="5209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7DB618-16E5-A71D-2D13-CC3947804CAF}"/>
              </a:ext>
            </a:extLst>
          </p:cNvPr>
          <p:cNvSpPr txBox="1"/>
          <p:nvPr/>
        </p:nvSpPr>
        <p:spPr>
          <a:xfrm>
            <a:off x="6020847" y="1535185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Station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43E3E-ACB0-C2B5-AF38-F9D5EA1FC824}"/>
              </a:ext>
            </a:extLst>
          </p:cNvPr>
          <p:cNvSpPr/>
          <p:nvPr/>
        </p:nvSpPr>
        <p:spPr>
          <a:xfrm>
            <a:off x="2605243" y="2431320"/>
            <a:ext cx="1451296" cy="738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 Beacon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00A306C-835C-5AC1-5855-0E7D676563AC}"/>
              </a:ext>
            </a:extLst>
          </p:cNvPr>
          <p:cNvSpPr/>
          <p:nvPr/>
        </p:nvSpPr>
        <p:spPr>
          <a:xfrm>
            <a:off x="2538335" y="3392164"/>
            <a:ext cx="1593906" cy="1065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Recieve</a:t>
            </a:r>
            <a:r>
              <a:rPr lang="en-US" sz="1100" dirty="0"/>
              <a:t> response?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B64909-B1E2-D1C4-28B1-EC84AAC38DD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434982" y="3924788"/>
            <a:ext cx="1103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26A3EF-FD47-D914-C092-507F1EC3440A}"/>
              </a:ext>
            </a:extLst>
          </p:cNvPr>
          <p:cNvCxnSpPr>
            <a:cxnSpLocks/>
          </p:cNvCxnSpPr>
          <p:nvPr/>
        </p:nvCxnSpPr>
        <p:spPr>
          <a:xfrm flipV="1">
            <a:off x="1434982" y="2800435"/>
            <a:ext cx="0" cy="112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C659AD-101B-03F7-8768-302428FC72A5}"/>
              </a:ext>
            </a:extLst>
          </p:cNvPr>
          <p:cNvCxnSpPr>
            <a:endCxn id="10" idx="1"/>
          </p:cNvCxnSpPr>
          <p:nvPr/>
        </p:nvCxnSpPr>
        <p:spPr>
          <a:xfrm>
            <a:off x="1434982" y="2800435"/>
            <a:ext cx="1170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036299-1F82-DF78-5E43-1EDC88651DC3}"/>
              </a:ext>
            </a:extLst>
          </p:cNvPr>
          <p:cNvSpPr txBox="1"/>
          <p:nvPr/>
        </p:nvSpPr>
        <p:spPr>
          <a:xfrm>
            <a:off x="1898400" y="36266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8B0B4E-7788-ABCF-61AD-FB96EDB5548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330891" y="3169551"/>
            <a:ext cx="4397" cy="22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42F794-BCF2-4218-F8BF-701F06D15996}"/>
              </a:ext>
            </a:extLst>
          </p:cNvPr>
          <p:cNvSpPr/>
          <p:nvPr/>
        </p:nvSpPr>
        <p:spPr>
          <a:xfrm>
            <a:off x="2533938" y="5049141"/>
            <a:ext cx="1593906" cy="713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Command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D6B77A-B4CE-680A-16E7-E18C438CFE05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3330891" y="4457413"/>
            <a:ext cx="4397" cy="59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846C8B-5A5B-3663-F959-BDF9413A5C3C}"/>
              </a:ext>
            </a:extLst>
          </p:cNvPr>
          <p:cNvCxnSpPr>
            <a:cxnSpLocks/>
          </p:cNvCxnSpPr>
          <p:nvPr/>
        </p:nvCxnSpPr>
        <p:spPr>
          <a:xfrm flipH="1">
            <a:off x="1434982" y="6230698"/>
            <a:ext cx="1098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247F07-FA47-ED0A-248A-67DC410C3C21}"/>
              </a:ext>
            </a:extLst>
          </p:cNvPr>
          <p:cNvCxnSpPr>
            <a:cxnSpLocks/>
          </p:cNvCxnSpPr>
          <p:nvPr/>
        </p:nvCxnSpPr>
        <p:spPr>
          <a:xfrm flipV="1">
            <a:off x="1438943" y="4057565"/>
            <a:ext cx="1330054" cy="21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9AACE81D-0D9A-DE2B-707C-AF17FB3BB073}"/>
              </a:ext>
            </a:extLst>
          </p:cNvPr>
          <p:cNvSpPr/>
          <p:nvPr/>
        </p:nvSpPr>
        <p:spPr>
          <a:xfrm>
            <a:off x="8630446" y="2703061"/>
            <a:ext cx="1593906" cy="10652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Receive Data?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65EB2A-A5A6-76FE-C08C-5E2C37F02534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527093" y="3235685"/>
            <a:ext cx="1103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0D4E42-1D42-DE12-C029-17DDEBEDDB46}"/>
              </a:ext>
            </a:extLst>
          </p:cNvPr>
          <p:cNvCxnSpPr>
            <a:cxnSpLocks/>
          </p:cNvCxnSpPr>
          <p:nvPr/>
        </p:nvCxnSpPr>
        <p:spPr>
          <a:xfrm flipV="1">
            <a:off x="7527093" y="2111332"/>
            <a:ext cx="0" cy="112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4F0C83-0413-0FCE-7A96-524A65AC1BD4}"/>
              </a:ext>
            </a:extLst>
          </p:cNvPr>
          <p:cNvSpPr txBox="1"/>
          <p:nvPr/>
        </p:nvSpPr>
        <p:spPr>
          <a:xfrm>
            <a:off x="7990511" y="29375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4AA40FB-9126-81B3-68CB-183659F44B8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423002" y="2111332"/>
            <a:ext cx="4397" cy="59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51CF1D-8400-0AD8-2CE9-35CEB1B98202}"/>
              </a:ext>
            </a:extLst>
          </p:cNvPr>
          <p:cNvSpPr/>
          <p:nvPr/>
        </p:nvSpPr>
        <p:spPr>
          <a:xfrm>
            <a:off x="8626049" y="4360038"/>
            <a:ext cx="1593906" cy="713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C257C0-1E26-6CC7-E34B-0CFD019E1FD1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 flipH="1">
            <a:off x="9423002" y="3768310"/>
            <a:ext cx="4397" cy="59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9DDAD5-A429-C48B-69F3-A0E3B902D083}"/>
              </a:ext>
            </a:extLst>
          </p:cNvPr>
          <p:cNvCxnSpPr>
            <a:cxnSpLocks/>
          </p:cNvCxnSpPr>
          <p:nvPr/>
        </p:nvCxnSpPr>
        <p:spPr>
          <a:xfrm>
            <a:off x="7541700" y="2111332"/>
            <a:ext cx="1881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A9CE0D-C695-2F2D-4D26-978DC94C9804}"/>
              </a:ext>
            </a:extLst>
          </p:cNvPr>
          <p:cNvSpPr txBox="1"/>
          <p:nvPr/>
        </p:nvSpPr>
        <p:spPr>
          <a:xfrm>
            <a:off x="3421888" y="456838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343A30-65B3-2D1B-B386-34AC5EFA5263}"/>
              </a:ext>
            </a:extLst>
          </p:cNvPr>
          <p:cNvSpPr txBox="1"/>
          <p:nvPr/>
        </p:nvSpPr>
        <p:spPr>
          <a:xfrm>
            <a:off x="9469720" y="37915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4EDE3-3D72-D4A4-6392-B7B5DBB76FAE}"/>
              </a:ext>
            </a:extLst>
          </p:cNvPr>
          <p:cNvCxnSpPr>
            <a:cxnSpLocks/>
          </p:cNvCxnSpPr>
          <p:nvPr/>
        </p:nvCxnSpPr>
        <p:spPr>
          <a:xfrm>
            <a:off x="8626049" y="5762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E43239-4A1A-845C-CD90-BB757975AFF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078769" y="4698074"/>
            <a:ext cx="547280" cy="1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F9505E0-0BED-3A04-4609-FEDC9E7E7A72}"/>
              </a:ext>
            </a:extLst>
          </p:cNvPr>
          <p:cNvCxnSpPr>
            <a:cxnSpLocks/>
          </p:cNvCxnSpPr>
          <p:nvPr/>
        </p:nvCxnSpPr>
        <p:spPr>
          <a:xfrm flipV="1">
            <a:off x="8078769" y="3506047"/>
            <a:ext cx="912029" cy="119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293E8F-8212-09A1-2189-C76E56E94AF6}"/>
              </a:ext>
            </a:extLst>
          </p:cNvPr>
          <p:cNvSpPr/>
          <p:nvPr/>
        </p:nvSpPr>
        <p:spPr>
          <a:xfrm>
            <a:off x="2533938" y="5873988"/>
            <a:ext cx="1593906" cy="7134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 Response</a:t>
            </a:r>
          </a:p>
        </p:txBody>
      </p:sp>
    </p:spTree>
    <p:extLst>
      <p:ext uri="{BB962C8B-B14F-4D97-AF65-F5344CB8AC3E}">
        <p14:creationId xmlns:p14="http://schemas.microsoft.com/office/powerpoint/2010/main" val="417027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“Beacon Mode” Radio Packet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91" y="2496132"/>
            <a:ext cx="1697505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RadioHead</a:t>
            </a:r>
            <a:r>
              <a:rPr lang="en-US" dirty="0"/>
              <a:t> Header</a:t>
            </a:r>
          </a:p>
          <a:p>
            <a:pPr algn="ctr"/>
            <a:r>
              <a:rPr lang="en-US" dirty="0"/>
              <a:t>4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639" y="2491189"/>
            <a:ext cx="1702668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/ response code</a:t>
            </a:r>
          </a:p>
          <a:p>
            <a:pPr algn="ctr"/>
            <a:r>
              <a:rPr lang="en-US" dirty="0"/>
              <a:t>2 bytes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13875" y="2491188"/>
            <a:ext cx="1497380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90853-9839-2429-261F-BB88EF111169}"/>
              </a:ext>
            </a:extLst>
          </p:cNvPr>
          <p:cNvSpPr txBox="1"/>
          <p:nvPr/>
        </p:nvSpPr>
        <p:spPr>
          <a:xfrm>
            <a:off x="838200" y="199065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/ Receive both sides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1195B-0B3C-25D4-CDBC-CD58AE4A1921}"/>
              </a:ext>
            </a:extLst>
          </p:cNvPr>
          <p:cNvSpPr/>
          <p:nvPr/>
        </p:nvSpPr>
        <p:spPr>
          <a:xfrm>
            <a:off x="1906264" y="2496132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Secret Code</a:t>
            </a:r>
          </a:p>
          <a:p>
            <a:pPr algn="ctr"/>
            <a:r>
              <a:rPr lang="en-US" dirty="0"/>
              <a:t>X bytes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30706-66E9-38F9-8F3B-FD4EE286B6C9}"/>
              </a:ext>
            </a:extLst>
          </p:cNvPr>
          <p:cNvSpPr/>
          <p:nvPr/>
        </p:nvSpPr>
        <p:spPr>
          <a:xfrm>
            <a:off x="8865845" y="2491187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2 bytes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650EC-533B-5DC9-BB39-73DCF5769B03}"/>
              </a:ext>
            </a:extLst>
          </p:cNvPr>
          <p:cNvSpPr/>
          <p:nvPr/>
        </p:nvSpPr>
        <p:spPr>
          <a:xfrm>
            <a:off x="10605110" y="2491187"/>
            <a:ext cx="1497380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4FD4B-42A0-3BC6-1AAE-90B3D3CF33CE}"/>
              </a:ext>
            </a:extLst>
          </p:cNvPr>
          <p:cNvSpPr/>
          <p:nvPr/>
        </p:nvSpPr>
        <p:spPr>
          <a:xfrm>
            <a:off x="3654780" y="2491189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Header</a:t>
            </a:r>
          </a:p>
          <a:p>
            <a:pPr algn="ctr"/>
            <a:r>
              <a:rPr lang="en-US" dirty="0"/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34000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48" y="-81414"/>
            <a:ext cx="10515600" cy="1325563"/>
          </a:xfrm>
        </p:spPr>
        <p:txBody>
          <a:bodyPr/>
          <a:lstStyle/>
          <a:p>
            <a:r>
              <a:rPr lang="en-US" dirty="0"/>
              <a:t>High-Speed “Connected</a:t>
            </a:r>
            <a:r>
              <a:rPr lang="en-US" sz="4000" dirty="0"/>
              <a:t>” Radio Mode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F4A96-28F2-18A6-3909-2A08F396D781}"/>
              </a:ext>
            </a:extLst>
          </p:cNvPr>
          <p:cNvSpPr/>
          <p:nvPr/>
        </p:nvSpPr>
        <p:spPr>
          <a:xfrm>
            <a:off x="343948" y="1535185"/>
            <a:ext cx="11375471" cy="5209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D4A23-173B-4734-2D4D-EFC155A4C1E1}"/>
              </a:ext>
            </a:extLst>
          </p:cNvPr>
          <p:cNvSpPr txBox="1"/>
          <p:nvPr/>
        </p:nvSpPr>
        <p:spPr>
          <a:xfrm>
            <a:off x="280613" y="1001059"/>
            <a:ext cx="722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at frequency passed by start connected mode </a:t>
            </a:r>
            <a:r>
              <a:rPr lang="en-US" dirty="0" err="1"/>
              <a:t>cmd</a:t>
            </a:r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14EDE3-3D72-D4A4-6392-B7B5DBB76FAE}"/>
              </a:ext>
            </a:extLst>
          </p:cNvPr>
          <p:cNvCxnSpPr>
            <a:cxnSpLocks/>
          </p:cNvCxnSpPr>
          <p:nvPr/>
        </p:nvCxnSpPr>
        <p:spPr>
          <a:xfrm>
            <a:off x="8626049" y="5762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0FDA62-E2F2-9A7F-FBDA-C396B4A37D4A}"/>
              </a:ext>
            </a:extLst>
          </p:cNvPr>
          <p:cNvSpPr/>
          <p:nvPr/>
        </p:nvSpPr>
        <p:spPr>
          <a:xfrm>
            <a:off x="2060189" y="1644458"/>
            <a:ext cx="1832300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Mode 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2BF608-DA88-755A-CDAB-551D8C960553}"/>
              </a:ext>
            </a:extLst>
          </p:cNvPr>
          <p:cNvSpPr/>
          <p:nvPr/>
        </p:nvSpPr>
        <p:spPr>
          <a:xfrm>
            <a:off x="4725809" y="3519956"/>
            <a:ext cx="1881302" cy="453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863F36E-C931-414E-3364-445DA04D9195}"/>
              </a:ext>
            </a:extLst>
          </p:cNvPr>
          <p:cNvSpPr/>
          <p:nvPr/>
        </p:nvSpPr>
        <p:spPr>
          <a:xfrm>
            <a:off x="4856058" y="1921840"/>
            <a:ext cx="1620804" cy="12388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Burst Mode?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CD017D47-6CFE-F604-4939-063EE93485F4}"/>
              </a:ext>
            </a:extLst>
          </p:cNvPr>
          <p:cNvSpPr/>
          <p:nvPr/>
        </p:nvSpPr>
        <p:spPr>
          <a:xfrm>
            <a:off x="6900832" y="1921840"/>
            <a:ext cx="1620804" cy="12388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Ready?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A6665F-5C06-AE7B-79C1-506B85A270C3}"/>
              </a:ext>
            </a:extLst>
          </p:cNvPr>
          <p:cNvSpPr/>
          <p:nvPr/>
        </p:nvSpPr>
        <p:spPr>
          <a:xfrm>
            <a:off x="9125022" y="2314495"/>
            <a:ext cx="1881302" cy="453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Buffer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7145F24F-B573-D7AE-B375-396E9731D372}"/>
              </a:ext>
            </a:extLst>
          </p:cNvPr>
          <p:cNvSpPr/>
          <p:nvPr/>
        </p:nvSpPr>
        <p:spPr>
          <a:xfrm>
            <a:off x="9186042" y="3281298"/>
            <a:ext cx="1759262" cy="1394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Byte?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73E5E3-C19D-A6ED-5142-917579345908}"/>
              </a:ext>
            </a:extLst>
          </p:cNvPr>
          <p:cNvSpPr/>
          <p:nvPr/>
        </p:nvSpPr>
        <p:spPr>
          <a:xfrm>
            <a:off x="9125022" y="5199447"/>
            <a:ext cx="1881302" cy="453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burst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F755-F8E5-2404-1ADA-CD001B1A7A72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476862" y="2541271"/>
            <a:ext cx="42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2B122-CCF7-EE41-5958-53A817C5412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521636" y="2541271"/>
            <a:ext cx="603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FDB451-3C27-40BA-D900-EF4087FE4B0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065673" y="2768047"/>
            <a:ext cx="0" cy="5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9B100F-83E5-655B-03B1-BA912AEF212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065673" y="4675701"/>
            <a:ext cx="0" cy="5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BC3945F0-8B14-9BA1-91BE-091CE824308A}"/>
              </a:ext>
            </a:extLst>
          </p:cNvPr>
          <p:cNvSpPr/>
          <p:nvPr/>
        </p:nvSpPr>
        <p:spPr>
          <a:xfrm>
            <a:off x="4786829" y="4149818"/>
            <a:ext cx="1759262" cy="1394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Heard? Some-thing?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F8B7FDC-8F67-1FD4-5630-6639221FE36B}"/>
              </a:ext>
            </a:extLst>
          </p:cNvPr>
          <p:cNvSpPr/>
          <p:nvPr/>
        </p:nvSpPr>
        <p:spPr>
          <a:xfrm>
            <a:off x="6925415" y="4620243"/>
            <a:ext cx="1881302" cy="453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CMD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0FB3A7-9FE3-4155-38AF-4C0660E33CB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666460" y="3160702"/>
            <a:ext cx="0" cy="35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495D16-A127-39D2-4127-40823CEDB990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5666460" y="3973508"/>
            <a:ext cx="0" cy="1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4CD797-26D1-288D-440E-E9C50931792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6546091" y="4847019"/>
            <a:ext cx="379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AB9FA3-0957-F23A-996C-B8B9D29358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92489" y="1904517"/>
            <a:ext cx="1325463" cy="2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AD74532-B88D-AEE0-6C70-535E66E8B1B5}"/>
              </a:ext>
            </a:extLst>
          </p:cNvPr>
          <p:cNvSpPr/>
          <p:nvPr/>
        </p:nvSpPr>
        <p:spPr>
          <a:xfrm>
            <a:off x="1391271" y="3160702"/>
            <a:ext cx="2075583" cy="719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Timeout Counter</a:t>
            </a:r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A60F2987-7CEC-21E4-F88F-211DC8EFDBE9}"/>
              </a:ext>
            </a:extLst>
          </p:cNvPr>
          <p:cNvSpPr/>
          <p:nvPr/>
        </p:nvSpPr>
        <p:spPr>
          <a:xfrm>
            <a:off x="1391271" y="4502245"/>
            <a:ext cx="2075583" cy="1394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 Trigger?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63DD5F-EB2D-1910-65B7-786A846A756C}"/>
              </a:ext>
            </a:extLst>
          </p:cNvPr>
          <p:cNvSpPr txBox="1"/>
          <p:nvPr/>
        </p:nvSpPr>
        <p:spPr>
          <a:xfrm>
            <a:off x="496349" y="1687585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Satellite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1D3A4F7-4795-B13C-6A37-B86A68326827}"/>
              </a:ext>
            </a:extLst>
          </p:cNvPr>
          <p:cNvSpPr/>
          <p:nvPr/>
        </p:nvSpPr>
        <p:spPr>
          <a:xfrm>
            <a:off x="3255936" y="5625738"/>
            <a:ext cx="2075582" cy="5825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Connected Mode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5D838-E06A-8D13-43E1-0C7337CC3132}"/>
              </a:ext>
            </a:extLst>
          </p:cNvPr>
          <p:cNvSpPr txBox="1"/>
          <p:nvPr/>
        </p:nvSpPr>
        <p:spPr>
          <a:xfrm rot="10800000" flipV="1">
            <a:off x="6920097" y="3652478"/>
            <a:ext cx="232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mode will often be terminated by a command.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255078-380F-B8B9-AE01-4907F3ECFB6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466854" y="5199447"/>
            <a:ext cx="173968" cy="34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AB4B67-CFC3-088F-5480-CE5DF0ECAB21}"/>
              </a:ext>
            </a:extLst>
          </p:cNvPr>
          <p:cNvSpPr txBox="1"/>
          <p:nvPr/>
        </p:nvSpPr>
        <p:spPr>
          <a:xfrm>
            <a:off x="3633250" y="5166915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C767D9-B026-9539-CB88-59CB25645AD3}"/>
              </a:ext>
            </a:extLst>
          </p:cNvPr>
          <p:cNvCxnSpPr>
            <a:stCxn id="54" idx="1"/>
            <a:endCxn id="56" idx="3"/>
          </p:cNvCxnSpPr>
          <p:nvPr/>
        </p:nvCxnSpPr>
        <p:spPr>
          <a:xfrm flipH="1" flipV="1">
            <a:off x="3466854" y="3520565"/>
            <a:ext cx="1319975" cy="13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98A0F2D-FB86-BE7C-45B3-BC8872931453}"/>
              </a:ext>
            </a:extLst>
          </p:cNvPr>
          <p:cNvSpPr txBox="1"/>
          <p:nvPr/>
        </p:nvSpPr>
        <p:spPr>
          <a:xfrm>
            <a:off x="3894174" y="3822170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D0278C-FCDE-8877-11B1-EA29C12878A5}"/>
              </a:ext>
            </a:extLst>
          </p:cNvPr>
          <p:cNvSpPr txBox="1"/>
          <p:nvPr/>
        </p:nvSpPr>
        <p:spPr>
          <a:xfrm>
            <a:off x="5732799" y="3111642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2FECB-6323-378A-16A4-C339B776BC52}"/>
              </a:ext>
            </a:extLst>
          </p:cNvPr>
          <p:cNvSpPr txBox="1"/>
          <p:nvPr/>
        </p:nvSpPr>
        <p:spPr>
          <a:xfrm>
            <a:off x="10049113" y="4782071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3B7D70-BCCB-AA0B-E941-51E385E346E8}"/>
              </a:ext>
            </a:extLst>
          </p:cNvPr>
          <p:cNvSpPr txBox="1"/>
          <p:nvPr/>
        </p:nvSpPr>
        <p:spPr>
          <a:xfrm>
            <a:off x="6400438" y="4524246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A445FE-019C-45FA-2E2A-441E761B3ABA}"/>
              </a:ext>
            </a:extLst>
          </p:cNvPr>
          <p:cNvSpPr txBox="1"/>
          <p:nvPr/>
        </p:nvSpPr>
        <p:spPr>
          <a:xfrm>
            <a:off x="6445034" y="2220674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C0D883-0FE2-D671-D2D4-3C7391D3F077}"/>
              </a:ext>
            </a:extLst>
          </p:cNvPr>
          <p:cNvSpPr txBox="1"/>
          <p:nvPr/>
        </p:nvSpPr>
        <p:spPr>
          <a:xfrm>
            <a:off x="8521636" y="2205388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5859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“Connected Mode” Radio Packet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333" y="1941361"/>
            <a:ext cx="1697505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RadioHead</a:t>
            </a:r>
            <a:r>
              <a:rPr lang="en-US" dirty="0"/>
              <a:t> Header</a:t>
            </a:r>
          </a:p>
          <a:p>
            <a:pPr algn="ctr"/>
            <a:r>
              <a:rPr lang="en-US" dirty="0"/>
              <a:t>4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4306" y="1942460"/>
            <a:ext cx="1702668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7290097" y="1941361"/>
            <a:ext cx="1497380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1195B-0B3C-25D4-CDBC-CD58AE4A1921}"/>
              </a:ext>
            </a:extLst>
          </p:cNvPr>
          <p:cNvSpPr/>
          <p:nvPr/>
        </p:nvSpPr>
        <p:spPr>
          <a:xfrm>
            <a:off x="2026184" y="1941361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Secret Code</a:t>
            </a:r>
          </a:p>
          <a:p>
            <a:pPr algn="ctr"/>
            <a:r>
              <a:rPr lang="en-US" dirty="0"/>
              <a:t>X bytes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30706-66E9-38F9-8F3B-FD4EE286B6C9}"/>
              </a:ext>
            </a:extLst>
          </p:cNvPr>
          <p:cNvSpPr/>
          <p:nvPr/>
        </p:nvSpPr>
        <p:spPr>
          <a:xfrm>
            <a:off x="8787477" y="1942460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2 bytes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7650EC-533B-5DC9-BB39-73DCF5769B03}"/>
              </a:ext>
            </a:extLst>
          </p:cNvPr>
          <p:cNvSpPr/>
          <p:nvPr/>
        </p:nvSpPr>
        <p:spPr>
          <a:xfrm>
            <a:off x="10409056" y="1942460"/>
            <a:ext cx="1497380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C14323-E4FA-E969-FD90-45819D80FCD9}"/>
              </a:ext>
            </a:extLst>
          </p:cNvPr>
          <p:cNvSpPr/>
          <p:nvPr/>
        </p:nvSpPr>
        <p:spPr>
          <a:xfrm>
            <a:off x="3781975" y="1930875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6 bytes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450A5-1CA4-DEFD-25B4-E89C52A5A817}"/>
              </a:ext>
            </a:extLst>
          </p:cNvPr>
          <p:cNvSpPr txBox="1"/>
          <p:nvPr/>
        </p:nvSpPr>
        <p:spPr>
          <a:xfrm>
            <a:off x="239333" y="1326822"/>
            <a:ext cx="15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Transmit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E0F9D1-0DEB-B01C-6CC4-9234951A9087}"/>
              </a:ext>
            </a:extLst>
          </p:cNvPr>
          <p:cNvSpPr txBox="1"/>
          <p:nvPr/>
        </p:nvSpPr>
        <p:spPr>
          <a:xfrm>
            <a:off x="239332" y="3429000"/>
            <a:ext cx="468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will not respond until the burst is over!</a:t>
            </a:r>
          </a:p>
        </p:txBody>
      </p:sp>
    </p:spTree>
    <p:extLst>
      <p:ext uri="{BB962C8B-B14F-4D97-AF65-F5344CB8AC3E}">
        <p14:creationId xmlns:p14="http://schemas.microsoft.com/office/powerpoint/2010/main" val="249379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Header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Bytes 1-2 : Flags (i.e. listen again, last transmission,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Idea: have a multi-packet flag  for the radio to listen again and look for packet number bytes?</a:t>
            </a:r>
          </a:p>
          <a:p>
            <a:r>
              <a:rPr lang="en-US" dirty="0"/>
              <a:t>Bytes 3-4 : packet number</a:t>
            </a:r>
          </a:p>
          <a:p>
            <a:r>
              <a:rPr lang="en-US" dirty="0"/>
              <a:t>Bytes 5-6 : number of packets to send</a:t>
            </a:r>
          </a:p>
        </p:txBody>
      </p:sp>
    </p:spTree>
    <p:extLst>
      <p:ext uri="{BB962C8B-B14F-4D97-AF65-F5344CB8AC3E}">
        <p14:creationId xmlns:p14="http://schemas.microsoft.com/office/powerpoint/2010/main" val="11677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9" y="-43458"/>
            <a:ext cx="10515600" cy="1325563"/>
          </a:xfrm>
        </p:spPr>
        <p:txBody>
          <a:bodyPr/>
          <a:lstStyle/>
          <a:p>
            <a:r>
              <a:rPr lang="en-US" dirty="0"/>
              <a:t>Minimum Functionality (Payload)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317" y="1578073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955" y="1578073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298" y="201858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Payload Init 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298" y="312760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 control data at x </a:t>
            </a:r>
            <a:r>
              <a:rPr lang="en-US" dirty="0" err="1">
                <a:solidFill>
                  <a:schemeClr val="tx1"/>
                </a:solidFill>
              </a:rPr>
              <a:t>freq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6710" y="5650817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image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2338" y="2018580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response (yes/no)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2339" y="3132127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command/control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69819" y="3610680"/>
            <a:ext cx="230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4469819" y="2501659"/>
            <a:ext cx="23025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8359600" y="4098286"/>
            <a:ext cx="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4491231" y="4044098"/>
            <a:ext cx="2895670" cy="82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5000" y="2984739"/>
            <a:ext cx="2317339" cy="3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470235" y="6092828"/>
            <a:ext cx="2302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60287E-550E-3955-28A3-B06625C9A8B2}"/>
              </a:ext>
            </a:extLst>
          </p:cNvPr>
          <p:cNvSpPr txBox="1"/>
          <p:nvPr/>
        </p:nvSpPr>
        <p:spPr>
          <a:xfrm>
            <a:off x="342144" y="1605623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64A1E1-B6D0-7BAC-65D5-8577ACFC8931}"/>
              </a:ext>
            </a:extLst>
          </p:cNvPr>
          <p:cNvSpPr txBox="1"/>
          <p:nvPr/>
        </p:nvSpPr>
        <p:spPr>
          <a:xfrm>
            <a:off x="6569571" y="1583453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34D67-0A46-BC8F-4B3D-D9857EE0F5D2}"/>
              </a:ext>
            </a:extLst>
          </p:cNvPr>
          <p:cNvSpPr txBox="1"/>
          <p:nvPr/>
        </p:nvSpPr>
        <p:spPr>
          <a:xfrm>
            <a:off x="280613" y="1001059"/>
            <a:ext cx="722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 goal 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30439-4C59-D88D-2C1F-98B08E6EA9B9}"/>
              </a:ext>
            </a:extLst>
          </p:cNvPr>
          <p:cNvSpPr txBox="1"/>
          <p:nvPr/>
        </p:nvSpPr>
        <p:spPr>
          <a:xfrm>
            <a:off x="6971463" y="4363565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5D4093-0029-FA3E-C5D3-1BD1163224D9}"/>
              </a:ext>
            </a:extLst>
          </p:cNvPr>
          <p:cNvSpPr/>
          <p:nvPr/>
        </p:nvSpPr>
        <p:spPr>
          <a:xfrm>
            <a:off x="6764397" y="5609749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 burst image data down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DE4867-9D4C-9BB2-A0B5-FD5C3DA7CB7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1658" y="5384881"/>
            <a:ext cx="0" cy="22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E12D5B33-A188-AB2A-C7C3-F9D20D0A75BD}"/>
              </a:ext>
            </a:extLst>
          </p:cNvPr>
          <p:cNvSpPr/>
          <p:nvPr/>
        </p:nvSpPr>
        <p:spPr>
          <a:xfrm>
            <a:off x="7386901" y="4351067"/>
            <a:ext cx="1929514" cy="1033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Rx?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1590BC66-A407-34AF-5BF0-84E1E1CD66DD}"/>
              </a:ext>
            </a:extLst>
          </p:cNvPr>
          <p:cNvSpPr/>
          <p:nvPr/>
        </p:nvSpPr>
        <p:spPr>
          <a:xfrm>
            <a:off x="1768087" y="4424082"/>
            <a:ext cx="1929514" cy="1033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 done?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AEF4FD-94B9-9B45-A574-C272F9FFAB99}"/>
              </a:ext>
            </a:extLst>
          </p:cNvPr>
          <p:cNvCxnSpPr>
            <a:endCxn id="39" idx="2"/>
          </p:cNvCxnSpPr>
          <p:nvPr/>
        </p:nvCxnSpPr>
        <p:spPr>
          <a:xfrm flipV="1">
            <a:off x="2732844" y="5457896"/>
            <a:ext cx="0" cy="19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6C8483-92BA-9B1C-197C-699948859C90}"/>
              </a:ext>
            </a:extLst>
          </p:cNvPr>
          <p:cNvCxnSpPr>
            <a:stCxn id="39" idx="3"/>
          </p:cNvCxnSpPr>
          <p:nvPr/>
        </p:nvCxnSpPr>
        <p:spPr>
          <a:xfrm flipH="1">
            <a:off x="3683623" y="4940989"/>
            <a:ext cx="13978" cy="66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BE886-67DF-F4C6-C171-DB755A6B6225}"/>
              </a:ext>
            </a:extLst>
          </p:cNvPr>
          <p:cNvCxnSpPr>
            <a:stCxn id="39" idx="0"/>
          </p:cNvCxnSpPr>
          <p:nvPr/>
        </p:nvCxnSpPr>
        <p:spPr>
          <a:xfrm flipV="1">
            <a:off x="2732844" y="4161785"/>
            <a:ext cx="0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3363D5-23C9-6C48-7828-9B52BB27728A}"/>
              </a:ext>
            </a:extLst>
          </p:cNvPr>
          <p:cNvSpPr txBox="1"/>
          <p:nvPr/>
        </p:nvSpPr>
        <p:spPr>
          <a:xfrm>
            <a:off x="3734979" y="5150041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919F03-E915-0054-03D4-9FE0FE5012AD}"/>
              </a:ext>
            </a:extLst>
          </p:cNvPr>
          <p:cNvSpPr txBox="1"/>
          <p:nvPr/>
        </p:nvSpPr>
        <p:spPr>
          <a:xfrm>
            <a:off x="2871286" y="4094157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C30C5-76B2-0F51-2403-C8C6BE77D4EA}"/>
              </a:ext>
            </a:extLst>
          </p:cNvPr>
          <p:cNvSpPr txBox="1"/>
          <p:nvPr/>
        </p:nvSpPr>
        <p:spPr>
          <a:xfrm>
            <a:off x="8485538" y="5269448"/>
            <a:ext cx="16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98305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 </a:t>
            </a:r>
            <a:r>
              <a:rPr lang="en-US" dirty="0" err="1"/>
              <a:t>CryoCube</a:t>
            </a:r>
            <a:r>
              <a:rPr lang="en-US" dirty="0"/>
              <a:t> code, Dr. Walker’s Dissertation, and Dr. Walker for details</a:t>
            </a:r>
          </a:p>
        </p:txBody>
      </p:sp>
    </p:spTree>
    <p:extLst>
      <p:ext uri="{BB962C8B-B14F-4D97-AF65-F5344CB8AC3E}">
        <p14:creationId xmlns:p14="http://schemas.microsoft.com/office/powerpoint/2010/main" val="3663133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09" y="343793"/>
            <a:ext cx="10515600" cy="1325563"/>
          </a:xfrm>
        </p:spPr>
        <p:txBody>
          <a:bodyPr/>
          <a:lstStyle/>
          <a:p>
            <a:r>
              <a:rPr lang="en-US" dirty="0"/>
              <a:t>payload_task.py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2" y="1448120"/>
            <a:ext cx="10515600" cy="4351338"/>
          </a:xfrm>
        </p:spPr>
        <p:txBody>
          <a:bodyPr/>
          <a:lstStyle/>
          <a:p>
            <a:r>
              <a:rPr lang="en-US" dirty="0" err="1"/>
              <a:t>Initated</a:t>
            </a:r>
            <a:r>
              <a:rPr lang="en-US" dirty="0"/>
              <a:t> by command </a:t>
            </a:r>
            <a:r>
              <a:rPr lang="en-US" dirty="0" err="1"/>
              <a:t>payload_start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only gets camera data from the </a:t>
            </a:r>
            <a:r>
              <a:rPr lang="en-US" dirty="0" err="1"/>
              <a:t>openMV</a:t>
            </a:r>
            <a:r>
              <a:rPr lang="en-US" dirty="0"/>
              <a:t> if the </a:t>
            </a:r>
            <a:r>
              <a:rPr lang="en-US" dirty="0" err="1"/>
              <a:t>img_burst</a:t>
            </a:r>
            <a:r>
              <a:rPr lang="en-US" dirty="0"/>
              <a:t> flag is true. Otherwise, it will do nothing.</a:t>
            </a:r>
          </a:p>
          <a:p>
            <a:pPr lvl="1"/>
            <a:r>
              <a:rPr lang="en-US" dirty="0"/>
              <a:t>Other payload management tasks can go here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BE64D00F-FDDF-98D2-2BD0-D714D9CCC5E7}"/>
              </a:ext>
            </a:extLst>
          </p:cNvPr>
          <p:cNvSpPr/>
          <p:nvPr/>
        </p:nvSpPr>
        <p:spPr>
          <a:xfrm>
            <a:off x="2173798" y="2642531"/>
            <a:ext cx="1484851" cy="12415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r>
              <a:rPr lang="en-US" dirty="0"/>
              <a:t> burst flag?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EF1CACF-24B9-35BC-1747-995AE48CAB5D}"/>
              </a:ext>
            </a:extLst>
          </p:cNvPr>
          <p:cNvSpPr/>
          <p:nvPr/>
        </p:nvSpPr>
        <p:spPr>
          <a:xfrm>
            <a:off x="4186456" y="2642530"/>
            <a:ext cx="1484851" cy="12415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Send_buf</a:t>
            </a:r>
            <a:r>
              <a:rPr lang="en-US" dirty="0"/>
              <a:t> flag?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B28F9E-723B-3E29-B28B-86CC1500F103}"/>
              </a:ext>
            </a:extLst>
          </p:cNvPr>
          <p:cNvSpPr/>
          <p:nvPr/>
        </p:nvSpPr>
        <p:spPr>
          <a:xfrm>
            <a:off x="310393" y="2973896"/>
            <a:ext cx="118284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C04AA6-4405-3CD9-D9B5-CB17BBF0D6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493240" y="3263316"/>
            <a:ext cx="680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CC918C-B412-E5DD-0943-F2E0C729794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58649" y="3263316"/>
            <a:ext cx="527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55F5C3-AF46-11B0-83C3-DAAB2BF58967}"/>
              </a:ext>
            </a:extLst>
          </p:cNvPr>
          <p:cNvSpPr/>
          <p:nvPr/>
        </p:nvSpPr>
        <p:spPr>
          <a:xfrm>
            <a:off x="6199114" y="2808213"/>
            <a:ext cx="3036814" cy="9102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next chunk in buffer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B0609-D38E-8E6D-3BBC-A82CE3E62F31}"/>
              </a:ext>
            </a:extLst>
          </p:cNvPr>
          <p:cNvCxnSpPr>
            <a:stCxn id="5" idx="3"/>
            <a:endCxn id="13" idx="2"/>
          </p:cNvCxnSpPr>
          <p:nvPr/>
        </p:nvCxnSpPr>
        <p:spPr>
          <a:xfrm>
            <a:off x="5671307" y="3263316"/>
            <a:ext cx="83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834AC7-2AE1-437C-D464-380CCF9ABEBE}"/>
              </a:ext>
            </a:extLst>
          </p:cNvPr>
          <p:cNvSpPr/>
          <p:nvPr/>
        </p:nvSpPr>
        <p:spPr>
          <a:xfrm>
            <a:off x="9843433" y="2808213"/>
            <a:ext cx="1590761" cy="91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send_buf</a:t>
            </a:r>
            <a:r>
              <a:rPr lang="en-US" dirty="0"/>
              <a:t> flag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768CFC-DF73-5A2D-90CA-5E3254D99037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8932247" y="3263316"/>
            <a:ext cx="91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BD7FFB-BA7E-F175-77BD-8B75B75BBC1B}"/>
              </a:ext>
            </a:extLst>
          </p:cNvPr>
          <p:cNvSpPr txBox="1"/>
          <p:nvPr/>
        </p:nvSpPr>
        <p:spPr>
          <a:xfrm>
            <a:off x="3640474" y="2973896"/>
            <a:ext cx="5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9AC0FF-830A-5304-86F3-693EC941D790}"/>
              </a:ext>
            </a:extLst>
          </p:cNvPr>
          <p:cNvSpPr txBox="1"/>
          <p:nvPr/>
        </p:nvSpPr>
        <p:spPr>
          <a:xfrm>
            <a:off x="5671307" y="2973896"/>
            <a:ext cx="5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4759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db_cdh.py / usb_data_task.py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commands sent via host PC</a:t>
            </a:r>
          </a:p>
          <a:p>
            <a:r>
              <a:rPr lang="en-US" dirty="0"/>
              <a:t>implement ability to run regular flight cdh.py commands with normal output over radio and debug info via USB.</a:t>
            </a:r>
          </a:p>
        </p:txBody>
      </p:sp>
    </p:spTree>
    <p:extLst>
      <p:ext uri="{BB962C8B-B14F-4D97-AF65-F5344CB8AC3E}">
        <p14:creationId xmlns:p14="http://schemas.microsoft.com/office/powerpoint/2010/main" val="12545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cdh.py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“in flight” commands will go here.</a:t>
            </a:r>
          </a:p>
          <a:p>
            <a:r>
              <a:rPr lang="en-US" dirty="0"/>
              <a:t>setting persistent settings, imitating payload, printing log, printing telemetry, etc.</a:t>
            </a:r>
          </a:p>
          <a:p>
            <a:r>
              <a:rPr lang="en-US" dirty="0"/>
              <a:t>Some commands like exec, query, and </a:t>
            </a:r>
            <a:r>
              <a:rPr lang="en-US" dirty="0" err="1"/>
              <a:t>hreset</a:t>
            </a:r>
            <a:r>
              <a:rPr lang="en-US" dirty="0"/>
              <a:t> will probably have to be password-protected in addition?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GitHub for code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GitHub desktop </a:t>
            </a:r>
          </a:p>
          <a:p>
            <a:r>
              <a:rPr lang="en-US" dirty="0"/>
              <a:t>Making a folder on your Z-drive</a:t>
            </a:r>
          </a:p>
          <a:p>
            <a:r>
              <a:rPr lang="en-US" dirty="0"/>
              <a:t>Forking the repository</a:t>
            </a:r>
          </a:p>
          <a:p>
            <a:r>
              <a:rPr lang="en-US" dirty="0"/>
              <a:t>Pushing changes 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1625213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Radios beacon unless they are “connected”</a:t>
            </a:r>
          </a:p>
          <a:p>
            <a:pPr lvl="1"/>
            <a:r>
              <a:rPr lang="en-US" dirty="0"/>
              <a:t>Connection is a command sent where the GS specifies a frequency to check for new messages</a:t>
            </a:r>
          </a:p>
          <a:p>
            <a:pPr lvl="1"/>
            <a:r>
              <a:rPr lang="en-US" dirty="0"/>
              <a:t>During this, they will explicitly listen unless prompted to burst data down by GS</a:t>
            </a:r>
          </a:p>
        </p:txBody>
      </p:sp>
    </p:spTree>
    <p:extLst>
      <p:ext uri="{BB962C8B-B14F-4D97-AF65-F5344CB8AC3E}">
        <p14:creationId xmlns:p14="http://schemas.microsoft.com/office/powerpoint/2010/main" val="3949514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gathering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Imu_task.py</a:t>
            </a:r>
          </a:p>
          <a:p>
            <a:pPr lvl="1"/>
            <a:r>
              <a:rPr lang="en-US" dirty="0"/>
              <a:t>Reads IMU data and overwrites data in </a:t>
            </a:r>
            <a:r>
              <a:rPr lang="en-US" dirty="0" err="1"/>
              <a:t>cubesat.data_buffer</a:t>
            </a:r>
            <a:r>
              <a:rPr lang="en-US" dirty="0"/>
              <a:t>{“</a:t>
            </a:r>
            <a:r>
              <a:rPr lang="en-US" dirty="0" err="1"/>
              <a:t>imu</a:t>
            </a:r>
            <a:r>
              <a:rPr lang="en-US" dirty="0"/>
              <a:t>”}.</a:t>
            </a:r>
          </a:p>
          <a:p>
            <a:r>
              <a:rPr lang="en-US" dirty="0"/>
              <a:t>GPS_task.py</a:t>
            </a:r>
          </a:p>
          <a:p>
            <a:pPr lvl="1"/>
            <a:r>
              <a:rPr lang="en-US" dirty="0"/>
              <a:t>Reads GPS data and overwrites data in </a:t>
            </a:r>
            <a:r>
              <a:rPr lang="en-US" dirty="0" err="1"/>
              <a:t>cubesat.data_buffer</a:t>
            </a:r>
            <a:r>
              <a:rPr lang="en-US" dirty="0"/>
              <a:t>{“</a:t>
            </a:r>
            <a:r>
              <a:rPr lang="en-US" dirty="0" err="1"/>
              <a:t>gps</a:t>
            </a:r>
            <a:r>
              <a:rPr lang="en-US" dirty="0"/>
              <a:t>"}</a:t>
            </a:r>
          </a:p>
          <a:p>
            <a:r>
              <a:rPr lang="en-US" dirty="0"/>
              <a:t>Temperature_task.py</a:t>
            </a:r>
          </a:p>
          <a:p>
            <a:pPr lvl="1"/>
            <a:r>
              <a:rPr lang="en-US" dirty="0"/>
              <a:t>Reads various temperatures and overwrites data in </a:t>
            </a:r>
            <a:r>
              <a:rPr lang="en-US" dirty="0" err="1"/>
              <a:t>cubesat.data_buffer</a:t>
            </a:r>
            <a:r>
              <a:rPr lang="en-US" dirty="0"/>
              <a:t>{“temp”}</a:t>
            </a:r>
          </a:p>
          <a:p>
            <a:pPr lvl="1"/>
            <a:r>
              <a:rPr lang="en-US" dirty="0"/>
              <a:t>Turns overheating devices off.</a:t>
            </a:r>
          </a:p>
          <a:p>
            <a:r>
              <a:rPr lang="en-US" dirty="0"/>
              <a:t>Time_task.py</a:t>
            </a:r>
          </a:p>
          <a:p>
            <a:pPr lvl="1"/>
            <a:r>
              <a:rPr lang="en-US" dirty="0"/>
              <a:t>Prints time data.</a:t>
            </a:r>
          </a:p>
          <a:p>
            <a:r>
              <a:rPr lang="en-US" dirty="0"/>
              <a:t>Battery_task.py</a:t>
            </a:r>
          </a:p>
          <a:p>
            <a:pPr lvl="1"/>
            <a:r>
              <a:rPr lang="en-US" dirty="0"/>
              <a:t>Gathers battery information and power readings. Initiates safe mode if low battery is detected.</a:t>
            </a:r>
          </a:p>
        </p:txBody>
      </p:sp>
    </p:spTree>
    <p:extLst>
      <p:ext uri="{BB962C8B-B14F-4D97-AF65-F5344CB8AC3E}">
        <p14:creationId xmlns:p14="http://schemas.microsoft.com/office/powerpoint/2010/main" val="1495824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errors on satellite and attempts to fix them.</a:t>
            </a:r>
          </a:p>
          <a:p>
            <a:r>
              <a:rPr lang="en-US" dirty="0"/>
              <a:t>Preforms a daily hard reset to the satellite</a:t>
            </a:r>
          </a:p>
          <a:p>
            <a:r>
              <a:rPr lang="en-US" dirty="0"/>
              <a:t>Other housekeeping tasks?</a:t>
            </a:r>
          </a:p>
          <a:p>
            <a:pPr lvl="1"/>
            <a:r>
              <a:rPr lang="en-US" dirty="0" err="1"/>
              <a:t>gc_collect</a:t>
            </a:r>
            <a:r>
              <a:rPr lang="en-US" dirty="0"/>
              <a:t> is already its own thing running at 2Hz</a:t>
            </a:r>
          </a:p>
          <a:p>
            <a:r>
              <a:rPr lang="en-US" dirty="0"/>
              <a:t>Maybe separate this into its own error handling tasks</a:t>
            </a:r>
          </a:p>
          <a:p>
            <a:r>
              <a:rPr lang="en-US" dirty="0"/>
              <a:t>I’ve yet to decide if this should be one or many tasks…</a:t>
            </a:r>
          </a:p>
        </p:txBody>
      </p:sp>
    </p:spTree>
    <p:extLst>
      <p:ext uri="{BB962C8B-B14F-4D97-AF65-F5344CB8AC3E}">
        <p14:creationId xmlns:p14="http://schemas.microsoft.com/office/powerpoint/2010/main" val="69662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Cubesat</a:t>
            </a:r>
            <a:r>
              <a:rPr lang="en-US" dirty="0"/>
              <a:t> /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Promineo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51" y="1690688"/>
            <a:ext cx="5679740" cy="4351338"/>
          </a:xfrm>
        </p:spPr>
      </p:pic>
    </p:spTree>
    <p:extLst>
      <p:ext uri="{BB962C8B-B14F-4D97-AF65-F5344CB8AC3E}">
        <p14:creationId xmlns:p14="http://schemas.microsoft.com/office/powerpoint/2010/main" val="2165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646" y="2506662"/>
            <a:ext cx="5909724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56F07-5DAB-EF95-C4A2-2BAEE7DCDD6B}"/>
              </a:ext>
            </a:extLst>
          </p:cNvPr>
          <p:cNvSpPr txBox="1"/>
          <p:nvPr/>
        </p:nvSpPr>
        <p:spPr>
          <a:xfrm>
            <a:off x="5008924" y="1299864"/>
            <a:ext cx="26586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Satellite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radio comms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commands from Ground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0D7DF-CA1E-6730-A8C1-8EAB696D4916}"/>
              </a:ext>
            </a:extLst>
          </p:cNvPr>
          <p:cNvSpPr txBox="1"/>
          <p:nvPr/>
        </p:nvSpPr>
        <p:spPr>
          <a:xfrm>
            <a:off x="572517" y="4890773"/>
            <a:ext cx="39938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Ground Station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Send/Receive radio data from ground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payload data to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Receives player input from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11FA1-76B1-72CC-C8D1-E44568D0A71E}"/>
              </a:ext>
            </a:extLst>
          </p:cNvPr>
          <p:cNvSpPr txBox="1"/>
          <p:nvPr/>
        </p:nvSpPr>
        <p:spPr>
          <a:xfrm>
            <a:off x="572517" y="2218163"/>
            <a:ext cx="33696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LoRa Ground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and receives radio comms to/from satellite and ground station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ground station antenna at sat during flyover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BC57-FBF8-3AD2-BA83-1D90B99ABDC5}"/>
              </a:ext>
            </a:extLst>
          </p:cNvPr>
          <p:cNvSpPr txBox="1"/>
          <p:nvPr/>
        </p:nvSpPr>
        <p:spPr>
          <a:xfrm>
            <a:off x="8112849" y="1756498"/>
            <a:ext cx="33696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“live” camera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 keyboard inputs</a:t>
            </a:r>
          </a:p>
        </p:txBody>
      </p:sp>
    </p:spTree>
    <p:extLst>
      <p:ext uri="{BB962C8B-B14F-4D97-AF65-F5344CB8AC3E}">
        <p14:creationId xmlns:p14="http://schemas.microsoft.com/office/powerpoint/2010/main" val="300059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Con-ops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PC software (for debugging and testing on the ground)</a:t>
            </a:r>
          </a:p>
          <a:p>
            <a:r>
              <a:rPr lang="en-US" dirty="0"/>
              <a:t>Ground Station PC Software</a:t>
            </a:r>
          </a:p>
          <a:p>
            <a:r>
              <a:rPr lang="en-US" dirty="0"/>
              <a:t>Ground Station LoRa software</a:t>
            </a:r>
          </a:p>
          <a:p>
            <a:r>
              <a:rPr lang="en-US" dirty="0"/>
              <a:t>Satellite Software</a:t>
            </a:r>
          </a:p>
          <a:p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49563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Software 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881"/>
            <a:ext cx="10515600" cy="5057184"/>
          </a:xfrm>
        </p:spPr>
        <p:txBody>
          <a:bodyPr>
            <a:normAutofit fontScale="92500"/>
          </a:bodyPr>
          <a:lstStyle/>
          <a:p>
            <a:r>
              <a:rPr lang="en-US" dirty="0"/>
              <a:t>Satellite programming is mostly in </a:t>
            </a:r>
            <a:r>
              <a:rPr lang="en-US" dirty="0" err="1"/>
              <a:t>CircuitPython</a:t>
            </a:r>
            <a:r>
              <a:rPr lang="en-US" dirty="0"/>
              <a:t>. Firmware is written in C.</a:t>
            </a:r>
          </a:p>
          <a:p>
            <a:r>
              <a:rPr lang="en-US" dirty="0"/>
              <a:t>Satellite programming is for a </a:t>
            </a:r>
            <a:r>
              <a:rPr lang="en-US" dirty="0">
                <a:highlight>
                  <a:srgbClr val="FFFF00"/>
                </a:highlight>
              </a:rPr>
              <a:t>MICROCONTROLLER</a:t>
            </a:r>
            <a:r>
              <a:rPr lang="en-US" dirty="0"/>
              <a:t>, so it is </a:t>
            </a:r>
            <a:r>
              <a:rPr lang="en-US" dirty="0">
                <a:highlight>
                  <a:srgbClr val="FFFF00"/>
                </a:highlight>
              </a:rPr>
              <a:t>MUCH</a:t>
            </a:r>
            <a:r>
              <a:rPr lang="en-US" dirty="0"/>
              <a:t> less powerful and fast than a PC!!</a:t>
            </a:r>
          </a:p>
          <a:p>
            <a:pPr lvl="1"/>
            <a:r>
              <a:rPr lang="en-US" dirty="0"/>
              <a:t>during normal execution there is &lt;1MByte of RAM available for task execution.</a:t>
            </a:r>
          </a:p>
          <a:p>
            <a:pPr lvl="1"/>
            <a:r>
              <a:rPr lang="en-US" dirty="0"/>
              <a:t>Floating point is MUCH slower than integer operations</a:t>
            </a:r>
          </a:p>
          <a:p>
            <a:pPr lvl="1"/>
            <a:r>
              <a:rPr lang="en-US" dirty="0"/>
              <a:t>Data transactions over the radio are limited to 256 byte packets.</a:t>
            </a:r>
          </a:p>
          <a:p>
            <a:pPr lvl="1"/>
            <a:r>
              <a:rPr lang="en-US" dirty="0"/>
              <a:t>UART interface to payload is running at ~115600 baud</a:t>
            </a:r>
          </a:p>
          <a:p>
            <a:r>
              <a:rPr lang="en-US" dirty="0"/>
              <a:t>Good practice is to just be mindful of what resources / typing your code is using.</a:t>
            </a:r>
          </a:p>
          <a:p>
            <a:pPr lvl="1"/>
            <a:r>
              <a:rPr lang="en-US" dirty="0"/>
              <a:t>Since python is dynamically typed, type casting in this application is quite important!</a:t>
            </a:r>
          </a:p>
          <a:p>
            <a:pPr lvl="2"/>
            <a:r>
              <a:rPr lang="en-US" dirty="0"/>
              <a:t>i.e. differences between a bool, int, float, char, and string object.</a:t>
            </a:r>
          </a:p>
          <a:p>
            <a:pPr lvl="2"/>
            <a:r>
              <a:rPr lang="en-US" dirty="0"/>
              <a:t>Also be aware of various decorations like the 0x (hex) or b’’ (binary) prefix, or @</a:t>
            </a:r>
            <a:r>
              <a:rPr lang="en-US" dirty="0" err="1"/>
              <a:t>property.setters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Software Preface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background lower-level libs have been written by Max Alvarez (guy who developed </a:t>
            </a:r>
            <a:r>
              <a:rPr lang="en-US" dirty="0" err="1"/>
              <a:t>PyCubed</a:t>
            </a:r>
            <a:r>
              <a:rPr lang="en-US" dirty="0"/>
              <a:t> architecture) and Caden (me)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2204</Words>
  <Application>Microsoft Office PowerPoint</Application>
  <PresentationFormat>Widescreen</PresentationFormat>
  <Paragraphs>334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Foras Promineo Software</vt:lpstr>
      <vt:lpstr>Helpful References</vt:lpstr>
      <vt:lpstr>Preferred IDE for Satellite Coding</vt:lpstr>
      <vt:lpstr>Using GitHub for code sharing</vt:lpstr>
      <vt:lpstr>What is a Cubesat / Foras Promineo </vt:lpstr>
      <vt:lpstr>Space Operation</vt:lpstr>
      <vt:lpstr>Con-ops</vt:lpstr>
      <vt:lpstr>Satellite Software Preface</vt:lpstr>
      <vt:lpstr>Satellite Software Preface (cont.)</vt:lpstr>
      <vt:lpstr>Project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template_task.py: the parent class to all tasks.</vt:lpstr>
      <vt:lpstr>Current Progress (as of 6/1/21)</vt:lpstr>
      <vt:lpstr>Things to Do:</vt:lpstr>
      <vt:lpstr>Phase 1 Plan</vt:lpstr>
      <vt:lpstr>USB Interface</vt:lpstr>
      <vt:lpstr>Top Level Simulation / Debug Interface Flowchart</vt:lpstr>
      <vt:lpstr>REPL terminal and data stream</vt:lpstr>
      <vt:lpstr>Debug command terminal</vt:lpstr>
      <vt:lpstr>Main Operation Modes of Satellite</vt:lpstr>
      <vt:lpstr>STARTUP Mode</vt:lpstr>
      <vt:lpstr>Safe Mode</vt:lpstr>
      <vt:lpstr>Idle Mode</vt:lpstr>
      <vt:lpstr>Payload Mode</vt:lpstr>
      <vt:lpstr>Over the Air (OTA)(Radio) Commands</vt:lpstr>
      <vt:lpstr>Default “Beacon Mode” Radio Mode</vt:lpstr>
      <vt:lpstr>Default “Beacon Mode” Radio Packet Structure</vt:lpstr>
      <vt:lpstr>High-Speed “Connected” Radio Mode</vt:lpstr>
      <vt:lpstr>“Connected Mode” Radio Packet Structure</vt:lpstr>
      <vt:lpstr>Our Header Structure</vt:lpstr>
      <vt:lpstr>Minimum Functionality (Payload)</vt:lpstr>
      <vt:lpstr>adcs_task.py</vt:lpstr>
      <vt:lpstr>payload_task.py</vt:lpstr>
      <vt:lpstr>db_cdh.py / usb_data_task.py</vt:lpstr>
      <vt:lpstr>cdh.py</vt:lpstr>
      <vt:lpstr>Radio tasks</vt:lpstr>
      <vt:lpstr>Telemetry gathering tasks</vt:lpstr>
      <vt:lpstr>Housekeeper task</vt:lpstr>
    </vt:vector>
  </TitlesOfParts>
  <Company>Sierra Lobo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Foras Promineo Software Flowcharts</dc:title>
  <dc:creator>Caden J. Hillis</dc:creator>
  <cp:lastModifiedBy>Caden J. Hillis</cp:lastModifiedBy>
  <cp:revision>74</cp:revision>
  <dcterms:created xsi:type="dcterms:W3CDTF">2022-05-19T13:09:11Z</dcterms:created>
  <dcterms:modified xsi:type="dcterms:W3CDTF">2022-06-12T23:38:45Z</dcterms:modified>
</cp:coreProperties>
</file>