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6858000" cx="9144000"/>
  <p:notesSz cx="6858000" cy="9144000"/>
  <p:embeddedFontLst>
    <p:embeddedFont>
      <p:font typeface="Roboto Mon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obotoMono-bold.fntdata"/><Relationship Id="rId10" Type="http://schemas.openxmlformats.org/officeDocument/2006/relationships/slide" Target="slides/slide6.xml"/><Relationship Id="rId54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57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56" Type="http://schemas.openxmlformats.org/officeDocument/2006/relationships/font" Target="fonts/RobotoMon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368" name="Google Shape;3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553104e7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374" name="Google Shape;374;ga553104e70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553104e7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380" name="Google Shape;380;ga553104e70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553104e7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386" name="Google Shape;386;ga553104e70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553104e70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a553104e7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a553104e70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553104e7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398" name="Google Shape;398;ga553104e70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553104e7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404" name="Google Shape;404;ga553104e70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553104e7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412" name="Google Shape;412;ga553104e70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a553104e7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419" name="Google Shape;419;ga553104e70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553104e7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426" name="Google Shape;426;ga553104e70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553104e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433" name="Google Shape;433;ga553104e70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553104e7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440" name="Google Shape;440;ga553104e70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f1057fed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9f1057f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g9f1057fed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f1057fe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467" name="Google Shape;467;g9f1057fed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f1057fe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474" name="Google Shape;474;g9f1057fed0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f1057fed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481" name="Google Shape;481;g9f1057fed0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9f1057fed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491" name="Google Shape;491;g9f1057fed0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f1057fed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498" name="Google Shape;498;g9f1057fed0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553104e70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a553104e7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a553104e70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f1057fe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504" name="Google Shape;504;g9f1057fed0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f1057fed0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9f1057fed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g9f1057fed0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f1057fed0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9f1057fed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g9f1057fed0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f1057fed0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9f1057fed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g9f1057fed0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9f1057fed0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9f1057fed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g9f1057fed0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9f1057fed0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9f1057fed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g9f1057fed0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9f1057fed0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9f1057fed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g9f1057fed0_0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f1057fed0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9f1057fed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g9f1057fed0_0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f1057fed0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9f1057fed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g9f1057fed0_0_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f1057fed0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9f1057fed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6" name="Google Shape;566;g9f1057fed0_0_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f1057fed0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9f1057fe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g9f1057fed0_0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f1057fed0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9f1057fed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g9f1057fed0_0_1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f1057fed0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9f1057fed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g9f1057fed0_0_1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9f1057fed0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9f1057fed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g9f1057fed0_0_1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9f1057fed0_0_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9f1057fed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7" name="Google Shape;607;g9f1057fed0_0_1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9f1057fed0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g9f1057fed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5" name="Google Shape;615;g9f1057fed0_0_1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fe7537a45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gfe7537a4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3" name="Google Shape;623;gfe7537a45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fe7537a452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gfe7537a4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gfe7537a452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fe7537a452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gfe7537a4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7" name="Google Shape;637;gfe7537a452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fe7537a452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fe7537a45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fe7537a452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553104e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a553104e70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553104e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a553104e70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553104e7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a553104e70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" name="Google Shape;21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22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4" name="Google Shape;114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6" name="Google Shape;116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" name="Google Shape;30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6" name="Google Shape;176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Google Shape;177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8" name="Google Shape;178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2" name="Google Shape;182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6" name="Google Shape;186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" name="Google Shape;187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92" name="Google Shape;192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7" name="Google Shape;197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9" name="Google Shape;199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0" name="Google Shape;200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4" name="Google Shape;204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7" name="Google Shape;207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8" name="Google Shape;208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0" name="Google Shape;210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4" name="Google Shape;214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8" name="Google Shape;218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" name="Google Shape;219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4" name="Google Shape;224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7" name="Google Shape;227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8" name="Google Shape;228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4" name="Google Shape;234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240" name="Google Shape;240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41" name="Google Shape;241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9" name="Google Shape;249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">
  <p:cSld name="Filmina - Conceptos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255" name="Google Shape;255;p2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6" name="Google Shape;256;p2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2">
  <p:cSld name="Título - Repaso_2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AR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A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A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p3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64" name="Google Shape;264;p3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6" name="Google Shape;266;p30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267" name="Google Shape;267;p3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0" name="Google Shape;270;p3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9" name="Google Shape;39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40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5" name="Google Shape;45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OBJECT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4" name="Google Shape;274;p3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3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3">
  <p:cSld name="Título - Ejercicios_3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3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83" name="Google Shape;283;p3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4" name="Google Shape;284;p32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285" name="Google Shape;285;p3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7" name="Google Shape;287;p32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8" name="Google Shape;288;p3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 1">
  <p:cSld name="Filmina - Ejercicios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94" name="Google Shape;294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5" name="Google Shape;295;p3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6" name="Google Shape;296;p3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52" name="Google Shape;52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4" name="Google Shape;54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8" name="Google Shape;58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9" name="Google Shape;59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8" name="Google Shape;68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72" name="Google Shape;72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4" name="Google Shape;74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8" name="Google Shape;78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9" name="Google Shape;79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3" name="Google Shape;83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5" name="Google Shape;85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9" name="Google Shape;89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91" name="Google Shape;91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00" name="Google Shape;100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02" name="Google Shape;102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3" name="Google Shape;103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7" name="Google Shape;107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6" name="Google Shape;16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s/docs/Web/JavaScript/Enumerability_and_ownership_of_properties" TargetMode="External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gif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Relationship Id="rId4" Type="http://schemas.openxmlformats.org/officeDocument/2006/relationships/hyperlink" Target="https://youtu.be/6gmYapa-KB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ctrTitle"/>
          </p:nvPr>
        </p:nvSpPr>
        <p:spPr>
          <a:xfrm>
            <a:off x="92400" y="89825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Javascript en front-end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idx="4294967295" type="body"/>
          </p:nvPr>
        </p:nvSpPr>
        <p:spPr>
          <a:xfrm>
            <a:off x="311700" y="1635850"/>
            <a:ext cx="85206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Su sintaxis es muy similar a la de los objetos en JS, la principal diferencia es que los nombres de las propiedades también van entre comillas: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100"/>
              <a:t>{</a:t>
            </a:r>
            <a:endParaRPr sz="21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100"/>
              <a:t>    "empleados": [</a:t>
            </a:r>
            <a:endParaRPr sz="21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100"/>
              <a:t>        {"nombre": "Juan", "apellido": "Perez"},</a:t>
            </a:r>
            <a:endParaRPr sz="21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100"/>
              <a:t>        {"nombre": "Karina", "apellido": "Gonzalez"},</a:t>
            </a:r>
            <a:endParaRPr sz="21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100"/>
              <a:t>        {"nombre": "Luz", "apellido": "López"},</a:t>
            </a:r>
            <a:endParaRPr sz="21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100"/>
              <a:t>        {"nombre": "Marcos", "apellido": "Villalba"}</a:t>
            </a:r>
            <a:endParaRPr sz="2100"/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 sz="2100"/>
              <a:t>    ]</a:t>
            </a:r>
            <a:endParaRPr sz="2100"/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 sz="2100"/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1" name="Google Shape;371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Reglas de sintaxis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idx="4294967295" type="body"/>
          </p:nvPr>
        </p:nvSpPr>
        <p:spPr>
          <a:xfrm>
            <a:off x="311700" y="1635850"/>
            <a:ext cx="85206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s-AR"/>
              <a:t>Un uso común de JSON es leer datos de un servidor web y mostrar los datos en una página web.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s-AR"/>
              <a:t>El formato JSON es sintácticamente idéntico al código para crear objetos JavaScript, gracias a esta similitud, es muy sencillo convertir datos JSON en objetos JavaScript nativos utilizando el método JSON.parse()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7" name="Google Shape;377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Convertir un JSON a un objeto JS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idx="4294967295" type="body"/>
          </p:nvPr>
        </p:nvSpPr>
        <p:spPr>
          <a:xfrm>
            <a:off x="845325" y="1635850"/>
            <a:ext cx="74469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/>
              <a:t>let data = `{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/>
              <a:t>    "empleados": [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/>
              <a:t>        {"nombre": "Juan", "apellido": "Perez"},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/>
              <a:t>        {"nombre": "Karina", "apellido": "Gonzalez"},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/>
              <a:t>        {"nombre": "Luz", "apellido": "López"},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/>
              <a:t>        {"nombre": "Marcos", "apellido": "Villalba"}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/>
              <a:t>    ]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/>
              <a:t>}`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 sz="2200"/>
              <a:t>let processedData = JSON.parse(data);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 sz="2200"/>
              <a:t>console.log(processedData.empleados[0]);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/>
              <a:t> //{nombre: "Juan", apellido: "Perez"}</a:t>
            </a:r>
            <a:endParaRPr sz="2200"/>
          </a:p>
        </p:txBody>
      </p:sp>
      <p:sp>
        <p:nvSpPr>
          <p:cNvPr id="383" name="Google Shape;383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Convertir un JSON a un objeto JS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"/>
          <p:cNvSpPr txBox="1"/>
          <p:nvPr>
            <p:ph idx="4294967295" type="body"/>
          </p:nvPr>
        </p:nvSpPr>
        <p:spPr>
          <a:xfrm>
            <a:off x="311700" y="1635850"/>
            <a:ext cx="85206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s-AR"/>
              <a:t>De igual manera podemos convertir un objeto JS a formato JSON utilizando JSON.stringify()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s-AR" sz="2200"/>
              <a:t>let data = {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 sz="2200"/>
              <a:t>empleados: [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 sz="2200"/>
              <a:t>        {nombre: "Juan", apellido: "Perez"},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 sz="2200"/>
              <a:t>        {nombre: "Karina", apellido: "Gonzalez"},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 sz="2200"/>
              <a:t>        {nombre: "Luz", apellido: "López"},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 sz="2200"/>
              <a:t>        {nombre: "Marcos", apellido: "Villalba"}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 sz="2200"/>
              <a:t> ]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 sz="2200"/>
              <a:t>}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 sz="2200"/>
              <a:t>let dataJson = JSON.stringify(data);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9" name="Google Shape;389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Convertir un objeto JS a JSON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"/>
          <p:cNvSpPr txBox="1"/>
          <p:nvPr>
            <p:ph type="ctrTitle"/>
          </p:nvPr>
        </p:nvSpPr>
        <p:spPr>
          <a:xfrm>
            <a:off x="92375" y="15240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AR"/>
              <a:t>Aplicación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idx="4294967295" type="body"/>
          </p:nvPr>
        </p:nvSpPr>
        <p:spPr>
          <a:xfrm>
            <a:off x="311700" y="1635850"/>
            <a:ext cx="85206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Vamos a aplicar lo aprendido, crearemos una página que muestre una card por cada persona que tengamos almacenada en un arreglo de objetos, mostrando dinámicamente su nombre, apellido, edad, sexo y correo electrónico.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En nuestro html solo crearemos un título y un div principal donde se crearán dinámicamente las cards correspondientes.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s-AR"/>
              <a:t>Además linkearemos el archivo css y el archivo js.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1" name="Google Shape;401;p4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Cards de personas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>
            <p:ph idx="4294967295" type="body"/>
          </p:nvPr>
        </p:nvSpPr>
        <p:spPr>
          <a:xfrm>
            <a:off x="311700" y="1635850"/>
            <a:ext cx="41091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Comenzaremos creando nuestro arreglo de objetos que contendrá a cada persona y sus propiedades: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7" name="Google Shape;407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Cards de personas</a:t>
            </a:r>
            <a:endParaRPr/>
          </a:p>
        </p:txBody>
      </p:sp>
      <p:pic>
        <p:nvPicPr>
          <p:cNvPr id="408" name="Google Shape;40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135" y="1469347"/>
            <a:ext cx="3733362" cy="51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649" y="4266199"/>
            <a:ext cx="5056850" cy="11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/>
          <p:nvPr>
            <p:ph idx="4294967295" type="body"/>
          </p:nvPr>
        </p:nvSpPr>
        <p:spPr>
          <a:xfrm>
            <a:off x="628675" y="1704925"/>
            <a:ext cx="80055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Declaramos un método donde crearemos cada card, en este crearemos un div que servirá a modo de card, le agregaremos una clase y crearemos también el título con el nombre y apellido de la persona.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15" name="Google Shape;415;p5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Cards de personas</a:t>
            </a:r>
            <a:endParaRPr/>
          </a:p>
        </p:txBody>
      </p:sp>
      <p:pic>
        <p:nvPicPr>
          <p:cNvPr id="416" name="Google Shape;41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991" y="4150575"/>
            <a:ext cx="6960875" cy="21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"/>
          <p:cNvSpPr txBox="1"/>
          <p:nvPr>
            <p:ph idx="4294967295" type="body"/>
          </p:nvPr>
        </p:nvSpPr>
        <p:spPr>
          <a:xfrm>
            <a:off x="628675" y="1628725"/>
            <a:ext cx="80055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Ahora crearemos de forma dinámica una lista con cada una de las propiedades de la persona en cuestión, con excepción del nombre y el apellido, que ya se encuentran en el título.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Para esto emplearemos la instrucción </a:t>
            </a:r>
            <a:r>
              <a:rPr lang="es-AR">
                <a:solidFill>
                  <a:srgbClr val="FF9900"/>
                </a:solidFill>
              </a:rPr>
              <a:t>for(... in ...)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>
                <a:solidFill>
                  <a:srgbClr val="000000"/>
                </a:solidFill>
              </a:rPr>
              <a:t>la cual itera sobre todas las </a:t>
            </a:r>
            <a:r>
              <a:rPr lang="es-AR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propiedades enumerables</a:t>
            </a:r>
            <a:r>
              <a:rPr lang="es-AR">
                <a:solidFill>
                  <a:srgbClr val="000000"/>
                </a:solidFill>
              </a:rPr>
              <a:t> de un objeto.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2" name="Google Shape;422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Cards de personas</a:t>
            </a:r>
            <a:endParaRPr/>
          </a:p>
        </p:txBody>
      </p:sp>
      <p:pic>
        <p:nvPicPr>
          <p:cNvPr id="423" name="Google Shape;42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1375" y="4621400"/>
            <a:ext cx="5158625" cy="20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 txBox="1"/>
          <p:nvPr>
            <p:ph idx="4294967295" type="body"/>
          </p:nvPr>
        </p:nvSpPr>
        <p:spPr>
          <a:xfrm>
            <a:off x="569275" y="1496100"/>
            <a:ext cx="80055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El último paso es ejecutar la función crearCard pasando por parámetro cada una de las personas en nuestro arreglo, para ello agregaremos un eventListener al elemento window para el evento load.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9" name="Google Shape;429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Cards de personas</a:t>
            </a:r>
            <a:endParaRPr/>
          </a:p>
        </p:txBody>
      </p:sp>
      <p:pic>
        <p:nvPicPr>
          <p:cNvPr id="430" name="Google Shape;43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825" y="4212075"/>
            <a:ext cx="6112425" cy="1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¿Qué es un objeto?</a:t>
            </a:r>
            <a:endParaRPr/>
          </a:p>
        </p:txBody>
      </p:sp>
      <p:sp>
        <p:nvSpPr>
          <p:cNvPr id="312" name="Google Shape;312;p35"/>
          <p:cNvSpPr txBox="1"/>
          <p:nvPr>
            <p:ph idx="4294967295" type="body"/>
          </p:nvPr>
        </p:nvSpPr>
        <p:spPr>
          <a:xfrm>
            <a:off x="311700" y="1788250"/>
            <a:ext cx="85206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Un objeto es una colección de datos relacionados y/o funcionalidad.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Posee variables y funciones, que se denominan propiedades y métodos.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Cada propiedad tiene un nombre y un valor.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"/>
          <p:cNvSpPr txBox="1"/>
          <p:nvPr>
            <p:ph idx="4294967295" type="body"/>
          </p:nvPr>
        </p:nvSpPr>
        <p:spPr>
          <a:xfrm>
            <a:off x="628675" y="1628725"/>
            <a:ext cx="35157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¿Qué pasaría si nuestros datos estuvieran en formato JSON?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36" name="Google Shape;436;p5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Cards de personas</a:t>
            </a:r>
            <a:endParaRPr/>
          </a:p>
        </p:txBody>
      </p:sp>
      <p:pic>
        <p:nvPicPr>
          <p:cNvPr id="437" name="Google Shape;43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2975" y="1354125"/>
            <a:ext cx="3469050" cy="535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4"/>
          <p:cNvSpPr txBox="1"/>
          <p:nvPr>
            <p:ph idx="4294967295" type="body"/>
          </p:nvPr>
        </p:nvSpPr>
        <p:spPr>
          <a:xfrm>
            <a:off x="628675" y="1628725"/>
            <a:ext cx="73344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Tendríamos que convertirlo a un objeto JS nativo antes de poder utilizarlo.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43" name="Google Shape;443;p5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Cards de personas</a:t>
            </a:r>
            <a:endParaRPr/>
          </a:p>
        </p:txBody>
      </p:sp>
      <p:pic>
        <p:nvPicPr>
          <p:cNvPr id="444" name="Google Shape;44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602" y="3182652"/>
            <a:ext cx="6392825" cy="17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5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Ejercicio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Tabla dinámica</a:t>
            </a:r>
            <a:endParaRPr/>
          </a:p>
        </p:txBody>
      </p:sp>
      <p:sp>
        <p:nvSpPr>
          <p:cNvPr id="458" name="Google Shape;458;p56"/>
          <p:cNvSpPr txBox="1"/>
          <p:nvPr>
            <p:ph idx="4294967295" type="body"/>
          </p:nvPr>
        </p:nvSpPr>
        <p:spPr>
          <a:xfrm>
            <a:off x="311700" y="1724700"/>
            <a:ext cx="8520600" cy="3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Crear una tabla que muestre dinámicamente contenido almacenado en un </a:t>
            </a:r>
            <a:r>
              <a:rPr lang="es-AR"/>
              <a:t>JSON</a:t>
            </a:r>
            <a:r>
              <a:rPr lang="es-AR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Debe tener al menos 4 columnas y 5 filas (sin contar el header).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7"/>
          <p:cNvSpPr txBox="1"/>
          <p:nvPr>
            <p:ph type="ctrTitle"/>
          </p:nvPr>
        </p:nvSpPr>
        <p:spPr>
          <a:xfrm>
            <a:off x="92375" y="15240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AR"/>
              <a:t>PROTOTYPE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idx="4294967295" type="body"/>
          </p:nvPr>
        </p:nvSpPr>
        <p:spPr>
          <a:xfrm>
            <a:off x="628675" y="1628725"/>
            <a:ext cx="73344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Son un mecanismo mediante el cual los objetos en Javascript heredan propiedades entre ellos.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0" name="Google Shape;470;p5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Prototipos</a:t>
            </a:r>
            <a:endParaRPr/>
          </a:p>
        </p:txBody>
      </p:sp>
      <p:pic>
        <p:nvPicPr>
          <p:cNvPr id="471" name="Google Shape;47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75" y="3515013"/>
            <a:ext cx="76200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/>
          <p:nvPr>
            <p:ph idx="4294967295" type="body"/>
          </p:nvPr>
        </p:nvSpPr>
        <p:spPr>
          <a:xfrm>
            <a:off x="628675" y="1628725"/>
            <a:ext cx="73344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Javascript es un lenguaje basado en prototipos, los objetos que generamos pueden tener un </a:t>
            </a:r>
            <a:r>
              <a:rPr b="1" lang="es-AR"/>
              <a:t>objeto prototipo</a:t>
            </a:r>
            <a:r>
              <a:rPr lang="es-AR"/>
              <a:t> que actúa como una </a:t>
            </a:r>
            <a:r>
              <a:rPr b="1" lang="es-AR"/>
              <a:t>plantilla</a:t>
            </a:r>
            <a:r>
              <a:rPr lang="es-AR"/>
              <a:t>, permitiendo que objetos distintos </a:t>
            </a:r>
            <a:r>
              <a:rPr b="1" lang="es-AR"/>
              <a:t>compartan</a:t>
            </a:r>
            <a:r>
              <a:rPr lang="es-AR"/>
              <a:t> propiedades y métodos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7" name="Google Shape;477;p5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Prototipos</a:t>
            </a:r>
            <a:endParaRPr/>
          </a:p>
        </p:txBody>
      </p:sp>
      <p:pic>
        <p:nvPicPr>
          <p:cNvPr id="478" name="Google Shape;47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100" y="4077622"/>
            <a:ext cx="3393925" cy="25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0"/>
          <p:cNvSpPr txBox="1"/>
          <p:nvPr>
            <p:ph idx="4294967295" type="body"/>
          </p:nvPr>
        </p:nvSpPr>
        <p:spPr>
          <a:xfrm>
            <a:off x="628675" y="1244625"/>
            <a:ext cx="54213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 sz="2600"/>
              <a:t>En un lenguaje que implemente de manera clásica la herencia primero creamos esta plantilla o </a:t>
            </a:r>
            <a:r>
              <a:rPr b="1" lang="es-AR" sz="2600"/>
              <a:t>clase</a:t>
            </a:r>
            <a:r>
              <a:rPr lang="es-AR" sz="2600"/>
              <a:t> y luego creamos nuevas instancias de esas clases o nuevas clases que hereden de ellas. </a:t>
            </a:r>
            <a:br>
              <a:rPr lang="es-AR" sz="2600"/>
            </a:br>
            <a:r>
              <a:rPr lang="es-AR" sz="2600"/>
              <a:t>En Javascript primero creamos el objeto (no existen las clases) y luego podemos complejizar o crear nuevos objetos que hereden sus propiedades y métodos.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84" name="Google Shape;484;p6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Prototipos</a:t>
            </a:r>
            <a:endParaRPr/>
          </a:p>
        </p:txBody>
      </p:sp>
      <p:pic>
        <p:nvPicPr>
          <p:cNvPr id="485" name="Google Shape;48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9974" y="1388575"/>
            <a:ext cx="2975350" cy="267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2375" y="4218450"/>
            <a:ext cx="1084775" cy="10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9100" y="4319513"/>
            <a:ext cx="882650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68349" y="5588575"/>
            <a:ext cx="1034147" cy="6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"/>
          <p:cNvSpPr txBox="1"/>
          <p:nvPr>
            <p:ph idx="4294967295" type="body"/>
          </p:nvPr>
        </p:nvSpPr>
        <p:spPr>
          <a:xfrm>
            <a:off x="628675" y="1628725"/>
            <a:ext cx="73344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Los métodos y propiedades son definidos en la propiedad </a:t>
            </a:r>
            <a:r>
              <a:rPr b="1" lang="es-AR"/>
              <a:t>prototype </a:t>
            </a:r>
            <a:r>
              <a:rPr lang="es-AR"/>
              <a:t>que se encuentra en la </a:t>
            </a:r>
            <a:r>
              <a:rPr b="1" lang="es-AR"/>
              <a:t>función constructora</a:t>
            </a:r>
            <a:r>
              <a:rPr lang="es-AR"/>
              <a:t> de un objeto.</a:t>
            </a:r>
            <a:br>
              <a:rPr lang="es-AR"/>
            </a:br>
            <a:br>
              <a:rPr lang="es-AR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94" name="Google Shape;494;p6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Como se definen los prototipos?</a:t>
            </a:r>
            <a:endParaRPr/>
          </a:p>
        </p:txBody>
      </p:sp>
      <p:pic>
        <p:nvPicPr>
          <p:cNvPr id="495" name="Google Shape;49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2088" y="3091478"/>
            <a:ext cx="5939875" cy="35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>
            <p:ph idx="4294967295" type="body"/>
          </p:nvPr>
        </p:nvSpPr>
        <p:spPr>
          <a:xfrm>
            <a:off x="628675" y="1628725"/>
            <a:ext cx="73344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Se establece un vínculo entre la instancia del objeto que creamos y su prototipo correspondiente.</a:t>
            </a:r>
            <a:br>
              <a:rPr lang="es-AR"/>
            </a:br>
            <a:br>
              <a:rPr lang="es-AR"/>
            </a:br>
            <a:r>
              <a:rPr lang="es-AR"/>
              <a:t>Las propiedades y métodos del objeto que creamos son encontrados recorriendo la </a:t>
            </a:r>
            <a:r>
              <a:rPr b="1" lang="es-AR"/>
              <a:t>cadena de prototipos</a:t>
            </a:r>
            <a:r>
              <a:rPr lang="es-AR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01" name="Google Shape;501;p6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¿Cómo se definen los prototipos?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Definir un objeto</a:t>
            </a:r>
            <a:endParaRPr/>
          </a:p>
        </p:txBody>
      </p:sp>
      <p:sp>
        <p:nvSpPr>
          <p:cNvPr id="319" name="Google Shape;319;p36"/>
          <p:cNvSpPr txBox="1"/>
          <p:nvPr>
            <p:ph idx="4294967295" type="body"/>
          </p:nvPr>
        </p:nvSpPr>
        <p:spPr>
          <a:xfrm>
            <a:off x="917700" y="1798125"/>
            <a:ext cx="74697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	let </a:t>
            </a:r>
            <a:r>
              <a:rPr lang="es-AR">
                <a:solidFill>
                  <a:srgbClr val="FF9900"/>
                </a:solidFill>
              </a:rPr>
              <a:t>persona </a:t>
            </a:r>
            <a:r>
              <a:rPr lang="es-AR"/>
              <a:t>=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		nombre: ‘Lucas’,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		apellido: ‘Martinez’,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		edad: 47,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		sexo: ‘masculino’,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		dni: 23.305.379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		casado: true,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		hijos: [‘Ana Martinez’, ‘Marcos Martinez’]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AR"/>
              <a:t>		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1780550" y="2953150"/>
            <a:ext cx="3285900" cy="453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36"/>
          <p:cNvCxnSpPr>
            <a:stCxn id="320" idx="3"/>
          </p:cNvCxnSpPr>
          <p:nvPr/>
        </p:nvCxnSpPr>
        <p:spPr>
          <a:xfrm flipH="1" rot="10800000">
            <a:off x="5066450" y="3009700"/>
            <a:ext cx="927600" cy="170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2" name="Google Shape;322;p36"/>
          <p:cNvSpPr txBox="1"/>
          <p:nvPr/>
        </p:nvSpPr>
        <p:spPr>
          <a:xfrm>
            <a:off x="5969925" y="2802400"/>
            <a:ext cx="1539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PROPIEDAD</a:t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866338" y="4477150"/>
            <a:ext cx="651300" cy="453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2571063" y="4477150"/>
            <a:ext cx="1826100" cy="453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36"/>
          <p:cNvCxnSpPr/>
          <p:nvPr/>
        </p:nvCxnSpPr>
        <p:spPr>
          <a:xfrm>
            <a:off x="4397175" y="4753425"/>
            <a:ext cx="885300" cy="298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6" name="Google Shape;326;p36"/>
          <p:cNvCxnSpPr>
            <a:stCxn id="323" idx="1"/>
          </p:cNvCxnSpPr>
          <p:nvPr/>
        </p:nvCxnSpPr>
        <p:spPr>
          <a:xfrm rot="10800000">
            <a:off x="1047338" y="4558900"/>
            <a:ext cx="819000" cy="145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7" name="Google Shape;327;p36"/>
          <p:cNvSpPr txBox="1"/>
          <p:nvPr/>
        </p:nvSpPr>
        <p:spPr>
          <a:xfrm>
            <a:off x="5276425" y="4888850"/>
            <a:ext cx="1539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117375" y="4306600"/>
            <a:ext cx="1055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"/>
          <p:cNvSpPr txBox="1"/>
          <p:nvPr>
            <p:ph idx="4294967295" type="body"/>
          </p:nvPr>
        </p:nvSpPr>
        <p:spPr>
          <a:xfrm>
            <a:off x="628675" y="1628725"/>
            <a:ext cx="73344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Los métodos y propiedades no se van copiando de un objeto a otro en esta cadena de prototipos, sino que, son accedidos recorriendo la cadena, leyendo por cada objeto la propiedad </a:t>
            </a:r>
            <a:r>
              <a:rPr b="1" lang="es-AR"/>
              <a:t>[[Prototype]].</a:t>
            </a:r>
            <a:br>
              <a:rPr b="1" lang="es-AR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07" name="Google Shape;507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¿Cómo se definen los prototipos?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950" y="253575"/>
            <a:ext cx="5800725" cy="64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¿Cómo definir herencias?</a:t>
            </a:r>
            <a:endParaRPr/>
          </a:p>
        </p:txBody>
      </p:sp>
      <p:sp>
        <p:nvSpPr>
          <p:cNvPr id="520" name="Google Shape;520;p65"/>
          <p:cNvSpPr txBox="1"/>
          <p:nvPr>
            <p:ph idx="4294967295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Los </a:t>
            </a:r>
            <a:r>
              <a:rPr b="1" lang="es-AR"/>
              <a:t>métodos y propiedades heredados</a:t>
            </a:r>
            <a:r>
              <a:rPr lang="es-AR"/>
              <a:t> son los que están definidos en la propiedad prototype, el valor que tiene la propiedad del prototipo es un objeto que actúa como repositorio de propiedades y métodos que queremos que sean heredados por los objetos siguientes en la cadena de prototipos.</a:t>
            </a:r>
            <a:br>
              <a:rPr lang="es-AR"/>
            </a:br>
            <a:br>
              <a:rPr lang="es-AR"/>
            </a:br>
            <a:r>
              <a:rPr lang="es-AR"/>
              <a:t>Por lo que cualquier objeto ya tiene las propiedades y métodos disponibles en </a:t>
            </a:r>
            <a:r>
              <a:rPr b="1" lang="es-AR"/>
              <a:t>Object.prototype</a:t>
            </a:r>
            <a:br>
              <a:rPr b="1" lang="es-AR"/>
            </a:br>
            <a:br>
              <a:rPr b="1" lang="es-AR"/>
            </a:br>
            <a:r>
              <a:rPr lang="es-AR" sz="1500" u="sng">
                <a:solidFill>
                  <a:srgbClr val="0000FF"/>
                </a:solidFill>
              </a:rPr>
              <a:t>https://developer.mozilla.org/en-US/docs/Web/JavaScript/Reference/Global_Objects/Object</a:t>
            </a:r>
            <a:endParaRPr sz="15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Constructor</a:t>
            </a:r>
            <a:endParaRPr/>
          </a:p>
        </p:txBody>
      </p:sp>
      <p:sp>
        <p:nvSpPr>
          <p:cNvPr id="527" name="Google Shape;527;p66"/>
          <p:cNvSpPr txBox="1"/>
          <p:nvPr>
            <p:ph idx="4294967295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Cada función constructora tiene una propiedad </a:t>
            </a:r>
            <a:r>
              <a:rPr b="1" lang="es-AR"/>
              <a:t>prototype</a:t>
            </a:r>
            <a:r>
              <a:rPr lang="es-AR"/>
              <a:t> cuyo valor es un objeto que contiene una propiedad </a:t>
            </a:r>
            <a:r>
              <a:rPr b="1" lang="es-AR"/>
              <a:t>constructor</a:t>
            </a:r>
            <a:r>
              <a:rPr lang="es-AR"/>
              <a:t> que apunta a la función constructora original. </a:t>
            </a:r>
            <a:br>
              <a:rPr lang="es-AR"/>
            </a:br>
            <a:br>
              <a:rPr lang="es-AR"/>
            </a:br>
            <a:r>
              <a:rPr lang="es-AR"/>
              <a:t>Veamos un ejemplo...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534" name="Google Shape;534;p67"/>
          <p:cNvSpPr txBox="1"/>
          <p:nvPr>
            <p:ph idx="4294967295" type="body"/>
          </p:nvPr>
        </p:nvSpPr>
        <p:spPr>
          <a:xfrm>
            <a:off x="628650" y="139777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Creamos una función constructora Persona:</a:t>
            </a:r>
            <a:br>
              <a:rPr lang="es-AR"/>
            </a:br>
            <a:br>
              <a:rPr lang="es-AR"/>
            </a:br>
            <a:br>
              <a:rPr lang="es-AR"/>
            </a:br>
            <a:r>
              <a:rPr i="1" lang="es-AR" sz="2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function Persona(name, lastName, age) {</a:t>
            </a:r>
            <a:br>
              <a:rPr i="1" lang="es-AR" sz="2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es-AR" sz="2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	this.name = name;</a:t>
            </a:r>
            <a:endParaRPr i="1" sz="24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s-AR" sz="2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this.lastName = lastName;</a:t>
            </a:r>
            <a:endParaRPr i="1" sz="24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s-AR" sz="2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this.age = age;</a:t>
            </a:r>
            <a:br>
              <a:rPr i="1" lang="es-AR" sz="2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es-AR" sz="24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i="1" sz="24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Estas propiedades se hacen disponibles a todas las instancias de objetos creadas usando esta función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541" name="Google Shape;541;p68"/>
          <p:cNvSpPr txBox="1"/>
          <p:nvPr>
            <p:ph idx="4294967295" type="body"/>
          </p:nvPr>
        </p:nvSpPr>
        <p:spPr>
          <a:xfrm>
            <a:off x="628650" y="139777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const person1 = new Person(...)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console.log(person1.constructor) → </a:t>
            </a:r>
            <a:r>
              <a:rPr lang="es-AR" sz="1700"/>
              <a:t>devuelve la función constructora Person.</a:t>
            </a:r>
            <a:br>
              <a:rPr lang="es-AR" sz="1700"/>
            </a:br>
            <a:br>
              <a:rPr lang="es-AR"/>
            </a:br>
            <a:r>
              <a:rPr lang="es-AR"/>
              <a:t>podemos crear una instancia de persona llamando a esa función de esta manera:</a:t>
            </a:r>
            <a:br>
              <a:rPr lang="es-AR"/>
            </a:br>
            <a:br>
              <a:rPr lang="es-AR"/>
            </a:br>
            <a:r>
              <a:rPr lang="es-AR"/>
              <a:t>const person3 = new person1.constructor(...)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console.log(person3.name, person3.lastName)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548" name="Google Shape;548;p69"/>
          <p:cNvSpPr txBox="1"/>
          <p:nvPr>
            <p:ph idx="4294967295" type="body"/>
          </p:nvPr>
        </p:nvSpPr>
        <p:spPr>
          <a:xfrm>
            <a:off x="628650" y="139777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Para saber a qué función constructora pertenece un objeto podemos hacerlo de dos maneras:</a:t>
            </a:r>
            <a:br>
              <a:rPr lang="es-AR"/>
            </a:br>
            <a:br>
              <a:rPr lang="es-AR"/>
            </a:br>
            <a:r>
              <a:rPr lang="es-AR"/>
              <a:t>person1.constructor.name</a:t>
            </a:r>
            <a:br>
              <a:rPr lang="es-AR"/>
            </a:br>
            <a:br>
              <a:rPr lang="es-AR"/>
            </a:br>
            <a:r>
              <a:rPr lang="es-AR"/>
              <a:t>person1 instanceof Person → true || false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Cómo editar los prototipos?</a:t>
            </a:r>
            <a:endParaRPr/>
          </a:p>
        </p:txBody>
      </p:sp>
      <p:sp>
        <p:nvSpPr>
          <p:cNvPr id="555" name="Google Shape;555;p70"/>
          <p:cNvSpPr txBox="1"/>
          <p:nvPr>
            <p:ph idx="4294967295" type="body"/>
          </p:nvPr>
        </p:nvSpPr>
        <p:spPr>
          <a:xfrm>
            <a:off x="628650" y="139777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Podemos modificar la propiedad </a:t>
            </a:r>
            <a:r>
              <a:rPr b="1" lang="es-AR"/>
              <a:t>prototype </a:t>
            </a:r>
            <a:r>
              <a:rPr lang="es-AR"/>
              <a:t>de una función constructora agregando por ejemplo un método.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Este método creado va a estar disponible en todas las instancias de los objetos creados a partir del constructor.</a:t>
            </a:r>
            <a:br>
              <a:rPr lang="es-AR"/>
            </a:br>
            <a:br>
              <a:rPr lang="es-AR"/>
            </a:br>
            <a:r>
              <a:rPr lang="es-AR"/>
              <a:t>Vamos a ver un ejemplo...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562" name="Google Shape;562;p71"/>
          <p:cNvSpPr txBox="1"/>
          <p:nvPr>
            <p:ph idx="4294967295" type="body"/>
          </p:nvPr>
        </p:nvSpPr>
        <p:spPr>
          <a:xfrm>
            <a:off x="628650" y="139777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Tenemos que crear dos entidades, una Persona y la otra Cliente, la Persona tiene que tener las siguiente caracteristicas: nombre completo (nombres, apellidos), edad, ocupacion, estado civil, sexo, hobbies y un metodo para presentarse.</a:t>
            </a:r>
            <a:br>
              <a:rPr lang="es-AR"/>
            </a:br>
            <a:r>
              <a:rPr lang="es-AR"/>
              <a:t>El cliente por el otro lado debe ser una Persona  y además contar con las siguientes características: debe tener un número de cliente, la fecha de la última compra y un número de compras realizadas, además debe poseer un método que sea comprar.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569" name="Google Shape;569;p72"/>
          <p:cNvSpPr txBox="1"/>
          <p:nvPr>
            <p:ph idx="4294967295" type="body"/>
          </p:nvPr>
        </p:nvSpPr>
        <p:spPr>
          <a:xfrm>
            <a:off x="628650" y="139777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Primero creamos la función constructora de Persona, que reciba por parámetros las propiedades que tiene que generar el usuario.</a:t>
            </a:r>
            <a:endParaRPr/>
          </a:p>
        </p:txBody>
      </p:sp>
      <p:pic>
        <p:nvPicPr>
          <p:cNvPr id="570" name="Google Shape;57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662" y="3309255"/>
            <a:ext cx="7976675" cy="250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Acceder a propiedades</a:t>
            </a:r>
            <a:endParaRPr/>
          </a:p>
        </p:txBody>
      </p:sp>
      <p:sp>
        <p:nvSpPr>
          <p:cNvPr id="334" name="Google Shape;334;p37"/>
          <p:cNvSpPr txBox="1"/>
          <p:nvPr/>
        </p:nvSpPr>
        <p:spPr>
          <a:xfrm>
            <a:off x="797275" y="1701075"/>
            <a:ext cx="7549500" cy="4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acceder a las propiedades de un objeto tenemos 2 opciones: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Objeto.propiedad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Objeto[propiedad]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Siguiendo el ejemplo anterior obtendriamos lo siguiente: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.nombre) ---&gt; ‘Lucas’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[dni]) ---&gt; 23.305.379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577" name="Google Shape;577;p73"/>
          <p:cNvSpPr txBox="1"/>
          <p:nvPr>
            <p:ph idx="4294967295" type="body"/>
          </p:nvPr>
        </p:nvSpPr>
        <p:spPr>
          <a:xfrm>
            <a:off x="628650" y="139777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Luego le agregamos al prototipo de persona la función para que se presente</a:t>
            </a:r>
            <a:endParaRPr/>
          </a:p>
        </p:txBody>
      </p:sp>
      <p:pic>
        <p:nvPicPr>
          <p:cNvPr id="578" name="Google Shape;57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638" y="3399530"/>
            <a:ext cx="7932725" cy="977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585" name="Google Shape;585;p74"/>
          <p:cNvSpPr txBox="1"/>
          <p:nvPr>
            <p:ph idx="4294967295" type="body"/>
          </p:nvPr>
        </p:nvSpPr>
        <p:spPr>
          <a:xfrm>
            <a:off x="628675" y="1161400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600"/>
              <a:t>Ya podemos crear una persona e invocar su método para que se presente!</a:t>
            </a:r>
            <a:endParaRPr sz="2600"/>
          </a:p>
        </p:txBody>
      </p:sp>
      <p:pic>
        <p:nvPicPr>
          <p:cNvPr id="586" name="Google Shape;58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950" y="2156750"/>
            <a:ext cx="3304750" cy="44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450" y="3591262"/>
            <a:ext cx="3836100" cy="5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594" name="Google Shape;594;p75"/>
          <p:cNvSpPr txBox="1"/>
          <p:nvPr>
            <p:ph idx="4294967295" type="body"/>
          </p:nvPr>
        </p:nvSpPr>
        <p:spPr>
          <a:xfrm>
            <a:off x="628675" y="1669250"/>
            <a:ext cx="78867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600"/>
              <a:t>Ahora creamos la función constructora de Cliente</a:t>
            </a:r>
            <a:endParaRPr sz="2600"/>
          </a:p>
        </p:txBody>
      </p:sp>
      <p:pic>
        <p:nvPicPr>
          <p:cNvPr id="595" name="Google Shape;59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764" y="2969239"/>
            <a:ext cx="5452725" cy="20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602" name="Google Shape;602;p76"/>
          <p:cNvSpPr txBox="1"/>
          <p:nvPr>
            <p:ph idx="4294967295" type="body"/>
          </p:nvPr>
        </p:nvSpPr>
        <p:spPr>
          <a:xfrm>
            <a:off x="628675" y="1255650"/>
            <a:ext cx="78867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600"/>
              <a:t>El cliente a fin de cuentas es también una persona!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600"/>
              <a:t>por lo que el prototipo de cliente debería invocar a la función constructora de Persona con los datos necesarios</a:t>
            </a:r>
            <a:endParaRPr sz="2600"/>
          </a:p>
        </p:txBody>
      </p:sp>
      <p:pic>
        <p:nvPicPr>
          <p:cNvPr id="603" name="Google Shape;60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50" y="3781675"/>
            <a:ext cx="7364000" cy="9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610" name="Google Shape;610;p77"/>
          <p:cNvSpPr txBox="1"/>
          <p:nvPr>
            <p:ph idx="4294967295" type="body"/>
          </p:nvPr>
        </p:nvSpPr>
        <p:spPr>
          <a:xfrm>
            <a:off x="628675" y="1713575"/>
            <a:ext cx="7886700" cy="4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600"/>
              <a:t>Ahora ya podemos agregarle al prototipo de Cliente (cuya </a:t>
            </a:r>
            <a:r>
              <a:rPr b="1" lang="es-AR" sz="2600"/>
              <a:t>propiedad</a:t>
            </a:r>
            <a:r>
              <a:rPr lang="es-AR" sz="2600"/>
              <a:t> </a:t>
            </a:r>
            <a:r>
              <a:rPr b="1" lang="es-AR" sz="2600"/>
              <a:t>prototype</a:t>
            </a:r>
            <a:r>
              <a:rPr lang="es-AR" sz="2600"/>
              <a:t> en el </a:t>
            </a:r>
            <a:r>
              <a:rPr b="1" lang="es-AR" sz="2600"/>
              <a:t>valor</a:t>
            </a:r>
            <a:r>
              <a:rPr lang="es-AR" sz="2600"/>
              <a:t> </a:t>
            </a:r>
            <a:r>
              <a:rPr b="1" lang="es-AR" sz="2600"/>
              <a:t>prototype</a:t>
            </a:r>
            <a:r>
              <a:rPr lang="es-AR" sz="2600"/>
              <a:t> tiene el prototipo de </a:t>
            </a:r>
            <a:r>
              <a:rPr b="1" lang="es-AR" sz="2600"/>
              <a:t>persona</a:t>
            </a:r>
            <a:r>
              <a:rPr lang="es-AR" sz="2600"/>
              <a:t>) el método para comprar.</a:t>
            </a:r>
            <a:endParaRPr sz="2600"/>
          </a:p>
        </p:txBody>
      </p:sp>
      <p:pic>
        <p:nvPicPr>
          <p:cNvPr id="611" name="Google Shape;61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62" y="3634670"/>
            <a:ext cx="7886700" cy="158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618" name="Google Shape;618;p78"/>
          <p:cNvSpPr txBox="1"/>
          <p:nvPr>
            <p:ph idx="4294967295" type="body"/>
          </p:nvPr>
        </p:nvSpPr>
        <p:spPr>
          <a:xfrm>
            <a:off x="628675" y="1713575"/>
            <a:ext cx="7886700" cy="4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600"/>
              <a:t>Listo! ahora podemos crear un cliente, leer las propiedades de cliente y persona y también invocar el método presentarse o comprar!</a:t>
            </a:r>
            <a:endParaRPr sz="2600"/>
          </a:p>
        </p:txBody>
      </p:sp>
      <p:pic>
        <p:nvPicPr>
          <p:cNvPr id="619" name="Google Shape;61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3515500"/>
            <a:ext cx="45720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Ejemplo Dado en Clase</a:t>
            </a:r>
            <a:endParaRPr/>
          </a:p>
        </p:txBody>
      </p:sp>
      <p:pic>
        <p:nvPicPr>
          <p:cNvPr id="626" name="Google Shape;62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50" y="1193275"/>
            <a:ext cx="6939275" cy="53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Ejemplo Dado en Clase</a:t>
            </a:r>
            <a:endParaRPr/>
          </a:p>
        </p:txBody>
      </p:sp>
      <p:pic>
        <p:nvPicPr>
          <p:cNvPr id="633" name="Google Shape;63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400" y="1569825"/>
            <a:ext cx="6767590" cy="50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Ejemplo Dado en Clase</a:t>
            </a:r>
            <a:endParaRPr/>
          </a:p>
        </p:txBody>
      </p:sp>
      <p:pic>
        <p:nvPicPr>
          <p:cNvPr id="640" name="Google Shape;64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825" y="1496100"/>
            <a:ext cx="6280352" cy="50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Ejemplo Dado en Clase</a:t>
            </a:r>
            <a:endParaRPr/>
          </a:p>
        </p:txBody>
      </p:sp>
      <p:pic>
        <p:nvPicPr>
          <p:cNvPr id="647" name="Google Shape;64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700" y="1286300"/>
            <a:ext cx="6103075" cy="47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82"/>
          <p:cNvSpPr txBox="1"/>
          <p:nvPr/>
        </p:nvSpPr>
        <p:spPr>
          <a:xfrm>
            <a:off x="628675" y="6202375"/>
            <a:ext cx="733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/>
              <a:t>Link de explicacion del tema y ejemplo: </a:t>
            </a:r>
            <a:r>
              <a:rPr lang="es-AR" sz="1700" u="sng">
                <a:solidFill>
                  <a:schemeClr val="hlink"/>
                </a:solidFill>
                <a:hlinkClick r:id="rId4"/>
              </a:rPr>
              <a:t>https://youtu.be/6gmYapa-KBY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Mutabilidad</a:t>
            </a:r>
            <a:endParaRPr/>
          </a:p>
        </p:txBody>
      </p:sp>
      <p:sp>
        <p:nvSpPr>
          <p:cNvPr id="340" name="Google Shape;340;p38"/>
          <p:cNvSpPr txBox="1"/>
          <p:nvPr/>
        </p:nvSpPr>
        <p:spPr>
          <a:xfrm>
            <a:off x="797275" y="1701075"/>
            <a:ext cx="7549500" cy="4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defecto en JS los objetos son mutables, esto significa que además de obtener el valor de una propiedad de un objeto también podemos modificarlo: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.nombre = ‘Fernando’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.nombre) ---&gt; ‘Fernando’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Referencia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797275" y="1701075"/>
            <a:ext cx="7549500" cy="4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definimos objetos en JS la variable que lo declara hace referencia al lugar de memoria donde se encuentra almacenado ese objeto.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lo tanto: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persona1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{nombre: ‘Fernando’};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 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persona2</a:t>
            </a: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persona1;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persona3</a:t>
            </a: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{nombre: ‘Fernando’};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persona1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=== 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persona2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---&gt; true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persona1</a:t>
            </a: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=== 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persona3</a:t>
            </a: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---&gt; false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persona1</a:t>
            </a: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.nombre = ‘Lucas’;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persona2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.nombre</a:t>
            </a: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---&gt; ‘Lucas’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Destructuring</a:t>
            </a:r>
            <a:endParaRPr/>
          </a:p>
        </p:txBody>
      </p:sp>
      <p:sp>
        <p:nvSpPr>
          <p:cNvPr id="352" name="Google Shape;352;p40"/>
          <p:cNvSpPr txBox="1"/>
          <p:nvPr/>
        </p:nvSpPr>
        <p:spPr>
          <a:xfrm>
            <a:off x="483525" y="1701075"/>
            <a:ext cx="8170500" cy="4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JS existe una expresión que nos permite desempaquetar valores de arrays u objetos en grupos de variables, permitiéndonos simplificar y crear código más legible.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Teniendo en cuenta el ejemplo anterior: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{ 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apellido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edad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sexo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dni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casado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hijos 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= 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---&gt; ‘Lucas’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apellido</a:t>
            </a: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---&gt; ‘Martinez’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edad</a:t>
            </a: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---&gt; 47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sexo</a:t>
            </a: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---&gt; ‘masculino’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dni</a:t>
            </a: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---&gt; 23.305.379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casado</a:t>
            </a: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---&gt; true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</a:t>
            </a:r>
            <a:r>
              <a:rPr b="0" i="0" lang="es-AR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hijos</a:t>
            </a:r>
            <a:r>
              <a:rPr b="0" i="0" lang="es-A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---&gt; [‘Ana Martinez’, ‘Marcos Martinez’]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ctrTitle"/>
          </p:nvPr>
        </p:nvSpPr>
        <p:spPr>
          <a:xfrm>
            <a:off x="92375" y="15240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AR"/>
              <a:t>JSON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/>
              <a:t>¿Qué es JSON?</a:t>
            </a:r>
            <a:endParaRPr/>
          </a:p>
        </p:txBody>
      </p:sp>
      <p:sp>
        <p:nvSpPr>
          <p:cNvPr id="365" name="Google Shape;365;p42"/>
          <p:cNvSpPr txBox="1"/>
          <p:nvPr>
            <p:ph idx="4294967295" type="body"/>
          </p:nvPr>
        </p:nvSpPr>
        <p:spPr>
          <a:xfrm>
            <a:off x="311725" y="2159650"/>
            <a:ext cx="85206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AR"/>
              <a:t>Corresponde a las siglas de </a:t>
            </a:r>
            <a:r>
              <a:rPr lang="es-AR">
                <a:solidFill>
                  <a:srgbClr val="FF9900"/>
                </a:solidFill>
              </a:rPr>
              <a:t>J</a:t>
            </a:r>
            <a:r>
              <a:rPr lang="es-AR"/>
              <a:t>ava </a:t>
            </a:r>
            <a:r>
              <a:rPr lang="es-AR">
                <a:solidFill>
                  <a:srgbClr val="FF9900"/>
                </a:solidFill>
              </a:rPr>
              <a:t>S</a:t>
            </a:r>
            <a:r>
              <a:rPr lang="es-AR"/>
              <a:t>cript </a:t>
            </a:r>
            <a:r>
              <a:rPr lang="es-AR">
                <a:solidFill>
                  <a:srgbClr val="FF9900"/>
                </a:solidFill>
              </a:rPr>
              <a:t>O</a:t>
            </a:r>
            <a:r>
              <a:rPr lang="es-AR"/>
              <a:t>bject </a:t>
            </a:r>
            <a:r>
              <a:rPr lang="es-AR">
                <a:solidFill>
                  <a:srgbClr val="FF9900"/>
                </a:solidFill>
              </a:rPr>
              <a:t>N</a:t>
            </a:r>
            <a:r>
              <a:rPr lang="es-AR"/>
              <a:t>otation.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s-AR"/>
              <a:t>Es un formato ligero para almacenar y transportar datos.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s-AR"/>
              <a:t>Se usa a menudo cuando los datos se envían desde un servidor a una página web.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s-AR"/>
              <a:t>Es "autodescriptivo" y fácil de entender.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