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9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AR" sz="1000" b="0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Mostrar la consola en el browser y usarla para traer cosas del DOM y modificarlo.</a:t>
            </a:r>
            <a:endParaRPr sz="1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0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AR" sz="1000" b="0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Mostrar la consola en el browser y usarla para traer cosas del DOM y modificarlo.</a:t>
            </a:r>
            <a:endParaRPr sz="1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0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AR" sz="1000" b="0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Mostrar la consola en el browser y usarla para traer cosas del DOM y modificarlo.</a:t>
            </a:r>
            <a:endParaRPr sz="1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0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920" cy="3427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9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4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0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5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2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39120" y="6615000"/>
            <a:ext cx="702360" cy="28476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logos 111MIL-01.JPG"/>
          <p:cNvPicPr preferRelativeResize="0"/>
          <p:nvPr/>
        </p:nvPicPr>
        <p:blipFill rotWithShape="1">
          <a:blip r:embed="rId14">
            <a:alphaModFix/>
          </a:blip>
          <a:srcRect l="86125"/>
          <a:stretch/>
        </p:blipFill>
        <p:spPr>
          <a:xfrm>
            <a:off x="0" y="6754320"/>
            <a:ext cx="9142920" cy="14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-360" y="360"/>
            <a:ext cx="9143280" cy="480240"/>
            <a:chOff x="-360" y="360"/>
            <a:chExt cx="9143280" cy="480240"/>
          </a:xfrm>
        </p:grpSpPr>
        <p:sp>
          <p:nvSpPr>
            <p:cNvPr id="13" name="Google Shape;13;p1"/>
            <p:cNvSpPr/>
            <p:nvPr/>
          </p:nvSpPr>
          <p:spPr>
            <a:xfrm>
              <a:off x="1026720" y="360"/>
              <a:ext cx="8116200" cy="24156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rot="10800000" flipH="1">
              <a:off x="-360" y="1440"/>
              <a:ext cx="1096920" cy="47916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1"/>
          <p:cNvSpPr/>
          <p:nvPr/>
        </p:nvSpPr>
        <p:spPr>
          <a:xfrm rot="10800000" flipH="1">
            <a:off x="1800" y="1440"/>
            <a:ext cx="2219760" cy="23004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0" y="0"/>
            <a:ext cx="9144360" cy="6856920"/>
            <a:chOff x="0" y="0"/>
            <a:chExt cx="9144360" cy="6856920"/>
          </a:xfrm>
        </p:grpSpPr>
        <p:sp>
          <p:nvSpPr>
            <p:cNvPr id="17" name="Google Shape;17;p1"/>
            <p:cNvSpPr/>
            <p:nvPr/>
          </p:nvSpPr>
          <p:spPr>
            <a:xfrm>
              <a:off x="1028160" y="0"/>
              <a:ext cx="8116200" cy="124632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1"/>
            <p:cNvGrpSpPr/>
            <p:nvPr/>
          </p:nvGrpSpPr>
          <p:grpSpPr>
            <a:xfrm>
              <a:off x="0" y="4051440"/>
              <a:ext cx="9141120" cy="2805480"/>
              <a:chOff x="0" y="4051440"/>
              <a:chExt cx="9141120" cy="2805480"/>
            </a:xfrm>
          </p:grpSpPr>
          <p:sp>
            <p:nvSpPr>
              <p:cNvPr id="19" name="Google Shape;19;p1"/>
              <p:cNvSpPr/>
              <p:nvPr/>
            </p:nvSpPr>
            <p:spPr>
              <a:xfrm rot="10800000">
                <a:off x="0" y="5074200"/>
                <a:ext cx="8116200" cy="178272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 flipH="1">
                <a:off x="6793920" y="4051440"/>
                <a:ext cx="2347200" cy="280368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Google Shape;21;p1"/>
          <p:cNvSpPr/>
          <p:nvPr/>
        </p:nvSpPr>
        <p:spPr>
          <a:xfrm>
            <a:off x="1986120" y="1997640"/>
            <a:ext cx="4983120" cy="21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 flipH="1">
            <a:off x="8439120" y="6615000"/>
            <a:ext cx="702360" cy="28476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 descr="logos 111MIL-01.JPG"/>
          <p:cNvPicPr preferRelativeResize="0"/>
          <p:nvPr/>
        </p:nvPicPr>
        <p:blipFill rotWithShape="1">
          <a:blip r:embed="rId14">
            <a:alphaModFix/>
          </a:blip>
          <a:srcRect l="86125"/>
          <a:stretch/>
        </p:blipFill>
        <p:spPr>
          <a:xfrm>
            <a:off x="0" y="6754320"/>
            <a:ext cx="9142920" cy="14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>
            <a:off x="-360" y="360"/>
            <a:ext cx="9143280" cy="480240"/>
            <a:chOff x="-360" y="360"/>
            <a:chExt cx="9143280" cy="480240"/>
          </a:xfrm>
        </p:grpSpPr>
        <p:sp>
          <p:nvSpPr>
            <p:cNvPr id="76" name="Google Shape;76;p14"/>
            <p:cNvSpPr/>
            <p:nvPr/>
          </p:nvSpPr>
          <p:spPr>
            <a:xfrm>
              <a:off x="1026720" y="360"/>
              <a:ext cx="8116200" cy="24156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10800000" flipH="1">
              <a:off x="-360" y="1440"/>
              <a:ext cx="1096920" cy="47916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-360" y="360"/>
            <a:ext cx="9143280" cy="480240"/>
            <a:chOff x="-360" y="360"/>
            <a:chExt cx="9143280" cy="480240"/>
          </a:xfrm>
        </p:grpSpPr>
        <p:sp>
          <p:nvSpPr>
            <p:cNvPr id="79" name="Google Shape;79;p14"/>
            <p:cNvSpPr/>
            <p:nvPr/>
          </p:nvSpPr>
          <p:spPr>
            <a:xfrm>
              <a:off x="1026720" y="360"/>
              <a:ext cx="8116200" cy="24156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10800000" flipH="1">
              <a:off x="-360" y="1440"/>
              <a:ext cx="1096920" cy="47916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4"/>
          <p:cNvSpPr/>
          <p:nvPr/>
        </p:nvSpPr>
        <p:spPr>
          <a:xfrm>
            <a:off x="60480" y="34560"/>
            <a:ext cx="915480" cy="43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 flipH="1">
            <a:off x="8439120" y="6615000"/>
            <a:ext cx="702360" cy="28476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7" descr="logos 111MIL-01.JPG"/>
          <p:cNvPicPr preferRelativeResize="0"/>
          <p:nvPr/>
        </p:nvPicPr>
        <p:blipFill rotWithShape="1">
          <a:blip r:embed="rId14">
            <a:alphaModFix/>
          </a:blip>
          <a:srcRect l="86125"/>
          <a:stretch/>
        </p:blipFill>
        <p:spPr>
          <a:xfrm>
            <a:off x="0" y="6754320"/>
            <a:ext cx="9142920" cy="14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7"/>
          <p:cNvGrpSpPr/>
          <p:nvPr/>
        </p:nvGrpSpPr>
        <p:grpSpPr>
          <a:xfrm>
            <a:off x="-360" y="360"/>
            <a:ext cx="9143280" cy="480240"/>
            <a:chOff x="-360" y="360"/>
            <a:chExt cx="9143280" cy="480240"/>
          </a:xfrm>
        </p:grpSpPr>
        <p:sp>
          <p:nvSpPr>
            <p:cNvPr id="149" name="Google Shape;149;p27"/>
            <p:cNvSpPr/>
            <p:nvPr/>
          </p:nvSpPr>
          <p:spPr>
            <a:xfrm>
              <a:off x="1026720" y="360"/>
              <a:ext cx="8116200" cy="24156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 rot="10800000" flipH="1">
              <a:off x="-360" y="1440"/>
              <a:ext cx="1096920" cy="47916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7"/>
          <p:cNvSpPr/>
          <p:nvPr/>
        </p:nvSpPr>
        <p:spPr>
          <a:xfrm rot="10800000" flipH="1">
            <a:off x="1800" y="1440"/>
            <a:ext cx="2219760" cy="23004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0" y="0"/>
            <a:ext cx="9144360" cy="6856920"/>
            <a:chOff x="0" y="0"/>
            <a:chExt cx="9144360" cy="6856920"/>
          </a:xfrm>
        </p:grpSpPr>
        <p:sp>
          <p:nvSpPr>
            <p:cNvPr id="153" name="Google Shape;153;p27"/>
            <p:cNvSpPr/>
            <p:nvPr/>
          </p:nvSpPr>
          <p:spPr>
            <a:xfrm>
              <a:off x="1028160" y="0"/>
              <a:ext cx="8116200" cy="124632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27"/>
            <p:cNvGrpSpPr/>
            <p:nvPr/>
          </p:nvGrpSpPr>
          <p:grpSpPr>
            <a:xfrm>
              <a:off x="0" y="4051440"/>
              <a:ext cx="9141120" cy="2805480"/>
              <a:chOff x="0" y="4051440"/>
              <a:chExt cx="9141120" cy="2805480"/>
            </a:xfrm>
          </p:grpSpPr>
          <p:sp>
            <p:nvSpPr>
              <p:cNvPr id="155" name="Google Shape;155;p27"/>
              <p:cNvSpPr/>
              <p:nvPr/>
            </p:nvSpPr>
            <p:spPr>
              <a:xfrm rot="10800000">
                <a:off x="0" y="5074200"/>
                <a:ext cx="8116200" cy="178272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 flipH="1">
                <a:off x="6793920" y="4051440"/>
                <a:ext cx="2347200" cy="280368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" name="Google Shape;157;p27"/>
          <p:cNvSpPr/>
          <p:nvPr/>
        </p:nvSpPr>
        <p:spPr>
          <a:xfrm>
            <a:off x="1986120" y="1997640"/>
            <a:ext cx="4983120" cy="21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/>
          <p:nvPr/>
        </p:nvSpPr>
        <p:spPr>
          <a:xfrm flipH="1">
            <a:off x="8439120" y="6615000"/>
            <a:ext cx="702360" cy="28476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40" descr="logos 111MIL-01.JPG"/>
          <p:cNvPicPr preferRelativeResize="0"/>
          <p:nvPr/>
        </p:nvPicPr>
        <p:blipFill rotWithShape="1">
          <a:blip r:embed="rId14">
            <a:alphaModFix/>
          </a:blip>
          <a:srcRect l="86125"/>
          <a:stretch/>
        </p:blipFill>
        <p:spPr>
          <a:xfrm>
            <a:off x="0" y="6754320"/>
            <a:ext cx="9142920" cy="14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40"/>
          <p:cNvGrpSpPr/>
          <p:nvPr/>
        </p:nvGrpSpPr>
        <p:grpSpPr>
          <a:xfrm>
            <a:off x="-360" y="360"/>
            <a:ext cx="9143280" cy="480240"/>
            <a:chOff x="-360" y="360"/>
            <a:chExt cx="9143280" cy="480240"/>
          </a:xfrm>
        </p:grpSpPr>
        <p:sp>
          <p:nvSpPr>
            <p:cNvPr id="212" name="Google Shape;212;p40"/>
            <p:cNvSpPr/>
            <p:nvPr/>
          </p:nvSpPr>
          <p:spPr>
            <a:xfrm>
              <a:off x="1026720" y="360"/>
              <a:ext cx="8116200" cy="24156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0"/>
            <p:cNvSpPr/>
            <p:nvPr/>
          </p:nvSpPr>
          <p:spPr>
            <a:xfrm rot="10800000" flipH="1">
              <a:off x="-360" y="1440"/>
              <a:ext cx="1096920" cy="47916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40"/>
          <p:cNvSpPr/>
          <p:nvPr/>
        </p:nvSpPr>
        <p:spPr>
          <a:xfrm>
            <a:off x="0" y="6755040"/>
            <a:ext cx="9142920" cy="1450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/>
          <p:nvPr/>
        </p:nvSpPr>
        <p:spPr>
          <a:xfrm flipH="1">
            <a:off x="8439120" y="6615000"/>
            <a:ext cx="702360" cy="28476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40"/>
          <p:cNvGrpSpPr/>
          <p:nvPr/>
        </p:nvGrpSpPr>
        <p:grpSpPr>
          <a:xfrm>
            <a:off x="-360" y="360"/>
            <a:ext cx="9143280" cy="480240"/>
            <a:chOff x="-360" y="360"/>
            <a:chExt cx="9143280" cy="480240"/>
          </a:xfrm>
        </p:grpSpPr>
        <p:sp>
          <p:nvSpPr>
            <p:cNvPr id="217" name="Google Shape;217;p40"/>
            <p:cNvSpPr/>
            <p:nvPr/>
          </p:nvSpPr>
          <p:spPr>
            <a:xfrm>
              <a:off x="1026720" y="360"/>
              <a:ext cx="8116200" cy="24156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0"/>
            <p:cNvSpPr/>
            <p:nvPr/>
          </p:nvSpPr>
          <p:spPr>
            <a:xfrm rot="10800000" flipH="1">
              <a:off x="-360" y="1440"/>
              <a:ext cx="1096920" cy="47916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40"/>
          <p:cNvSpPr/>
          <p:nvPr/>
        </p:nvSpPr>
        <p:spPr>
          <a:xfrm>
            <a:off x="60480" y="34560"/>
            <a:ext cx="915480" cy="43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0"/>
          <p:cNvSpPr txBox="1">
            <a:spLocks noGrp="1"/>
          </p:cNvSpPr>
          <p:nvPr>
            <p:ph type="sldNum" idx="12"/>
          </p:nvPr>
        </p:nvSpPr>
        <p:spPr>
          <a:xfrm>
            <a:off x="8587800" y="6575400"/>
            <a:ext cx="555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depen.io/webUnicen/pen/odNvK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depen.io/webUnicen/pen/gzOYa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depen.io/webUnicen/pen/Peojz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lcodigo.net/tutoriales/javascript/javascript5.html" TargetMode="External"/><Relationship Id="rId3" Type="http://schemas.openxmlformats.org/officeDocument/2006/relationships/hyperlink" Target="http://standardjs.com/rules.html" TargetMode="External"/><Relationship Id="rId7" Type="http://schemas.openxmlformats.org/officeDocument/2006/relationships/hyperlink" Target="https://github.com/getify/You-Dont-Know-JS/blob/master/up%20&amp;%20going/README.md#you-dont-know-js-up--go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hyperlink" Target="http://www.slideshare.net/robnyman/javascript-from-birth-to-closure" TargetMode="External"/><Relationship Id="rId10" Type="http://schemas.openxmlformats.org/officeDocument/2006/relationships/hyperlink" Target="https://github.com/getify/You-Dont-Know-JS/tree/master/es6%20&amp;%20beyond" TargetMode="External"/><Relationship Id="rId4" Type="http://schemas.openxmlformats.org/officeDocument/2006/relationships/hyperlink" Target="http://www.w3schools.com/js/" TargetMode="External"/><Relationship Id="rId9" Type="http://schemas.openxmlformats.org/officeDocument/2006/relationships/hyperlink" Target="http://dev.opera.com/articles/view/handling-events-with-javascript-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querySelec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ebUnicen/pen/rvBKq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>
            <a:spLocks noGrp="1"/>
          </p:cNvSpPr>
          <p:nvPr>
            <p:ph type="title" idx="4294967295"/>
          </p:nvPr>
        </p:nvSpPr>
        <p:spPr>
          <a:xfrm>
            <a:off x="92520" y="0"/>
            <a:ext cx="896112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3"/>
          <p:cNvSpPr txBox="1">
            <a:spLocks noGrp="1"/>
          </p:cNvSpPr>
          <p:nvPr>
            <p:ph type="title" idx="4294967295"/>
          </p:nvPr>
        </p:nvSpPr>
        <p:spPr>
          <a:xfrm>
            <a:off x="92520" y="5579640"/>
            <a:ext cx="8961120" cy="50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Funciones Anónimas y Flecha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Recorrer el árbol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2"/>
          <p:cNvSpPr txBox="1">
            <a:spLocks noGrp="1"/>
          </p:cNvSpPr>
          <p:nvPr>
            <p:ph type="body" idx="4294967295"/>
          </p:nvPr>
        </p:nvSpPr>
        <p:spPr>
          <a:xfrm>
            <a:off x="180000" y="1105200"/>
            <a:ext cx="8819640" cy="559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element.parentElement, encuentra el elemento padre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1&lt;/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2&lt;/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3&lt;/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father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parentElement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(father); </a:t>
            </a:r>
            <a:r>
              <a:rPr lang="es-AR" sz="18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show 'myDIV'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Recorrer el árbol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3"/>
          <p:cNvSpPr txBox="1">
            <a:spLocks noGrp="1"/>
          </p:cNvSpPr>
          <p:nvPr>
            <p:ph type="body" idx="4294967295"/>
          </p:nvPr>
        </p:nvSpPr>
        <p:spPr>
          <a:xfrm>
            <a:off x="311760" y="1105200"/>
            <a:ext cx="8519400" cy="559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element.firstElementChild, devuelve el primer hijo element.lastElementChild, devuelve el último hijo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  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"para1"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1&lt;/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2&lt;/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"para3"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3&lt;/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firstChild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firstChild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.innerText;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(firstChild); </a:t>
            </a:r>
            <a:r>
              <a:rPr lang="es-AR" sz="16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show 'I am paragraph number 1'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lastChild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lastChild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.innerText;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(lastChild); </a:t>
            </a:r>
            <a:r>
              <a:rPr lang="es-AR" sz="16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show 'I am paragraph number 3'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 en ES6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4"/>
          <p:cNvSpPr txBox="1">
            <a:spLocks noGrp="1"/>
          </p:cNvSpPr>
          <p:nvPr>
            <p:ph type="body" idx="4294967295"/>
          </p:nvPr>
        </p:nvSpPr>
        <p:spPr>
          <a:xfrm>
            <a:off x="325080" y="867600"/>
            <a:ext cx="867456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</a:t>
            </a: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primero buscamos el elemento y luego le asociamos el handler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4"/>
          <p:cNvSpPr/>
          <p:nvPr/>
        </p:nvSpPr>
        <p:spPr>
          <a:xfrm>
            <a:off x="5383800" y="3944880"/>
            <a:ext cx="3758400" cy="214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None/>
            </a:pPr>
            <a:r>
              <a:rPr lang="es-AR" sz="20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Está pendiente de escuchar un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None/>
            </a:pPr>
            <a:r>
              <a:rPr lang="es-AR" sz="20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evento para ejecutarlo solo en el momento en que suceda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00" y="3429000"/>
            <a:ext cx="4900680" cy="32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4"/>
          <p:cNvSpPr/>
          <p:nvPr/>
        </p:nvSpPr>
        <p:spPr>
          <a:xfrm>
            <a:off x="360000" y="3780000"/>
            <a:ext cx="2159640" cy="52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6099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Me clickearon!!!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4"/>
          <p:cNvSpPr/>
          <p:nvPr/>
        </p:nvSpPr>
        <p:spPr>
          <a:xfrm>
            <a:off x="3377850" y="3795300"/>
            <a:ext cx="1641240" cy="52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2000"/>
              <a:buFont typeface="Arial"/>
              <a:buNone/>
            </a:pPr>
            <a:r>
              <a:rPr lang="es-AR" sz="2000" b="1" i="0" u="none" strike="noStrike" cap="none" dirty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Te </a:t>
            </a:r>
            <a:r>
              <a:rPr lang="es-AR" sz="2000" b="1" i="0" u="none" strike="noStrike" cap="none" dirty="0" err="1" smtClean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quééé</a:t>
            </a:r>
            <a:r>
              <a:rPr lang="es-AR" sz="2000" b="1" i="0" u="none" strike="noStrike" cap="none" dirty="0" smtClean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/>
          <p:nvPr/>
        </p:nvSpPr>
        <p:spPr>
          <a:xfrm>
            <a:off x="325080" y="1827360"/>
            <a:ext cx="8674560" cy="21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&gt;Enviar&lt;/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btn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btn.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, verificarClick);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4"/>
          <p:cNvSpPr/>
          <p:nvPr/>
        </p:nvSpPr>
        <p:spPr>
          <a:xfrm>
            <a:off x="5002200" y="3429000"/>
            <a:ext cx="3997440" cy="630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Llamado a la función verificarClick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⚠no lleva parámetros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 en ES6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5"/>
          <p:cNvSpPr txBox="1">
            <a:spLocks noGrp="1"/>
          </p:cNvSpPr>
          <p:nvPr>
            <p:ph type="body" idx="4294967295"/>
          </p:nvPr>
        </p:nvSpPr>
        <p:spPr>
          <a:xfrm>
            <a:off x="325080" y="867600"/>
            <a:ext cx="867456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</a:t>
            </a: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primero buscamos el elemento y luego le asociamos el handler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5"/>
          <p:cNvSpPr/>
          <p:nvPr/>
        </p:nvSpPr>
        <p:spPr>
          <a:xfrm>
            <a:off x="325080" y="1827360"/>
            <a:ext cx="8674560" cy="21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&gt;Enviar&lt;/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btn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btn.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, verificarClick);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3A49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  function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verificarClick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b="0" i="0" u="none" strike="noStrike" cap="none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5"/>
          <p:cNvSpPr/>
          <p:nvPr/>
        </p:nvSpPr>
        <p:spPr>
          <a:xfrm>
            <a:off x="2302560" y="4949280"/>
            <a:ext cx="3997440" cy="630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contiene event?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anónimas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4294967295"/>
          </p:nvPr>
        </p:nvSpPr>
        <p:spPr>
          <a:xfrm>
            <a:off x="325080" y="1083600"/>
            <a:ext cx="867456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anterior se puede realizar con funciones anónimas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6"/>
          <p:cNvSpPr/>
          <p:nvPr/>
        </p:nvSpPr>
        <p:spPr>
          <a:xfrm>
            <a:off x="325080" y="1827360"/>
            <a:ext cx="8674560" cy="21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&gt;Enviar&lt;/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btn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btn.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innerText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currentTarget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AR" sz="18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logs `true`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 b="0" i="0" u="none" strike="noStrike" cap="none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6"/>
          <p:cNvSpPr/>
          <p:nvPr/>
        </p:nvSpPr>
        <p:spPr>
          <a:xfrm>
            <a:off x="2880000" y="4949280"/>
            <a:ext cx="3997440" cy="630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que se muestra en consola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flecha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7"/>
          <p:cNvSpPr txBox="1">
            <a:spLocks noGrp="1"/>
          </p:cNvSpPr>
          <p:nvPr>
            <p:ph type="body" idx="4294967295"/>
          </p:nvPr>
        </p:nvSpPr>
        <p:spPr>
          <a:xfrm>
            <a:off x="325080" y="1083600"/>
            <a:ext cx="867456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también con funciones flecha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7"/>
          <p:cNvSpPr/>
          <p:nvPr/>
        </p:nvSpPr>
        <p:spPr>
          <a:xfrm>
            <a:off x="325080" y="1827360"/>
            <a:ext cx="8674560" cy="21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&gt;Enviar&lt;/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btn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"btn-send"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btn.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9222"/>
              </a:lnSpc>
              <a:spcBef>
                <a:spcPts val="0"/>
              </a:spcBef>
              <a:spcAft>
                <a:spcPts val="0"/>
              </a:spcAft>
              <a:buClr>
                <a:srgbClr val="005CC5"/>
              </a:buClr>
              <a:buSzPts val="1050"/>
              <a:buFont typeface="Consolas"/>
              <a:buNone/>
            </a:pPr>
            <a:r>
              <a:rPr lang="es-AR" sz="105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innerText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currentTarget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AR" sz="18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logs `false`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 b="0" i="0" u="none" strike="noStrike" cap="none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8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comunes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56720" y="409320"/>
            <a:ext cx="5843160" cy="44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9640" y="400320"/>
            <a:ext cx="6632280" cy="450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5200" y="3060000"/>
            <a:ext cx="7174080" cy="464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flecha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0000" y="900000"/>
            <a:ext cx="6677280" cy="431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48000" y="913320"/>
            <a:ext cx="5606640" cy="426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000" y="3384000"/>
            <a:ext cx="9123840" cy="428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Editar estilo desde Javascript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0"/>
          <p:cNvSpPr/>
          <p:nvPr/>
        </p:nvSpPr>
        <p:spPr>
          <a:xfrm>
            <a:off x="1365120" y="6135840"/>
            <a:ext cx="641304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100"/>
              <a:buFont typeface="Proxima Nova"/>
              <a:buNone/>
            </a:pPr>
            <a:r>
              <a:rPr lang="es-AR" sz="2100" b="0" i="0" u="sng" strike="noStrike" cap="none" dirty="0">
                <a:solidFill>
                  <a:srgbClr val="0563C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https://codepen.io/webUnicen/pen/qmVoMV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280" y="5914080"/>
            <a:ext cx="930240" cy="8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0000" y="1260000"/>
            <a:ext cx="2466720" cy="184752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0"/>
          <p:cNvSpPr/>
          <p:nvPr/>
        </p:nvSpPr>
        <p:spPr>
          <a:xfrm>
            <a:off x="6120000" y="2606400"/>
            <a:ext cx="185256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estilos con clases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0"/>
          <p:cNvSpPr txBox="1">
            <a:spLocks noGrp="1"/>
          </p:cNvSpPr>
          <p:nvPr>
            <p:ph type="body" idx="4294967295"/>
          </p:nvPr>
        </p:nvSpPr>
        <p:spPr>
          <a:xfrm>
            <a:off x="480600" y="784800"/>
            <a:ext cx="8519400" cy="5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090"/>
              </a:buClr>
              <a:buSzPts val="1800"/>
              <a:buFont typeface="Consolas"/>
              <a:buNone/>
            </a:pPr>
            <a:r>
              <a:rPr lang="es-AR" sz="1800" b="0" i="0" u="none" strike="noStrike" cap="none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div es una referencia a un elemento &lt;div&gt;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"clase"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"clase"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"clase"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"clase"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agregar o quitar múltiples clases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"clase-1"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"clase-2"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AR" sz="1800" b="0" i="0" u="none" strike="noStrike" cap="none" dirty="0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"clase-3"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090"/>
              </a:buClr>
              <a:buSzPts val="1800"/>
              <a:buFont typeface="Consolas"/>
              <a:buNone/>
            </a:pPr>
            <a:r>
              <a:rPr lang="es-AR" sz="1800" b="0" i="0" u="none" strike="noStrike" cap="none" dirty="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estilos vía JS </a:t>
            </a:r>
            <a:r>
              <a:rPr lang="es-AR" sz="1800" b="0" i="0" u="none" strike="noStrike" cap="none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1" i="0" u="none" strike="noStrike" cap="none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Mala práctica</a:t>
            </a:r>
            <a:r>
              <a:rPr lang="es-AR" sz="1800" b="0" i="0" u="none" strike="noStrike" cap="none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800" b="0" i="0" u="none" strike="noStrike" cap="none" dirty="0" err="1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s-AR" sz="1800" b="0" i="0" u="none" strike="noStrike" cap="none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fontSize</a:t>
            </a:r>
            <a:r>
              <a:rPr lang="es-AR" sz="1800" b="0" i="0" u="none" strike="noStrike" cap="none" dirty="0">
                <a:solidFill>
                  <a:srgbClr val="3B3C4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"30px"</a:t>
            </a:r>
            <a:r>
              <a:rPr lang="es-AR" sz="1800" b="0" i="0" u="none" strike="noStrike" cap="none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AR" sz="1800" b="0" i="0" u="none" strike="noStrike" cap="none" dirty="0"/>
              <a:t/>
            </a:r>
            <a:br>
              <a:rPr lang="es-AR" sz="1800" b="0" i="0" u="none" strike="noStrike" cap="none" dirty="0"/>
            </a:b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4480" y="4500000"/>
            <a:ext cx="1415520" cy="14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07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1"/>
          <p:cNvSpPr txBox="1">
            <a:spLocks noGrp="1"/>
          </p:cNvSpPr>
          <p:nvPr>
            <p:ph type="body" idx="4294967295"/>
          </p:nvPr>
        </p:nvSpPr>
        <p:spPr>
          <a:xfrm>
            <a:off x="572760" y="1059480"/>
            <a:ext cx="8258400" cy="456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contexto de Eventos</a:t>
            </a:r>
            <a:r>
              <a:rPr lang="es-AR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representa el elemento involucrado en el evento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D73A49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'miDiv'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el.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 b="0"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"clase"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AR" sz="18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//toggle de clase del div miDiv click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E36209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-AR" sz="18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//ver 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});</a:t>
            </a:r>
            <a:endParaRPr sz="18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000" y="5744160"/>
            <a:ext cx="1073880" cy="101412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71"/>
          <p:cNvSpPr/>
          <p:nvPr/>
        </p:nvSpPr>
        <p:spPr>
          <a:xfrm>
            <a:off x="1198080" y="5892480"/>
            <a:ext cx="7188480" cy="71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00"/>
              <a:buFont typeface="Proxima Nova"/>
              <a:buNone/>
            </a:pPr>
            <a:r>
              <a:rPr lang="es-AR" sz="2200" b="0" i="0" u="sng" strike="noStrike" cap="none">
                <a:solidFill>
                  <a:srgbClr val="0563C1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https://codepen.io/webUnicen/pen/odNvKK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veremos!!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4"/>
          <p:cNvSpPr txBox="1">
            <a:spLocks noGrp="1"/>
          </p:cNvSpPr>
          <p:nvPr>
            <p:ph type="body" idx="4294967295"/>
          </p:nvPr>
        </p:nvSpPr>
        <p:spPr>
          <a:xfrm>
            <a:off x="311760" y="1620000"/>
            <a:ext cx="85194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highlight>
                  <a:srgbClr val="E8F2A1"/>
                </a:highlight>
                <a:latin typeface="Arial"/>
                <a:ea typeface="Arial"/>
                <a:cs typeface="Arial"/>
                <a:sym typeface="Arial"/>
              </a:rPr>
              <a:t>Repasaremos</a:t>
            </a: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conceptos de Javascript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156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241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241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anónimas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flecha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Estilos y clases con Javascript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 de tiempo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5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2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Resolver el problema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2"/>
          <p:cNvSpPr txBox="1">
            <a:spLocks noGrp="1"/>
          </p:cNvSpPr>
          <p:nvPr>
            <p:ph type="body" idx="4294967295"/>
          </p:nvPr>
        </p:nvSpPr>
        <p:spPr>
          <a:xfrm>
            <a:off x="480600" y="1477800"/>
            <a:ext cx="8519400" cy="4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Debemos localizar todos los elementos que correspondan a una clase, y luego asignarle a cada uno el evento.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Búsqueda de todos los botones con una clase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8800"/>
              </a:buClr>
              <a:buSzPts val="2200"/>
              <a:buFont typeface="Consolas"/>
              <a:buNone/>
            </a:pP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btns = </a:t>
            </a:r>
            <a:r>
              <a:rPr lang="es-AR" sz="2200" b="0" i="0" u="none" strike="noStrike" cap="none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.querySelectorAll(</a:t>
            </a:r>
            <a:r>
              <a:rPr lang="es-AR" sz="2200" b="0" i="0" u="none" strike="noStrike" cap="none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'.btn'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onsolas"/>
              <a:buNone/>
            </a:pP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asignación de evento a todos los elementos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s-AR" sz="2200" b="1" i="0" u="none" strike="noStrike" cap="none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btns.length; i++) {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btns[i].addEventListener(</a:t>
            </a:r>
            <a:r>
              <a:rPr lang="es-AR" sz="2200" b="0" i="0" u="none" strike="noStrike" cap="none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miFuncion);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3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00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Resolver el problema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3"/>
          <p:cNvSpPr txBox="1">
            <a:spLocks noGrp="1"/>
          </p:cNvSpPr>
          <p:nvPr>
            <p:ph type="body" idx="4294967295"/>
          </p:nvPr>
        </p:nvSpPr>
        <p:spPr>
          <a:xfrm>
            <a:off x="311760" y="989280"/>
            <a:ext cx="8519400" cy="45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Luego, mediante una función anónima individualizamos el botón que dispara el evento y buscamos su hermano en el DOM.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s-AR" sz="2200" b="1" i="0" u="none" strike="noStrike" cap="none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btns.length; i++) {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btns[i].addEventListener(</a:t>
            </a:r>
            <a:r>
              <a:rPr lang="es-AR" sz="2200" b="0" i="0" u="none" strike="noStrike" cap="none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(e){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//busca el hermano inmediato 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8800"/>
              </a:buClr>
              <a:buSzPts val="2200"/>
              <a:buFont typeface="Consolas"/>
              <a:buNone/>
            </a:pP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let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el = </a:t>
            </a:r>
            <a:r>
              <a:rPr lang="es-AR" sz="2200" b="1" i="0" u="none" strike="noStrike" cap="non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.nextElementSibling;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//toggle de clase del hermano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onsolas"/>
              <a:buNone/>
            </a:pP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el.classList.toggle(</a:t>
            </a:r>
            <a:r>
              <a:rPr lang="es-AR" sz="2200" b="0" i="0" u="none" strike="noStrike" cap="none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"ver"</a:t>
            </a: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r>
              <a:rPr lang="es-AR" sz="2200" b="0" i="0" u="none" strike="noStrike" cap="none"/>
              <a:t/>
            </a:r>
            <a:br>
              <a:rPr lang="es-AR" sz="2200" b="0" i="0" u="none" strike="noStrike" cap="none"/>
            </a:br>
            <a:r>
              <a:rPr lang="es-AR" sz="22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480" y="5758200"/>
            <a:ext cx="965520" cy="91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3"/>
          <p:cNvSpPr/>
          <p:nvPr/>
        </p:nvSpPr>
        <p:spPr>
          <a:xfrm>
            <a:off x="1931760" y="5907240"/>
            <a:ext cx="643392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200"/>
              <a:buFont typeface="Proxima Nova"/>
              <a:buNone/>
            </a:pPr>
            <a:r>
              <a:rPr lang="es-AR" sz="2200" b="0" i="0" u="sng" strike="noStrike" cap="none">
                <a:solidFill>
                  <a:srgbClr val="0563C1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https://codepen.io/webUnicen/pen/gzOYaN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600" y="2280600"/>
            <a:ext cx="3407400" cy="34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74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Reloj - Bomba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4"/>
          <p:cNvSpPr txBox="1">
            <a:spLocks noGrp="1"/>
          </p:cNvSpPr>
          <p:nvPr>
            <p:ph type="body" idx="4294967295"/>
          </p:nvPr>
        </p:nvSpPr>
        <p:spPr>
          <a:xfrm>
            <a:off x="360000" y="1440000"/>
            <a:ext cx="85194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Simular la cuenta regresiva de una bomba.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un botón se activará y comenzará una cuenta regresiva de 10 segundos hasta explotar.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74"/>
          <p:cNvPicPr preferRelativeResize="0"/>
          <p:nvPr/>
        </p:nvPicPr>
        <p:blipFill rotWithShape="1">
          <a:blip r:embed="rId4">
            <a:alphaModFix/>
          </a:blip>
          <a:srcRect l="1969" t="13174" b="13026"/>
          <a:stretch/>
        </p:blipFill>
        <p:spPr>
          <a:xfrm>
            <a:off x="4392000" y="3348000"/>
            <a:ext cx="2880000" cy="30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Bomba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20" y="5580000"/>
            <a:ext cx="1196280" cy="113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5"/>
          <p:cNvSpPr/>
          <p:nvPr/>
        </p:nvSpPr>
        <p:spPr>
          <a:xfrm>
            <a:off x="1706400" y="5864040"/>
            <a:ext cx="4473000" cy="4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Arial"/>
              <a:buNone/>
            </a:pPr>
            <a:r>
              <a:rPr lang="es-AR" sz="18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https://codepen.io/webUnicen/pen/Peojzb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5"/>
          <p:cNvSpPr txBox="1"/>
          <p:nvPr/>
        </p:nvSpPr>
        <p:spPr>
          <a:xfrm>
            <a:off x="423725" y="493695"/>
            <a:ext cx="8604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3A49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interval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   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clearInterval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(interval); </a:t>
            </a:r>
            <a:r>
              <a:rPr lang="es-AR" sz="18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limpio intervalo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   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'BOOOOOM!!'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   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`Restan ${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} segundos para la explosión!!!`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    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i--;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  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"/>
          <p:cNvSpPr txBox="1">
            <a:spLocks noGrp="1"/>
          </p:cNvSpPr>
          <p:nvPr>
            <p:ph type="title" idx="4294967295"/>
          </p:nvPr>
        </p:nvSpPr>
        <p:spPr>
          <a:xfrm>
            <a:off x="92520" y="0"/>
            <a:ext cx="896112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7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Ejercicio 1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7"/>
          <p:cNvSpPr txBox="1">
            <a:spLocks noGrp="1"/>
          </p:cNvSpPr>
          <p:nvPr>
            <p:ph type="body" idx="4294967295"/>
          </p:nvPr>
        </p:nvSpPr>
        <p:spPr>
          <a:xfrm>
            <a:off x="628560" y="2669760"/>
            <a:ext cx="78858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las funciones Javascript para que a través de inputs se le permita ingresar al usuario un titulo, una url de una imagen y un párrafo Luego con esa informacion, genere una tarjeta cada vez que presiona un botón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Ejercicio 2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8"/>
          <p:cNvSpPr txBox="1">
            <a:spLocks noGrp="1"/>
          </p:cNvSpPr>
          <p:nvPr>
            <p:ph type="body" idx="4294967295"/>
          </p:nvPr>
        </p:nvSpPr>
        <p:spPr>
          <a:xfrm>
            <a:off x="628560" y="2432880"/>
            <a:ext cx="7885800" cy="19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cómo modificar el ejercicio anterior para que presionando cada tarjeta se puedan ocultar y crear un botón que muestre todas las tarjetas nuevamente. Ten en cuenta que el código sea reutilizable.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>
            <a:spLocks noGrp="1"/>
          </p:cNvSpPr>
          <p:nvPr>
            <p:ph type="title" idx="4294967295"/>
          </p:nvPr>
        </p:nvSpPr>
        <p:spPr>
          <a:xfrm>
            <a:off x="628560" y="504360"/>
            <a:ext cx="7885800" cy="77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Ejercicio 3	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79"/>
          <p:cNvSpPr txBox="1">
            <a:spLocks noGrp="1"/>
          </p:cNvSpPr>
          <p:nvPr>
            <p:ph type="body" idx="4294967295"/>
          </p:nvPr>
        </p:nvSpPr>
        <p:spPr>
          <a:xfrm>
            <a:off x="311760" y="2590200"/>
            <a:ext cx="8519400" cy="167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 el código para que cada 1 segundo se agregue un div con estilos que permitan verlo uno al lado de otro y al llegar a un total de 10 divs, desaparezcan mostrando el dibujo de una bomba.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guiarte con el ejemplo de la bomba visto en clase.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>
            <a:spLocks noGrp="1"/>
          </p:cNvSpPr>
          <p:nvPr>
            <p:ph type="body" idx="4294967295"/>
          </p:nvPr>
        </p:nvSpPr>
        <p:spPr>
          <a:xfrm>
            <a:off x="311760" y="721440"/>
            <a:ext cx="8519400" cy="264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Libros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Standard: </a:t>
            </a:r>
            <a:r>
              <a:rPr lang="es-AR" sz="18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http://standardjs.com/rules.html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 W3 Schools: </a:t>
            </a:r>
            <a:r>
              <a:rPr lang="es-AR" sz="18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http://www.w3schools.com/js/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Web Design: A Beginner's Guide to HTML, CSS,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JavaScript, and Web Graphics, Jennifer Niederst Robbins O'Reilly Media 2012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from birth to closure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080" y="3122280"/>
            <a:ext cx="1131480" cy="169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80"/>
          <p:cNvSpPr/>
          <p:nvPr/>
        </p:nvSpPr>
        <p:spPr>
          <a:xfrm>
            <a:off x="1572840" y="2969640"/>
            <a:ext cx="4219560" cy="116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O'Reilly “</a:t>
            </a: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don’t know JS, up going”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400"/>
              <a:buFont typeface="Arial"/>
              <a:buNone/>
            </a:pPr>
            <a:r>
              <a:rPr lang="es-AR" sz="14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https://github.com/getify/You-Dont-Know-JS/blob/master/up%20&amp;%20going/README.md#you-dont-know-js-up--going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0"/>
          <p:cNvSpPr txBox="1">
            <a:spLocks noGrp="1"/>
          </p:cNvSpPr>
          <p:nvPr>
            <p:ph type="title" idx="4294967295"/>
          </p:nvPr>
        </p:nvSpPr>
        <p:spPr>
          <a:xfrm>
            <a:off x="628560" y="111600"/>
            <a:ext cx="7885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Información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0"/>
          <p:cNvSpPr/>
          <p:nvPr/>
        </p:nvSpPr>
        <p:spPr>
          <a:xfrm>
            <a:off x="476280" y="5408280"/>
            <a:ext cx="8166240" cy="131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</a:pPr>
            <a:r>
              <a:rPr lang="es-AR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Eventos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3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s-AR" sz="1800" b="0" i="0" u="sng" strike="noStrike" cap="none">
                <a:solidFill>
                  <a:srgbClr val="0563C1"/>
                </a:solidFill>
                <a:latin typeface="Proxima Nova"/>
                <a:ea typeface="Proxima Nova"/>
                <a:cs typeface="Proxima Nova"/>
                <a:sym typeface="Proxima Nova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http://www.elcodigo.net/tutoriales/javascript/javascript5.html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3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s-AR" sz="1800" b="0" i="0" u="sng" strike="noStrike" cap="none">
                <a:solidFill>
                  <a:srgbClr val="0563C1"/>
                </a:solidFill>
                <a:latin typeface="Proxima Nova"/>
                <a:ea typeface="Proxima Nova"/>
                <a:cs typeface="Proxima Nova"/>
                <a:sym typeface="Proxima Nova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http://dev.opera.com/articles/view/handling-events-with-javascript-es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0"/>
          <p:cNvSpPr/>
          <p:nvPr/>
        </p:nvSpPr>
        <p:spPr>
          <a:xfrm>
            <a:off x="2480760" y="4221000"/>
            <a:ext cx="5099040" cy="10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O'Reilly “</a:t>
            </a: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don’t know JS, ES6 and beyond”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400"/>
              <a:buFont typeface="Arial"/>
              <a:buNone/>
            </a:pPr>
            <a:r>
              <a:rPr lang="es-AR" sz="14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https://github.com/getify/You-Dont-Know-JS/tree/master/es6%20%26%20beyond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8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99240" y="3124800"/>
            <a:ext cx="1345320" cy="20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>
            <a:spLocks noGrp="1"/>
          </p:cNvSpPr>
          <p:nvPr>
            <p:ph type="title" idx="4294967295"/>
          </p:nvPr>
        </p:nvSpPr>
        <p:spPr>
          <a:xfrm>
            <a:off x="628560" y="471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nodos del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5"/>
          <p:cNvSpPr txBox="1">
            <a:spLocks noGrp="1"/>
          </p:cNvSpPr>
          <p:nvPr>
            <p:ph type="body" idx="4294967295"/>
          </p:nvPr>
        </p:nvSpPr>
        <p:spPr>
          <a:xfrm>
            <a:off x="147600" y="886320"/>
            <a:ext cx="8893800" cy="58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A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obtener elementos del DOM consultando por un ID, nombre, clase o un selector.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A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obtener como resultado de uno o múltiples elementos del DOM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un nodo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elem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"identificador"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D73A49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singleElem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".myclass"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5"/>
          <p:cNvSpPr/>
          <p:nvPr/>
        </p:nvSpPr>
        <p:spPr>
          <a:xfrm>
            <a:off x="1800000" y="4834080"/>
            <a:ext cx="5579640" cy="333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Devuelve la primer ocurrencia con class=”myclass”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5"/>
          <p:cNvSpPr/>
          <p:nvPr/>
        </p:nvSpPr>
        <p:spPr>
          <a:xfrm>
            <a:off x="1620000" y="3420000"/>
            <a:ext cx="5939640" cy="333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Devuelve el elemento identificado con id=”identificador”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/>
          <p:nvPr/>
        </p:nvSpPr>
        <p:spPr>
          <a:xfrm>
            <a:off x="5220000" y="2880000"/>
            <a:ext cx="1493640" cy="333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 el punto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 txBox="1">
            <a:spLocks noGrp="1"/>
          </p:cNvSpPr>
          <p:nvPr>
            <p:ph type="title" idx="4294967295"/>
          </p:nvPr>
        </p:nvSpPr>
        <p:spPr>
          <a:xfrm>
            <a:off x="628560" y="471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nodos del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6"/>
          <p:cNvSpPr txBox="1">
            <a:spLocks noGrp="1"/>
          </p:cNvSpPr>
          <p:nvPr>
            <p:ph type="body" idx="4294967295"/>
          </p:nvPr>
        </p:nvSpPr>
        <p:spPr>
          <a:xfrm>
            <a:off x="147600" y="886320"/>
            <a:ext cx="8893800" cy="58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A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obtener elementos del DOM consultando por un ID, nombre, clase o un selector.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A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obtener como resultado de uno o múltiples elementos del DOM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uno o más nodos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 err="1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 err="1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manyElements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 err="1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 dirty="0" err="1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getElementsByClassName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1800" b="0" i="0" u="none" strike="noStrike" cap="none" dirty="0" err="1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lang="es-AR" sz="1800" b="0" i="0" u="none" strike="noStrike" cap="none" dirty="0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AR" sz="1800" b="0" i="0" u="none" strike="noStrike" cap="none" dirty="0" err="1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 err="1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manyElements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 dirty="0" err="1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 dirty="0" err="1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 dirty="0" err="1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querySelectorAll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 dirty="0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"div"</a:t>
            </a:r>
            <a:r>
              <a:rPr lang="es-AR" sz="1800" b="0" i="0" u="none" strike="noStrike" cap="none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</a:t>
            </a:r>
            <a:r>
              <a:rPr lang="es-A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A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i="0" u="sng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https://developer.mozilla.org/en-US/docs/Web/API/Document/querySelector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6"/>
          <p:cNvSpPr/>
          <p:nvPr/>
        </p:nvSpPr>
        <p:spPr>
          <a:xfrm rot="10800000">
            <a:off x="6788160" y="3034440"/>
            <a:ext cx="1311840" cy="54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44546A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5" name="Google Shape;315;p56"/>
          <p:cNvSpPr/>
          <p:nvPr/>
        </p:nvSpPr>
        <p:spPr>
          <a:xfrm>
            <a:off x="7101720" y="4860000"/>
            <a:ext cx="1938600" cy="333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 de CSS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6"/>
          <p:cNvSpPr/>
          <p:nvPr/>
        </p:nvSpPr>
        <p:spPr>
          <a:xfrm>
            <a:off x="6660000" y="4680000"/>
            <a:ext cx="772920" cy="113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44546A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7" name="Google Shape;317;p56"/>
          <p:cNvSpPr/>
          <p:nvPr/>
        </p:nvSpPr>
        <p:spPr>
          <a:xfrm>
            <a:off x="3384360" y="3596760"/>
            <a:ext cx="5759640" cy="333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Devuelve una lista de elementos con </a:t>
            </a:r>
            <a:r>
              <a:rPr lang="es-A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=”</a:t>
            </a:r>
            <a:r>
              <a:rPr lang="es-A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s-A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6"/>
          <p:cNvSpPr/>
          <p:nvPr/>
        </p:nvSpPr>
        <p:spPr>
          <a:xfrm>
            <a:off x="1620360" y="4466663"/>
            <a:ext cx="5039640" cy="33372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Devuelve una lista de elementos con el tag div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múltiples nodos del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7"/>
          <p:cNvSpPr txBox="1">
            <a:spLocks noGrp="1"/>
          </p:cNvSpPr>
          <p:nvPr>
            <p:ph type="body" idx="4294967295"/>
          </p:nvPr>
        </p:nvSpPr>
        <p:spPr>
          <a:xfrm>
            <a:off x="191520" y="1358280"/>
            <a:ext cx="8628120" cy="54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Obteniendo elementos del DOM con la misma clase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manyElements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getElementsByClassName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"myclass"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manyElements </a:t>
            </a:r>
            <a:r>
              <a:rPr lang="es-AR" sz="18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querySelectorAll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".myclass"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manyElements </a:t>
            </a: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lang="es-A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arreglo </a:t>
            </a: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los elementos que poseen la clase myclass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manyElements.length</a:t>
            </a:r>
            <a:r>
              <a:rPr lang="es-AR" sz="1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largo del arreglo y cantidad de nodos con esa clase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manyElements[0]</a:t>
            </a:r>
            <a:r>
              <a:rPr lang="es-AR" sz="1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primer elemento con clase .myclass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Arial"/>
              <a:buNone/>
            </a:pPr>
            <a:r>
              <a:rPr lang="es-AR" sz="18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https://codepen.io/webUnicen/pen/rvBKqr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Recorrer el árbol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8"/>
          <p:cNvSpPr txBox="1">
            <a:spLocks noGrp="1"/>
          </p:cNvSpPr>
          <p:nvPr>
            <p:ph type="body" idx="4294967295"/>
          </p:nvPr>
        </p:nvSpPr>
        <p:spPr>
          <a:xfrm>
            <a:off x="311760" y="1105200"/>
            <a:ext cx="8519400" cy="559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del DOM se pueden recorrer como un árbol y ser localizados: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element.children</a:t>
            </a:r>
            <a:r>
              <a:rPr lang="es-A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encuentra los elementos hijos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element.parentElement</a:t>
            </a:r>
            <a:r>
              <a:rPr lang="es-AR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encuentra el elemento </a:t>
            </a:r>
            <a:r>
              <a:rPr lang="es-AR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padre.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element.nextElementSibling</a:t>
            </a:r>
            <a:r>
              <a:rPr lang="es-A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encuentra el siguiente </a:t>
            </a:r>
            <a:r>
              <a:rPr lang="es-AR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hermano.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element.previousElementSibling</a:t>
            </a:r>
            <a:r>
              <a:rPr lang="es-A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encuentra el hermano </a:t>
            </a:r>
            <a:r>
              <a:rPr lang="es-AR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anterior.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element.firstElementChild</a:t>
            </a:r>
            <a:r>
              <a:rPr lang="es-AR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encuentra el primer hijo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AR" sz="2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element.lastElementChild</a:t>
            </a:r>
            <a:r>
              <a:rPr lang="es-AR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último hijo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Recorrer el árbol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9"/>
          <p:cNvSpPr txBox="1">
            <a:spLocks noGrp="1"/>
          </p:cNvSpPr>
          <p:nvPr>
            <p:ph type="body" idx="4294967295"/>
          </p:nvPr>
        </p:nvSpPr>
        <p:spPr>
          <a:xfrm>
            <a:off x="300240" y="1067760"/>
            <a:ext cx="8519400" cy="559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element.children, encuentra los elementos hijos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   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1&lt;/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   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2&lt;/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   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3&lt;/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 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count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   </a:t>
            </a:r>
            <a:r>
              <a:rPr lang="es-AR" sz="18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(count);</a:t>
            </a:r>
            <a:r>
              <a:rPr lang="es-AR" sz="18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show 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Recorrer el árbol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0"/>
          <p:cNvSpPr txBox="1">
            <a:spLocks noGrp="1"/>
          </p:cNvSpPr>
          <p:nvPr>
            <p:ph type="body" idx="4294967295"/>
          </p:nvPr>
        </p:nvSpPr>
        <p:spPr>
          <a:xfrm>
            <a:off x="180000" y="1105200"/>
            <a:ext cx="8819640" cy="559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element.parentElement, encuentra el elemento padre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1&lt;/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 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2&lt;/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3&lt;/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father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parentElement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(father); </a:t>
            </a:r>
            <a:r>
              <a:rPr lang="es-AR" sz="16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show 'myDIV'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title" idx="4294967295"/>
          </p:nvPr>
        </p:nvSpPr>
        <p:spPr>
          <a:xfrm>
            <a:off x="628560" y="275760"/>
            <a:ext cx="7885800" cy="12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Recorrer el árbol DOM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1"/>
          <p:cNvSpPr txBox="1">
            <a:spLocks noGrp="1"/>
          </p:cNvSpPr>
          <p:nvPr>
            <p:ph type="body" idx="4294967295"/>
          </p:nvPr>
        </p:nvSpPr>
        <p:spPr>
          <a:xfrm>
            <a:off x="180000" y="1105200"/>
            <a:ext cx="8819640" cy="559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element.nextElementSibling, encuentra el siguiente hermano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element.previousElementSibling, encuentra el hermano anterior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"para1"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1&lt;/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2&lt;/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"para3"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&gt;I am paragraph number 3&lt;/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&lt;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prevBro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previousElementSibling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.innerText;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(prevBro); </a:t>
            </a:r>
            <a:r>
              <a:rPr lang="es-AR" sz="16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show 'I am paragraph number 1'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nextBro </a:t>
            </a:r>
            <a:r>
              <a:rPr lang="es-AR" sz="1600" b="0" i="0" u="none" strike="noStrike" cap="none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600" b="0" i="0" u="none" strike="noStrike" cap="none">
                <a:solidFill>
                  <a:srgbClr val="032F62"/>
                </a:solidFill>
                <a:latin typeface="Consolas"/>
                <a:ea typeface="Consolas"/>
                <a:cs typeface="Consolas"/>
                <a:sym typeface="Consolas"/>
              </a:rPr>
              <a:t>"para2"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nextElementSibling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.innerText;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s-AR" sz="1600" b="0" i="0" u="none" strike="noStrike" cap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600" b="0" i="0" u="none" strike="noStrike" cap="none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(nextBro); </a:t>
            </a:r>
            <a:r>
              <a:rPr lang="es-AR" sz="1600" b="0" i="0" u="none" strike="noStrike" cap="none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// show 'I am paragraph number 3'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Consolas"/>
              <a:buNone/>
            </a:pP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 &lt;/</a:t>
            </a:r>
            <a:r>
              <a:rPr lang="es-AR" sz="1600" b="0" i="0" u="none" strike="noStrike" cap="none">
                <a:solidFill>
                  <a:srgbClr val="22863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-AR" sz="1600" b="0" i="0" u="none" strike="noStrike" cap="none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895</Words>
  <Application>Microsoft Office PowerPoint</Application>
  <PresentationFormat>Presentación en pantalla (4:3)</PresentationFormat>
  <Paragraphs>293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Times New Roman</vt:lpstr>
      <vt:lpstr>Calibri</vt:lpstr>
      <vt:lpstr>Consolas</vt:lpstr>
      <vt:lpstr>Proxima Nova</vt:lpstr>
      <vt:lpstr>Office Theme</vt:lpstr>
      <vt:lpstr>Office Theme</vt:lpstr>
      <vt:lpstr>Office Theme</vt:lpstr>
      <vt:lpstr>Office Theme</vt:lpstr>
      <vt:lpstr>Javascript</vt:lpstr>
      <vt:lpstr>Qué veremos!!</vt:lpstr>
      <vt:lpstr>Obtener nodos del DOM</vt:lpstr>
      <vt:lpstr>Obtener nodos del DOM</vt:lpstr>
      <vt:lpstr>Obtener múltiples nodos del DOM</vt:lpstr>
      <vt:lpstr>Recorrer el árbol DOM</vt:lpstr>
      <vt:lpstr>Recorrer el árbol DOM</vt:lpstr>
      <vt:lpstr>Recorrer el árbol DOM</vt:lpstr>
      <vt:lpstr>Recorrer el árbol DOM</vt:lpstr>
      <vt:lpstr>Recorrer el árbol DOM</vt:lpstr>
      <vt:lpstr>Recorrer el árbol DOM</vt:lpstr>
      <vt:lpstr>Eventos en ES6</vt:lpstr>
      <vt:lpstr>Eventos en ES6</vt:lpstr>
      <vt:lpstr>Funciones anónimas</vt:lpstr>
      <vt:lpstr>Funciones flecha</vt:lpstr>
      <vt:lpstr>Funciones comunes</vt:lpstr>
      <vt:lpstr>Funciones flecha</vt:lpstr>
      <vt:lpstr>Editar estilo desde Javascript</vt:lpstr>
      <vt:lpstr>this</vt:lpstr>
      <vt:lpstr>Resolver el problema</vt:lpstr>
      <vt:lpstr>Resolver el problema</vt:lpstr>
      <vt:lpstr>Reloj - Bomba</vt:lpstr>
      <vt:lpstr>Bomba</vt:lpstr>
      <vt:lpstr>Ejercicios</vt:lpstr>
      <vt:lpstr>Ejercicio 1</vt:lpstr>
      <vt:lpstr>Ejercicio 2</vt:lpstr>
      <vt:lpstr>Ejercicio 3 </vt:lpstr>
      <vt:lpstr>Más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Usuario</cp:lastModifiedBy>
  <cp:revision>3</cp:revision>
  <dcterms:modified xsi:type="dcterms:W3CDTF">2023-05-16T17:26:01Z</dcterms:modified>
</cp:coreProperties>
</file>