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Proxima Nov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D25909-A219-4D90-8B15-3A4E9614179B}">
  <a:tblStyle styleId="{91D25909-A219-4D90-8B15-3A4E9614179B}"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roximaNova-regular.fntdata"/><Relationship Id="rId43" Type="http://schemas.openxmlformats.org/officeDocument/2006/relationships/font" Target="fonts/Roboto-boldItalic.fntdata"/><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85f903fbe8_0_15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85f903fbe8_0_15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85f903fbe8_0_17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2" name="Google Shape;562;g85f903fbe8_0_17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85f903fbe8_0_2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g85f903fbe8_0_20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809052591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g8090525915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809052591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8090525915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5f903fbe8_0_2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g85f903fbe8_0_2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5f903fbe8_0_2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g85f903fbe8_0_25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85f903fbe8_0_27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g85f903fbe8_0_27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5f903fbe8_0_30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85f903fbe8_0_30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85f903fbe8_0_3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85f903fbe8_0_34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85f903fbe8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85f903fbe8_0_2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85f903fbe8_0_37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85f903fbe8_0_37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85f903fbe8_0_39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g85f903fbe8_0_39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85f903fbe8_0_42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g85f903fbe8_0_4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8090525915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g8090525915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8090525915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8090525915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8090525915_0_53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g8090525915_0_5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8090525915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8090525915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8090525915_0_77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g8090525915_0_7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8090525915_0_10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g8090525915_0_10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77de787bcf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77de787bcf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7" name="Google Shape;707;g77de787bcf_0_3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5f903fbe8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85f903fbe8_0_5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7de787bcf_0_3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3" name="Google Shape;713;g77de787bcf_0_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5f903fbe8_0_7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85f903fbe8_0_7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5f903fbe8_0_10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85f903fbe8_0_10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85f903fb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85f903fbe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5f903fbe8_0_1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85f903fbe8_0_10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85f903fbe8_0_1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g85f903fbe8_0_10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5f903fbe8_0_1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85f903fbe8_0_12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6700" y="2707050"/>
            <a:ext cx="57657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646125" y="792450"/>
            <a:ext cx="57657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52"/>
            <a:ext cx="9146775" cy="6857929"/>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52"/>
            <a:ext cx="9146775" cy="6857929"/>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195" name="Google Shape;195;p23"/>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52"/>
            <a:ext cx="9146775" cy="6857929"/>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52"/>
            <a:ext cx="9146775" cy="6857929"/>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52"/>
            <a:ext cx="9146775" cy="6857929"/>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52"/>
            <a:ext cx="9146775" cy="6857929"/>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
  <p:cSld name="Filmina - Conceptos_1">
    <p:spTree>
      <p:nvGrpSpPr>
        <p:cNvPr id="235" name="Shape 235"/>
        <p:cNvGrpSpPr/>
        <p:nvPr/>
      </p:nvGrpSpPr>
      <p:grpSpPr>
        <a:xfrm>
          <a:off x="0" y="0"/>
          <a:ext cx="0" cy="0"/>
          <a:chOff x="0" y="0"/>
          <a:chExt cx="0" cy="0"/>
        </a:xfrm>
      </p:grpSpPr>
      <p:sp>
        <p:nvSpPr>
          <p:cNvPr id="236" name="Google Shape;236;p2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38" name="Google Shape;238;p2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p2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40" name="Google Shape;240;p27"/>
          <p:cNvGrpSpPr/>
          <p:nvPr/>
        </p:nvGrpSpPr>
        <p:grpSpPr>
          <a:xfrm>
            <a:off x="0" y="275"/>
            <a:ext cx="9143950" cy="480375"/>
            <a:chOff x="0" y="275"/>
            <a:chExt cx="9143950" cy="480375"/>
          </a:xfrm>
        </p:grpSpPr>
        <p:sp>
          <p:nvSpPr>
            <p:cNvPr id="241" name="Google Shape;241;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43" name="Google Shape;243;p2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244" name="Google Shape;244;p2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8"/>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48" name="Google Shape;248;p28"/>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p28"/>
          <p:cNvSpPr txBox="1"/>
          <p:nvPr/>
        </p:nvSpPr>
        <p:spPr>
          <a:xfrm flipH="1">
            <a:off x="76325" y="0"/>
            <a:ext cx="88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rPr>
              <a:t>CFS</a:t>
            </a:r>
            <a:endParaRPr b="1" sz="2400">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
  <p:cSld name="Filmina - Conceptos_2">
    <p:spTree>
      <p:nvGrpSpPr>
        <p:cNvPr id="250" name="Shape 250"/>
        <p:cNvGrpSpPr/>
        <p:nvPr/>
      </p:nvGrpSpPr>
      <p:grpSpPr>
        <a:xfrm>
          <a:off x="0" y="0"/>
          <a:ext cx="0" cy="0"/>
          <a:chOff x="0" y="0"/>
          <a:chExt cx="0" cy="0"/>
        </a:xfrm>
      </p:grpSpPr>
      <p:sp>
        <p:nvSpPr>
          <p:cNvPr id="251" name="Google Shape;251;p2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2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53" name="Google Shape;253;p2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2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55" name="Google Shape;255;p29"/>
          <p:cNvGrpSpPr/>
          <p:nvPr/>
        </p:nvGrpSpPr>
        <p:grpSpPr>
          <a:xfrm>
            <a:off x="0" y="275"/>
            <a:ext cx="9143950" cy="480375"/>
            <a:chOff x="0" y="275"/>
            <a:chExt cx="9143950" cy="480375"/>
          </a:xfrm>
        </p:grpSpPr>
        <p:sp>
          <p:nvSpPr>
            <p:cNvPr id="256" name="Google Shape;256;p2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2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58" name="Google Shape;258;p2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9" name="Google Shape;259;p2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1500" u="none" cap="none" strike="noStrike">
                <a:solidFill>
                  <a:srgbClr val="FFFFFF"/>
                </a:solidFill>
                <a:latin typeface="Arial"/>
                <a:ea typeface="Arial"/>
                <a:cs typeface="Arial"/>
                <a:sym typeface="Arial"/>
              </a:rPr>
              <a:t>AMEMT</a:t>
            </a:r>
            <a:endParaRPr b="1" i="0" sz="15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3">
  <p:cSld name="Filmina - Conceptos_3">
    <p:spTree>
      <p:nvGrpSpPr>
        <p:cNvPr id="260" name="Shape 260"/>
        <p:cNvGrpSpPr/>
        <p:nvPr/>
      </p:nvGrpSpPr>
      <p:grpSpPr>
        <a:xfrm>
          <a:off x="0" y="0"/>
          <a:ext cx="0" cy="0"/>
          <a:chOff x="0" y="0"/>
          <a:chExt cx="0" cy="0"/>
        </a:xfrm>
      </p:grpSpPr>
      <p:sp>
        <p:nvSpPr>
          <p:cNvPr id="261" name="Google Shape;261;p3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3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63" name="Google Shape;263;p3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3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65" name="Google Shape;265;p30"/>
          <p:cNvGrpSpPr/>
          <p:nvPr/>
        </p:nvGrpSpPr>
        <p:grpSpPr>
          <a:xfrm>
            <a:off x="0" y="275"/>
            <a:ext cx="9143950" cy="480375"/>
            <a:chOff x="0" y="275"/>
            <a:chExt cx="9143950" cy="480375"/>
          </a:xfrm>
        </p:grpSpPr>
        <p:sp>
          <p:nvSpPr>
            <p:cNvPr id="266" name="Google Shape;266;p3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68" name="Google Shape;268;p3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69" name="Google Shape;269;p3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4">
  <p:cSld name="Filmina - Conceptos_4">
    <p:spTree>
      <p:nvGrpSpPr>
        <p:cNvPr id="270" name="Shape 270"/>
        <p:cNvGrpSpPr/>
        <p:nvPr/>
      </p:nvGrpSpPr>
      <p:grpSpPr>
        <a:xfrm>
          <a:off x="0" y="0"/>
          <a:ext cx="0" cy="0"/>
          <a:chOff x="0" y="0"/>
          <a:chExt cx="0" cy="0"/>
        </a:xfrm>
      </p:grpSpPr>
      <p:sp>
        <p:nvSpPr>
          <p:cNvPr id="271" name="Google Shape;271;p3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73" name="Google Shape;273;p3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p3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75" name="Google Shape;275;p31"/>
          <p:cNvGrpSpPr/>
          <p:nvPr/>
        </p:nvGrpSpPr>
        <p:grpSpPr>
          <a:xfrm>
            <a:off x="0" y="275"/>
            <a:ext cx="9143950" cy="480375"/>
            <a:chOff x="0" y="275"/>
            <a:chExt cx="9143950" cy="480375"/>
          </a:xfrm>
        </p:grpSpPr>
        <p:sp>
          <p:nvSpPr>
            <p:cNvPr id="276" name="Google Shape;276;p3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78" name="Google Shape;278;p3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79" name="Google Shape;279;p3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5">
  <p:cSld name="Filmina - Conceptos_5">
    <p:spTree>
      <p:nvGrpSpPr>
        <p:cNvPr id="280" name="Shape 280"/>
        <p:cNvGrpSpPr/>
        <p:nvPr/>
      </p:nvGrpSpPr>
      <p:grpSpPr>
        <a:xfrm>
          <a:off x="0" y="0"/>
          <a:ext cx="0" cy="0"/>
          <a:chOff x="0" y="0"/>
          <a:chExt cx="0" cy="0"/>
        </a:xfrm>
      </p:grpSpPr>
      <p:sp>
        <p:nvSpPr>
          <p:cNvPr id="281" name="Google Shape;281;p3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83" name="Google Shape;283;p3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85" name="Google Shape;285;p32"/>
          <p:cNvGrpSpPr/>
          <p:nvPr/>
        </p:nvGrpSpPr>
        <p:grpSpPr>
          <a:xfrm>
            <a:off x="0" y="275"/>
            <a:ext cx="9143950" cy="480375"/>
            <a:chOff x="0" y="275"/>
            <a:chExt cx="9143950" cy="480375"/>
          </a:xfrm>
        </p:grpSpPr>
        <p:sp>
          <p:nvSpPr>
            <p:cNvPr id="286" name="Google Shape;286;p3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8" name="Google Shape;288;p3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89" name="Google Shape;289;p3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6">
  <p:cSld name="Filmina - Conceptos_6">
    <p:spTree>
      <p:nvGrpSpPr>
        <p:cNvPr id="290" name="Shape 290"/>
        <p:cNvGrpSpPr/>
        <p:nvPr/>
      </p:nvGrpSpPr>
      <p:grpSpPr>
        <a:xfrm>
          <a:off x="0" y="0"/>
          <a:ext cx="0" cy="0"/>
          <a:chOff x="0" y="0"/>
          <a:chExt cx="0" cy="0"/>
        </a:xfrm>
      </p:grpSpPr>
      <p:sp>
        <p:nvSpPr>
          <p:cNvPr id="291" name="Google Shape;291;p3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93" name="Google Shape;293;p3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p3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95" name="Google Shape;295;p33"/>
          <p:cNvGrpSpPr/>
          <p:nvPr/>
        </p:nvGrpSpPr>
        <p:grpSpPr>
          <a:xfrm>
            <a:off x="0" y="275"/>
            <a:ext cx="9143950" cy="480375"/>
            <a:chOff x="0" y="275"/>
            <a:chExt cx="9143950" cy="480375"/>
          </a:xfrm>
        </p:grpSpPr>
        <p:sp>
          <p:nvSpPr>
            <p:cNvPr id="296" name="Google Shape;296;p3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3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98" name="Google Shape;298;p3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99" name="Google Shape;299;p3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7">
  <p:cSld name="Filmina - Conceptos_7">
    <p:spTree>
      <p:nvGrpSpPr>
        <p:cNvPr id="300" name="Shape 300"/>
        <p:cNvGrpSpPr/>
        <p:nvPr/>
      </p:nvGrpSpPr>
      <p:grpSpPr>
        <a:xfrm>
          <a:off x="0" y="0"/>
          <a:ext cx="0" cy="0"/>
          <a:chOff x="0" y="0"/>
          <a:chExt cx="0" cy="0"/>
        </a:xfrm>
      </p:grpSpPr>
      <p:sp>
        <p:nvSpPr>
          <p:cNvPr id="301" name="Google Shape;301;p3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3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03" name="Google Shape;303;p3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3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05" name="Google Shape;305;p34"/>
          <p:cNvGrpSpPr/>
          <p:nvPr/>
        </p:nvGrpSpPr>
        <p:grpSpPr>
          <a:xfrm>
            <a:off x="0" y="275"/>
            <a:ext cx="9143950" cy="480375"/>
            <a:chOff x="0" y="275"/>
            <a:chExt cx="9143950" cy="480375"/>
          </a:xfrm>
        </p:grpSpPr>
        <p:sp>
          <p:nvSpPr>
            <p:cNvPr id="306" name="Google Shape;306;p3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3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08" name="Google Shape;308;p3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09" name="Google Shape;309;p3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8">
  <p:cSld name="Filmina - Conceptos_8">
    <p:spTree>
      <p:nvGrpSpPr>
        <p:cNvPr id="310" name="Shape 310"/>
        <p:cNvGrpSpPr/>
        <p:nvPr/>
      </p:nvGrpSpPr>
      <p:grpSpPr>
        <a:xfrm>
          <a:off x="0" y="0"/>
          <a:ext cx="0" cy="0"/>
          <a:chOff x="0" y="0"/>
          <a:chExt cx="0" cy="0"/>
        </a:xfrm>
      </p:grpSpPr>
      <p:sp>
        <p:nvSpPr>
          <p:cNvPr id="311" name="Google Shape;311;p3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3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13" name="Google Shape;313;p3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3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15" name="Google Shape;315;p35"/>
          <p:cNvGrpSpPr/>
          <p:nvPr/>
        </p:nvGrpSpPr>
        <p:grpSpPr>
          <a:xfrm>
            <a:off x="0" y="275"/>
            <a:ext cx="9143950" cy="480375"/>
            <a:chOff x="0" y="275"/>
            <a:chExt cx="9143950" cy="480375"/>
          </a:xfrm>
        </p:grpSpPr>
        <p:sp>
          <p:nvSpPr>
            <p:cNvPr id="316" name="Google Shape;316;p3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18" name="Google Shape;318;p3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19" name="Google Shape;319;p3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9">
  <p:cSld name="Filmina - Conceptos_9">
    <p:spTree>
      <p:nvGrpSpPr>
        <p:cNvPr id="320" name="Shape 320"/>
        <p:cNvGrpSpPr/>
        <p:nvPr/>
      </p:nvGrpSpPr>
      <p:grpSpPr>
        <a:xfrm>
          <a:off x="0" y="0"/>
          <a:ext cx="0" cy="0"/>
          <a:chOff x="0" y="0"/>
          <a:chExt cx="0" cy="0"/>
        </a:xfrm>
      </p:grpSpPr>
      <p:sp>
        <p:nvSpPr>
          <p:cNvPr id="321" name="Google Shape;321;p3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3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23" name="Google Shape;323;p3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4" name="Google Shape;324;p3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25" name="Google Shape;325;p36"/>
          <p:cNvGrpSpPr/>
          <p:nvPr/>
        </p:nvGrpSpPr>
        <p:grpSpPr>
          <a:xfrm>
            <a:off x="0" y="275"/>
            <a:ext cx="9143950" cy="480375"/>
            <a:chOff x="0" y="275"/>
            <a:chExt cx="9143950" cy="480375"/>
          </a:xfrm>
        </p:grpSpPr>
        <p:sp>
          <p:nvSpPr>
            <p:cNvPr id="326" name="Google Shape;326;p3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28" name="Google Shape;328;p3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29" name="Google Shape;329;p3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0">
  <p:cSld name="Filmina - Conceptos_10">
    <p:spTree>
      <p:nvGrpSpPr>
        <p:cNvPr id="330" name="Shape 330"/>
        <p:cNvGrpSpPr/>
        <p:nvPr/>
      </p:nvGrpSpPr>
      <p:grpSpPr>
        <a:xfrm>
          <a:off x="0" y="0"/>
          <a:ext cx="0" cy="0"/>
          <a:chOff x="0" y="0"/>
          <a:chExt cx="0" cy="0"/>
        </a:xfrm>
      </p:grpSpPr>
      <p:sp>
        <p:nvSpPr>
          <p:cNvPr id="331" name="Google Shape;331;p3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33" name="Google Shape;333;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4" name="Google Shape;334;p3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35" name="Google Shape;335;p37"/>
          <p:cNvGrpSpPr/>
          <p:nvPr/>
        </p:nvGrpSpPr>
        <p:grpSpPr>
          <a:xfrm>
            <a:off x="0" y="275"/>
            <a:ext cx="9143950" cy="480375"/>
            <a:chOff x="0" y="275"/>
            <a:chExt cx="9143950" cy="480375"/>
          </a:xfrm>
        </p:grpSpPr>
        <p:sp>
          <p:nvSpPr>
            <p:cNvPr id="336" name="Google Shape;336;p3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38" name="Google Shape;338;p3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39" name="Google Shape;339;p3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1">
  <p:cSld name="Filmina - Conceptos_11">
    <p:spTree>
      <p:nvGrpSpPr>
        <p:cNvPr id="340" name="Shape 340"/>
        <p:cNvGrpSpPr/>
        <p:nvPr/>
      </p:nvGrpSpPr>
      <p:grpSpPr>
        <a:xfrm>
          <a:off x="0" y="0"/>
          <a:ext cx="0" cy="0"/>
          <a:chOff x="0" y="0"/>
          <a:chExt cx="0" cy="0"/>
        </a:xfrm>
      </p:grpSpPr>
      <p:sp>
        <p:nvSpPr>
          <p:cNvPr id="341" name="Google Shape;341;p38"/>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38"/>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43" name="Google Shape;343;p3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4" name="Google Shape;344;p3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45" name="Google Shape;345;p38"/>
          <p:cNvGrpSpPr/>
          <p:nvPr/>
        </p:nvGrpSpPr>
        <p:grpSpPr>
          <a:xfrm>
            <a:off x="0" y="275"/>
            <a:ext cx="9143950" cy="480375"/>
            <a:chOff x="0" y="275"/>
            <a:chExt cx="9143950" cy="480375"/>
          </a:xfrm>
        </p:grpSpPr>
        <p:sp>
          <p:nvSpPr>
            <p:cNvPr id="346" name="Google Shape;346;p3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3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48" name="Google Shape;348;p38"/>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49" name="Google Shape;349;p38"/>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2">
  <p:cSld name="Filmina - Conceptos_12">
    <p:spTree>
      <p:nvGrpSpPr>
        <p:cNvPr id="350" name="Shape 350"/>
        <p:cNvGrpSpPr/>
        <p:nvPr/>
      </p:nvGrpSpPr>
      <p:grpSpPr>
        <a:xfrm>
          <a:off x="0" y="0"/>
          <a:ext cx="0" cy="0"/>
          <a:chOff x="0" y="0"/>
          <a:chExt cx="0" cy="0"/>
        </a:xfrm>
      </p:grpSpPr>
      <p:sp>
        <p:nvSpPr>
          <p:cNvPr id="351" name="Google Shape;351;p3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53" name="Google Shape;353;p3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4" name="Google Shape;354;p3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55" name="Google Shape;355;p39"/>
          <p:cNvGrpSpPr/>
          <p:nvPr/>
        </p:nvGrpSpPr>
        <p:grpSpPr>
          <a:xfrm>
            <a:off x="0" y="275"/>
            <a:ext cx="9143950" cy="480375"/>
            <a:chOff x="0" y="275"/>
            <a:chExt cx="9143950" cy="480375"/>
          </a:xfrm>
        </p:grpSpPr>
        <p:sp>
          <p:nvSpPr>
            <p:cNvPr id="356" name="Google Shape;356;p3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58" name="Google Shape;358;p3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59" name="Google Shape;359;p3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3">
  <p:cSld name="Filmina - Conceptos_13">
    <p:spTree>
      <p:nvGrpSpPr>
        <p:cNvPr id="360" name="Shape 360"/>
        <p:cNvGrpSpPr/>
        <p:nvPr/>
      </p:nvGrpSpPr>
      <p:grpSpPr>
        <a:xfrm>
          <a:off x="0" y="0"/>
          <a:ext cx="0" cy="0"/>
          <a:chOff x="0" y="0"/>
          <a:chExt cx="0" cy="0"/>
        </a:xfrm>
      </p:grpSpPr>
      <p:sp>
        <p:nvSpPr>
          <p:cNvPr id="361" name="Google Shape;361;p4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4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63" name="Google Shape;363;p4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4" name="Google Shape;364;p4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65" name="Google Shape;365;p40"/>
          <p:cNvGrpSpPr/>
          <p:nvPr/>
        </p:nvGrpSpPr>
        <p:grpSpPr>
          <a:xfrm>
            <a:off x="0" y="275"/>
            <a:ext cx="9143950" cy="480375"/>
            <a:chOff x="0" y="275"/>
            <a:chExt cx="9143950" cy="480375"/>
          </a:xfrm>
        </p:grpSpPr>
        <p:sp>
          <p:nvSpPr>
            <p:cNvPr id="366" name="Google Shape;366;p4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4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68" name="Google Shape;368;p4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69" name="Google Shape;369;p4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5">
  <p:cSld name="Filmina - Conceptos_15">
    <p:spTree>
      <p:nvGrpSpPr>
        <p:cNvPr id="370" name="Shape 370"/>
        <p:cNvGrpSpPr/>
        <p:nvPr/>
      </p:nvGrpSpPr>
      <p:grpSpPr>
        <a:xfrm>
          <a:off x="0" y="0"/>
          <a:ext cx="0" cy="0"/>
          <a:chOff x="0" y="0"/>
          <a:chExt cx="0" cy="0"/>
        </a:xfrm>
      </p:grpSpPr>
      <p:sp>
        <p:nvSpPr>
          <p:cNvPr id="371" name="Google Shape;371;p4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4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73" name="Google Shape;373;p4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p4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75" name="Google Shape;375;p41"/>
          <p:cNvGrpSpPr/>
          <p:nvPr/>
        </p:nvGrpSpPr>
        <p:grpSpPr>
          <a:xfrm>
            <a:off x="0" y="275"/>
            <a:ext cx="9143950" cy="480375"/>
            <a:chOff x="0" y="275"/>
            <a:chExt cx="9143950" cy="480375"/>
          </a:xfrm>
        </p:grpSpPr>
        <p:sp>
          <p:nvSpPr>
            <p:cNvPr id="376" name="Google Shape;376;p4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4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78" name="Google Shape;378;p4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79" name="Google Shape;379;p4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6">
  <p:cSld name="Filmina - Conceptos_16">
    <p:spTree>
      <p:nvGrpSpPr>
        <p:cNvPr id="380" name="Shape 380"/>
        <p:cNvGrpSpPr/>
        <p:nvPr/>
      </p:nvGrpSpPr>
      <p:grpSpPr>
        <a:xfrm>
          <a:off x="0" y="0"/>
          <a:ext cx="0" cy="0"/>
          <a:chOff x="0" y="0"/>
          <a:chExt cx="0" cy="0"/>
        </a:xfrm>
      </p:grpSpPr>
      <p:sp>
        <p:nvSpPr>
          <p:cNvPr id="381" name="Google Shape;381;p4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4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83" name="Google Shape;383;p4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4" name="Google Shape;384;p4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85" name="Google Shape;385;p42"/>
          <p:cNvGrpSpPr/>
          <p:nvPr/>
        </p:nvGrpSpPr>
        <p:grpSpPr>
          <a:xfrm>
            <a:off x="0" y="275"/>
            <a:ext cx="9143950" cy="480375"/>
            <a:chOff x="0" y="275"/>
            <a:chExt cx="9143950" cy="480375"/>
          </a:xfrm>
        </p:grpSpPr>
        <p:sp>
          <p:nvSpPr>
            <p:cNvPr id="386" name="Google Shape;386;p4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4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88" name="Google Shape;388;p4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89" name="Google Shape;389;p4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7">
  <p:cSld name="Filmina - Conceptos_17">
    <p:spTree>
      <p:nvGrpSpPr>
        <p:cNvPr id="390" name="Shape 390"/>
        <p:cNvGrpSpPr/>
        <p:nvPr/>
      </p:nvGrpSpPr>
      <p:grpSpPr>
        <a:xfrm>
          <a:off x="0" y="0"/>
          <a:ext cx="0" cy="0"/>
          <a:chOff x="0" y="0"/>
          <a:chExt cx="0" cy="0"/>
        </a:xfrm>
      </p:grpSpPr>
      <p:sp>
        <p:nvSpPr>
          <p:cNvPr id="391" name="Google Shape;391;p4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4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93" name="Google Shape;393;p4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4" name="Google Shape;394;p4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395" name="Google Shape;395;p43"/>
          <p:cNvGrpSpPr/>
          <p:nvPr/>
        </p:nvGrpSpPr>
        <p:grpSpPr>
          <a:xfrm>
            <a:off x="0" y="275"/>
            <a:ext cx="9143950" cy="480375"/>
            <a:chOff x="0" y="275"/>
            <a:chExt cx="9143950" cy="480375"/>
          </a:xfrm>
        </p:grpSpPr>
        <p:sp>
          <p:nvSpPr>
            <p:cNvPr id="396" name="Google Shape;396;p4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4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98" name="Google Shape;398;p4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99" name="Google Shape;399;p4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8">
  <p:cSld name="Filmina - Conceptos_18">
    <p:spTree>
      <p:nvGrpSpPr>
        <p:cNvPr id="400" name="Shape 400"/>
        <p:cNvGrpSpPr/>
        <p:nvPr/>
      </p:nvGrpSpPr>
      <p:grpSpPr>
        <a:xfrm>
          <a:off x="0" y="0"/>
          <a:ext cx="0" cy="0"/>
          <a:chOff x="0" y="0"/>
          <a:chExt cx="0" cy="0"/>
        </a:xfrm>
      </p:grpSpPr>
      <p:sp>
        <p:nvSpPr>
          <p:cNvPr id="401" name="Google Shape;401;p4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03" name="Google Shape;403;p4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4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05" name="Google Shape;405;p44"/>
          <p:cNvGrpSpPr/>
          <p:nvPr/>
        </p:nvGrpSpPr>
        <p:grpSpPr>
          <a:xfrm>
            <a:off x="0" y="275"/>
            <a:ext cx="9143950" cy="480375"/>
            <a:chOff x="0" y="275"/>
            <a:chExt cx="9143950" cy="480375"/>
          </a:xfrm>
        </p:grpSpPr>
        <p:sp>
          <p:nvSpPr>
            <p:cNvPr id="406" name="Google Shape;406;p4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4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08" name="Google Shape;408;p4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09" name="Google Shape;409;p4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9">
  <p:cSld name="Filmina - Conceptos_19">
    <p:spTree>
      <p:nvGrpSpPr>
        <p:cNvPr id="410" name="Shape 410"/>
        <p:cNvGrpSpPr/>
        <p:nvPr/>
      </p:nvGrpSpPr>
      <p:grpSpPr>
        <a:xfrm>
          <a:off x="0" y="0"/>
          <a:ext cx="0" cy="0"/>
          <a:chOff x="0" y="0"/>
          <a:chExt cx="0" cy="0"/>
        </a:xfrm>
      </p:grpSpPr>
      <p:sp>
        <p:nvSpPr>
          <p:cNvPr id="411" name="Google Shape;411;p4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4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13" name="Google Shape;413;p4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4" name="Google Shape;414;p4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15" name="Google Shape;415;p45"/>
          <p:cNvGrpSpPr/>
          <p:nvPr/>
        </p:nvGrpSpPr>
        <p:grpSpPr>
          <a:xfrm>
            <a:off x="0" y="275"/>
            <a:ext cx="9143950" cy="480375"/>
            <a:chOff x="0" y="275"/>
            <a:chExt cx="9143950" cy="480375"/>
          </a:xfrm>
        </p:grpSpPr>
        <p:sp>
          <p:nvSpPr>
            <p:cNvPr id="416" name="Google Shape;416;p4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4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18" name="Google Shape;418;p4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19" name="Google Shape;419;p4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1">
  <p:cSld name="Filmina - Conceptos_21">
    <p:spTree>
      <p:nvGrpSpPr>
        <p:cNvPr id="420" name="Shape 420"/>
        <p:cNvGrpSpPr/>
        <p:nvPr/>
      </p:nvGrpSpPr>
      <p:grpSpPr>
        <a:xfrm>
          <a:off x="0" y="0"/>
          <a:ext cx="0" cy="0"/>
          <a:chOff x="0" y="0"/>
          <a:chExt cx="0" cy="0"/>
        </a:xfrm>
      </p:grpSpPr>
      <p:sp>
        <p:nvSpPr>
          <p:cNvPr id="421" name="Google Shape;421;p4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4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23" name="Google Shape;423;p4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4" name="Google Shape;424;p4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25" name="Google Shape;425;p46"/>
          <p:cNvGrpSpPr/>
          <p:nvPr/>
        </p:nvGrpSpPr>
        <p:grpSpPr>
          <a:xfrm>
            <a:off x="0" y="275"/>
            <a:ext cx="9143950" cy="480375"/>
            <a:chOff x="0" y="275"/>
            <a:chExt cx="9143950" cy="480375"/>
          </a:xfrm>
        </p:grpSpPr>
        <p:sp>
          <p:nvSpPr>
            <p:cNvPr id="426" name="Google Shape;426;p4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p4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28" name="Google Shape;428;p4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29" name="Google Shape;429;p4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2">
  <p:cSld name="Filmina - Conceptos_22">
    <p:spTree>
      <p:nvGrpSpPr>
        <p:cNvPr id="430" name="Shape 430"/>
        <p:cNvGrpSpPr/>
        <p:nvPr/>
      </p:nvGrpSpPr>
      <p:grpSpPr>
        <a:xfrm>
          <a:off x="0" y="0"/>
          <a:ext cx="0" cy="0"/>
          <a:chOff x="0" y="0"/>
          <a:chExt cx="0" cy="0"/>
        </a:xfrm>
      </p:grpSpPr>
      <p:sp>
        <p:nvSpPr>
          <p:cNvPr id="431" name="Google Shape;431;p4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33" name="Google Shape;433;p4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4" name="Google Shape;434;p4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35" name="Google Shape;435;p47"/>
          <p:cNvGrpSpPr/>
          <p:nvPr/>
        </p:nvGrpSpPr>
        <p:grpSpPr>
          <a:xfrm>
            <a:off x="0" y="275"/>
            <a:ext cx="9143950" cy="480375"/>
            <a:chOff x="0" y="275"/>
            <a:chExt cx="9143950" cy="480375"/>
          </a:xfrm>
        </p:grpSpPr>
        <p:sp>
          <p:nvSpPr>
            <p:cNvPr id="436" name="Google Shape;436;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7" name="Google Shape;437;p4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38" name="Google Shape;438;p4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39" name="Google Shape;439;p4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3">
  <p:cSld name="Título - Ejercicios_3">
    <p:spTree>
      <p:nvGrpSpPr>
        <p:cNvPr id="440" name="Shape 440"/>
        <p:cNvGrpSpPr/>
        <p:nvPr/>
      </p:nvGrpSpPr>
      <p:grpSpPr>
        <a:xfrm>
          <a:off x="0" y="0"/>
          <a:ext cx="0" cy="0"/>
          <a:chOff x="0" y="0"/>
          <a:chExt cx="0" cy="0"/>
        </a:xfrm>
      </p:grpSpPr>
      <p:sp>
        <p:nvSpPr>
          <p:cNvPr id="441" name="Google Shape;441;p48"/>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442" name="Google Shape;442;p48"/>
          <p:cNvGrpSpPr/>
          <p:nvPr/>
        </p:nvGrpSpPr>
        <p:grpSpPr>
          <a:xfrm>
            <a:off x="-1300" y="52"/>
            <a:ext cx="9146775" cy="6857929"/>
            <a:chOff x="-1300" y="52"/>
            <a:chExt cx="9146775" cy="6857929"/>
          </a:xfrm>
        </p:grpSpPr>
        <p:sp>
          <p:nvSpPr>
            <p:cNvPr id="443" name="Google Shape;443;p4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444" name="Google Shape;444;p48"/>
            <p:cNvGrpSpPr/>
            <p:nvPr/>
          </p:nvGrpSpPr>
          <p:grpSpPr>
            <a:xfrm rot="10800000">
              <a:off x="-1300" y="4051473"/>
              <a:ext cx="9143950" cy="2806508"/>
              <a:chOff x="0" y="275"/>
              <a:chExt cx="9143950" cy="381817"/>
            </a:xfrm>
          </p:grpSpPr>
          <p:sp>
            <p:nvSpPr>
              <p:cNvPr id="445" name="Google Shape;445;p4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446" name="Google Shape;446;p4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447" name="Google Shape;447;p4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8" name="Google Shape;448;p4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CFP</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49" name="Google Shape;449;p4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1">
  <p:cSld name="Filmina - Ejercicios_1">
    <p:spTree>
      <p:nvGrpSpPr>
        <p:cNvPr id="450" name="Shape 450"/>
        <p:cNvGrpSpPr/>
        <p:nvPr/>
      </p:nvGrpSpPr>
      <p:grpSpPr>
        <a:xfrm>
          <a:off x="0" y="0"/>
          <a:ext cx="0" cy="0"/>
          <a:chOff x="0" y="0"/>
          <a:chExt cx="0" cy="0"/>
        </a:xfrm>
      </p:grpSpPr>
      <p:sp>
        <p:nvSpPr>
          <p:cNvPr id="451" name="Google Shape;451;p49"/>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2" name="Google Shape;452;p49"/>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3" name="Google Shape;453;p4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54" name="Google Shape;454;p4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455" name="Google Shape;455;p49"/>
          <p:cNvGrpSpPr/>
          <p:nvPr/>
        </p:nvGrpSpPr>
        <p:grpSpPr>
          <a:xfrm>
            <a:off x="0" y="275"/>
            <a:ext cx="9143950" cy="480375"/>
            <a:chOff x="0" y="275"/>
            <a:chExt cx="9143950" cy="480375"/>
          </a:xfrm>
        </p:grpSpPr>
        <p:sp>
          <p:nvSpPr>
            <p:cNvPr id="456" name="Google Shape;456;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7" name="Google Shape;457;p49"/>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58" name="Google Shape;458;p4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459" name="Google Shape;459;p4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stfulapi.net/http-status-codes/" TargetMode="External"/><Relationship Id="rId4" Type="http://schemas.openxmlformats.org/officeDocument/2006/relationships/hyperlink" Target="https://www.w3.org/Protocols/rfc2616/rfc2616-sec10.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mockapi.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s.wikipedia.org/wiki/Representational_State_Transfer" TargetMode="External"/><Relationship Id="rId4" Type="http://schemas.openxmlformats.org/officeDocument/2006/relationships/hyperlink" Target="http://es.wikipedia.org/wiki/Representational_State_Transfer" TargetMode="External"/><Relationship Id="rId5" Type="http://schemas.openxmlformats.org/officeDocument/2006/relationships/hyperlink" Target="http://es.wikipedia.org/wiki/Representational_State_Transf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developers.sw.com.mx/knowledge-base/soap-o-rest/" TargetMode="External"/><Relationship Id="rId5" Type="http://schemas.openxmlformats.org/officeDocument/2006/relationships/hyperlink" Target="https://www.oscarblancarteblog.com/2017/03/06/soap-vs-rest-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hyperlink" Target="https://chrome.google.com/webstore/detail/json-formatter/bcjindcccaagfpapjjmafapmmgkkhgo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eveloper.mozilla.org/es/docs/Web/API/Response" TargetMode="External"/><Relationship Id="rId4" Type="http://schemas.openxmlformats.org/officeDocument/2006/relationships/hyperlink" Target="https://developer.mozilla.org/es/docs/Web/API/Fetch_API/Utilizando_Fet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s.wikipedia.org/wiki/Representational_State_Transfer" TargetMode="External"/><Relationship Id="rId4" Type="http://schemas.openxmlformats.org/officeDocument/2006/relationships/hyperlink" Target="http://es.wikipedia.org/wiki/Representational_State_Transfer" TargetMode="External"/><Relationship Id="rId5" Type="http://schemas.openxmlformats.org/officeDocument/2006/relationships/hyperlink" Target="http://es.wikipedia.org/wiki/Representational_State_Transf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465" name="Google Shape;465;p5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REST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API REST - EJEMPLO</a:t>
            </a:r>
            <a:endParaRPr/>
          </a:p>
        </p:txBody>
      </p:sp>
      <p:sp>
        <p:nvSpPr>
          <p:cNvPr id="558" name="Google Shape;558;p59"/>
          <p:cNvSpPr txBox="1"/>
          <p:nvPr>
            <p:ph idx="4294967295" type="body"/>
          </p:nvPr>
        </p:nvSpPr>
        <p:spPr>
          <a:xfrm>
            <a:off x="311725" y="1885775"/>
            <a:ext cx="8520600" cy="39549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Clr>
                <a:srgbClr val="000000"/>
              </a:buClr>
              <a:buSzPts val="2200"/>
              <a:buChar char="•"/>
            </a:pPr>
            <a:r>
              <a:rPr lang="en-US" sz="2200">
                <a:solidFill>
                  <a:schemeClr val="accent1"/>
                </a:solidFill>
                <a:highlight>
                  <a:srgbClr val="FFFFFF"/>
                </a:highlight>
              </a:rPr>
              <a:t>GET</a:t>
            </a:r>
            <a:r>
              <a:rPr lang="en-US" sz="2200">
                <a:solidFill>
                  <a:srgbClr val="333333"/>
                </a:solidFill>
                <a:highlight>
                  <a:srgbClr val="FFFFFF"/>
                </a:highlight>
              </a:rPr>
              <a:t> /users      </a:t>
            </a:r>
            <a:r>
              <a:rPr lang="en-US" sz="2200">
                <a:solidFill>
                  <a:srgbClr val="333333"/>
                </a:solidFill>
                <a:highlight>
                  <a:schemeClr val="lt1"/>
                </a:highlight>
              </a:rPr>
              <a:t>  (en genérico /users)</a:t>
            </a:r>
            <a:endParaRPr sz="2200">
              <a:solidFill>
                <a:srgbClr val="333333"/>
              </a:solidFill>
              <a:highlight>
                <a:srgbClr val="FFFFFF"/>
              </a:highlight>
            </a:endParaRPr>
          </a:p>
          <a:p>
            <a:pPr indent="-368300" lvl="1" marL="914400" rtl="0" algn="l">
              <a:lnSpc>
                <a:spcPct val="100000"/>
              </a:lnSpc>
              <a:spcBef>
                <a:spcPts val="0"/>
              </a:spcBef>
              <a:spcAft>
                <a:spcPts val="0"/>
              </a:spcAft>
              <a:buClr>
                <a:srgbClr val="000000"/>
              </a:buClr>
              <a:buSzPts val="2200"/>
              <a:buChar char="•"/>
            </a:pPr>
            <a:r>
              <a:rPr lang="en-US">
                <a:solidFill>
                  <a:srgbClr val="333333"/>
                </a:solidFill>
                <a:highlight>
                  <a:srgbClr val="FFFFFF"/>
                </a:highlight>
              </a:rPr>
              <a:t>A</a:t>
            </a:r>
            <a:r>
              <a:rPr lang="en-US" sz="2200">
                <a:solidFill>
                  <a:srgbClr val="333333"/>
                </a:solidFill>
                <a:highlight>
                  <a:srgbClr val="FFFFFF"/>
                </a:highlight>
              </a:rPr>
              <a:t>cceder al listado de </a:t>
            </a:r>
            <a:r>
              <a:rPr lang="en-US" sz="2200">
                <a:solidFill>
                  <a:srgbClr val="333333"/>
                </a:solidFill>
                <a:highlight>
                  <a:schemeClr val="lt1"/>
                </a:highlight>
              </a:rPr>
              <a:t>users</a:t>
            </a:r>
            <a:endParaRPr>
              <a:solidFill>
                <a:srgbClr val="333333"/>
              </a:solidFill>
              <a:highlight>
                <a:srgbClr val="FFFFFF"/>
              </a:highlight>
            </a:endParaRPr>
          </a:p>
          <a:p>
            <a:pPr indent="-368300" lvl="0" marL="457200" rtl="0" algn="l">
              <a:lnSpc>
                <a:spcPct val="100000"/>
              </a:lnSpc>
              <a:spcBef>
                <a:spcPts val="0"/>
              </a:spcBef>
              <a:spcAft>
                <a:spcPts val="0"/>
              </a:spcAft>
              <a:buClr>
                <a:srgbClr val="000000"/>
              </a:buClr>
              <a:buSzPts val="2200"/>
              <a:buChar char="•"/>
            </a:pPr>
            <a:r>
              <a:rPr lang="en-US" sz="2200">
                <a:solidFill>
                  <a:schemeClr val="accent1"/>
                </a:solidFill>
                <a:highlight>
                  <a:srgbClr val="FFFFFF"/>
                </a:highlight>
              </a:rPr>
              <a:t>POST </a:t>
            </a:r>
            <a:r>
              <a:rPr lang="en-US" sz="2200">
                <a:solidFill>
                  <a:srgbClr val="333333"/>
                </a:solidFill>
                <a:highlight>
                  <a:srgbClr val="FFFFFF"/>
                </a:highlight>
              </a:rPr>
              <a:t>/users     </a:t>
            </a:r>
            <a:r>
              <a:rPr lang="en-US" sz="2200">
                <a:solidFill>
                  <a:srgbClr val="333333"/>
                </a:solidFill>
                <a:highlight>
                  <a:schemeClr val="lt1"/>
                </a:highlight>
              </a:rPr>
              <a:t> (en genérico /users)</a:t>
            </a:r>
            <a:endParaRPr sz="2200">
              <a:solidFill>
                <a:srgbClr val="333333"/>
              </a:solidFill>
              <a:highlight>
                <a:srgbClr val="FFFFFF"/>
              </a:highlight>
            </a:endParaRPr>
          </a:p>
          <a:p>
            <a:pPr indent="-368300" lvl="1" marL="914400" rtl="0" algn="l">
              <a:lnSpc>
                <a:spcPct val="100000"/>
              </a:lnSpc>
              <a:spcBef>
                <a:spcPts val="0"/>
              </a:spcBef>
              <a:spcAft>
                <a:spcPts val="0"/>
              </a:spcAft>
              <a:buClr>
                <a:srgbClr val="000000"/>
              </a:buClr>
              <a:buSzPts val="2200"/>
              <a:buChar char="•"/>
            </a:pPr>
            <a:r>
              <a:rPr lang="en-US">
                <a:solidFill>
                  <a:srgbClr val="333333"/>
                </a:solidFill>
                <a:highlight>
                  <a:srgbClr val="FFFFFF"/>
                </a:highlight>
              </a:rPr>
              <a:t>C</a:t>
            </a:r>
            <a:r>
              <a:rPr lang="en-US" sz="2200">
                <a:solidFill>
                  <a:srgbClr val="333333"/>
                </a:solidFill>
                <a:highlight>
                  <a:srgbClr val="FFFFFF"/>
                </a:highlight>
              </a:rPr>
              <a:t>rear un </a:t>
            </a:r>
            <a:r>
              <a:rPr lang="en-US" sz="2200">
                <a:solidFill>
                  <a:srgbClr val="333333"/>
                </a:solidFill>
                <a:highlight>
                  <a:schemeClr val="lt1"/>
                </a:highlight>
              </a:rPr>
              <a:t>user </a:t>
            </a:r>
            <a:r>
              <a:rPr lang="en-US" sz="2200">
                <a:solidFill>
                  <a:srgbClr val="333333"/>
                </a:solidFill>
                <a:highlight>
                  <a:srgbClr val="FFFFFF"/>
                </a:highlight>
              </a:rPr>
              <a:t>nuevo</a:t>
            </a:r>
            <a:endParaRPr>
              <a:solidFill>
                <a:srgbClr val="333333"/>
              </a:solidFill>
              <a:highlight>
                <a:srgbClr val="FFFFFF"/>
              </a:highlight>
            </a:endParaRPr>
          </a:p>
          <a:p>
            <a:pPr indent="-368300" lvl="0" marL="457200" marR="0" rtl="0" algn="l">
              <a:lnSpc>
                <a:spcPct val="100000"/>
              </a:lnSpc>
              <a:spcBef>
                <a:spcPts val="0"/>
              </a:spcBef>
              <a:spcAft>
                <a:spcPts val="0"/>
              </a:spcAft>
              <a:buClr>
                <a:srgbClr val="000000"/>
              </a:buClr>
              <a:buSzPts val="2200"/>
              <a:buChar char="•"/>
            </a:pPr>
            <a:r>
              <a:rPr lang="en-US" sz="2200">
                <a:solidFill>
                  <a:schemeClr val="accent1"/>
                </a:solidFill>
                <a:highlight>
                  <a:srgbClr val="FFFFFF"/>
                </a:highlight>
              </a:rPr>
              <a:t>GET </a:t>
            </a:r>
            <a:r>
              <a:rPr lang="en-US" sz="2200">
                <a:solidFill>
                  <a:srgbClr val="333333"/>
                </a:solidFill>
                <a:highlight>
                  <a:srgbClr val="FFFFFF"/>
                </a:highlight>
              </a:rPr>
              <a:t>/users/123 </a:t>
            </a:r>
            <a:r>
              <a:rPr lang="en-US" sz="2200">
                <a:solidFill>
                  <a:srgbClr val="333333"/>
                </a:solidFill>
                <a:highlight>
                  <a:schemeClr val="lt1"/>
                </a:highlight>
              </a:rPr>
              <a:t> (en genérico /users/:id_fact)</a:t>
            </a:r>
            <a:endParaRPr sz="2200">
              <a:solidFill>
                <a:srgbClr val="333333"/>
              </a:solidFill>
              <a:highlight>
                <a:srgbClr val="FFFFFF"/>
              </a:highlight>
            </a:endParaRPr>
          </a:p>
          <a:p>
            <a:pPr indent="-368300" lvl="1" marL="914400" marR="0" rtl="0" algn="l">
              <a:lnSpc>
                <a:spcPct val="100000"/>
              </a:lnSpc>
              <a:spcBef>
                <a:spcPts val="0"/>
              </a:spcBef>
              <a:spcAft>
                <a:spcPts val="0"/>
              </a:spcAft>
              <a:buClr>
                <a:srgbClr val="000000"/>
              </a:buClr>
              <a:buSzPts val="2200"/>
              <a:buChar char="•"/>
            </a:pPr>
            <a:r>
              <a:rPr lang="en-US">
                <a:solidFill>
                  <a:srgbClr val="333333"/>
                </a:solidFill>
                <a:highlight>
                  <a:srgbClr val="FFFFFF"/>
                </a:highlight>
              </a:rPr>
              <a:t>A</a:t>
            </a:r>
            <a:r>
              <a:rPr lang="en-US" sz="2200">
                <a:solidFill>
                  <a:srgbClr val="333333"/>
                </a:solidFill>
                <a:highlight>
                  <a:srgbClr val="FFFFFF"/>
                </a:highlight>
              </a:rPr>
              <a:t>cceder al detalle de </a:t>
            </a:r>
            <a:r>
              <a:rPr b="1" lang="en-US" sz="2200">
                <a:solidFill>
                  <a:srgbClr val="333333"/>
                </a:solidFill>
                <a:highlight>
                  <a:srgbClr val="FFFFFF"/>
                </a:highlight>
              </a:rPr>
              <a:t>un</a:t>
            </a:r>
            <a:r>
              <a:rPr lang="en-US" sz="2200">
                <a:solidFill>
                  <a:srgbClr val="333333"/>
                </a:solidFill>
                <a:highlight>
                  <a:srgbClr val="FFFFFF"/>
                </a:highlight>
              </a:rPr>
              <a:t> </a:t>
            </a:r>
            <a:r>
              <a:rPr lang="en-US" sz="2200">
                <a:solidFill>
                  <a:srgbClr val="333333"/>
                </a:solidFill>
                <a:highlight>
                  <a:schemeClr val="lt1"/>
                </a:highlight>
              </a:rPr>
              <a:t>user</a:t>
            </a:r>
            <a:endParaRPr>
              <a:solidFill>
                <a:srgbClr val="333333"/>
              </a:solidFill>
              <a:highlight>
                <a:srgbClr val="FFFFFF"/>
              </a:highlight>
            </a:endParaRPr>
          </a:p>
          <a:p>
            <a:pPr indent="-368300" lvl="0" marL="457200" marR="0" rtl="0" algn="l">
              <a:lnSpc>
                <a:spcPct val="100000"/>
              </a:lnSpc>
              <a:spcBef>
                <a:spcPts val="0"/>
              </a:spcBef>
              <a:spcAft>
                <a:spcPts val="0"/>
              </a:spcAft>
              <a:buClr>
                <a:srgbClr val="000000"/>
              </a:buClr>
              <a:buSzPts val="2200"/>
              <a:buChar char="•"/>
            </a:pPr>
            <a:r>
              <a:rPr lang="en-US" sz="2200">
                <a:solidFill>
                  <a:schemeClr val="accent1"/>
                </a:solidFill>
                <a:highlight>
                  <a:srgbClr val="FFFFFF"/>
                </a:highlight>
              </a:rPr>
              <a:t>PUT </a:t>
            </a:r>
            <a:r>
              <a:rPr lang="en-US" sz="2200">
                <a:solidFill>
                  <a:srgbClr val="333333"/>
                </a:solidFill>
                <a:highlight>
                  <a:srgbClr val="FFFFFF"/>
                </a:highlight>
              </a:rPr>
              <a:t>/</a:t>
            </a:r>
            <a:r>
              <a:rPr lang="en-US" sz="2200">
                <a:solidFill>
                  <a:srgbClr val="333333"/>
                </a:solidFill>
                <a:highlight>
                  <a:schemeClr val="lt1"/>
                </a:highlight>
              </a:rPr>
              <a:t>users</a:t>
            </a:r>
            <a:r>
              <a:rPr lang="en-US" sz="2200">
                <a:solidFill>
                  <a:srgbClr val="333333"/>
                </a:solidFill>
                <a:highlight>
                  <a:srgbClr val="FFFFFF"/>
                </a:highlight>
              </a:rPr>
              <a:t>/123 </a:t>
            </a:r>
            <a:r>
              <a:rPr lang="en-US" sz="2200">
                <a:solidFill>
                  <a:srgbClr val="333333"/>
                </a:solidFill>
                <a:highlight>
                  <a:schemeClr val="lt1"/>
                </a:highlight>
              </a:rPr>
              <a:t> (en genérico /users/:id_fact)</a:t>
            </a:r>
            <a:endParaRPr sz="2200">
              <a:solidFill>
                <a:srgbClr val="333333"/>
              </a:solidFill>
              <a:highlight>
                <a:srgbClr val="FFFFFF"/>
              </a:highlight>
            </a:endParaRPr>
          </a:p>
          <a:p>
            <a:pPr indent="-368300" lvl="1" marL="914400" marR="0" rtl="0" algn="l">
              <a:lnSpc>
                <a:spcPct val="100000"/>
              </a:lnSpc>
              <a:spcBef>
                <a:spcPts val="0"/>
              </a:spcBef>
              <a:spcAft>
                <a:spcPts val="0"/>
              </a:spcAft>
              <a:buClr>
                <a:srgbClr val="000000"/>
              </a:buClr>
              <a:buSzPts val="2200"/>
              <a:buChar char="•"/>
            </a:pPr>
            <a:r>
              <a:rPr lang="en-US">
                <a:solidFill>
                  <a:srgbClr val="333333"/>
                </a:solidFill>
                <a:highlight>
                  <a:srgbClr val="FFFFFF"/>
                </a:highlight>
              </a:rPr>
              <a:t>E</a:t>
            </a:r>
            <a:r>
              <a:rPr lang="en-US" sz="2200">
                <a:solidFill>
                  <a:srgbClr val="333333"/>
                </a:solidFill>
                <a:highlight>
                  <a:srgbClr val="FFFFFF"/>
                </a:highlight>
              </a:rPr>
              <a:t>ditar el </a:t>
            </a:r>
            <a:r>
              <a:rPr lang="en-US" sz="2200">
                <a:solidFill>
                  <a:srgbClr val="333333"/>
                </a:solidFill>
                <a:highlight>
                  <a:schemeClr val="lt1"/>
                </a:highlight>
              </a:rPr>
              <a:t>users</a:t>
            </a:r>
            <a:r>
              <a:rPr lang="en-US" sz="2200">
                <a:solidFill>
                  <a:srgbClr val="333333"/>
                </a:solidFill>
                <a:highlight>
                  <a:srgbClr val="FFFFFF"/>
                </a:highlight>
              </a:rPr>
              <a:t>, sustituyendo la </a:t>
            </a:r>
            <a:r>
              <a:rPr b="1" lang="en-US" sz="2200">
                <a:solidFill>
                  <a:srgbClr val="333333"/>
                </a:solidFill>
                <a:highlight>
                  <a:srgbClr val="FFFFFF"/>
                </a:highlight>
              </a:rPr>
              <a:t>totalidad</a:t>
            </a:r>
            <a:r>
              <a:rPr lang="en-US" sz="2200">
                <a:solidFill>
                  <a:srgbClr val="333333"/>
                </a:solidFill>
                <a:highlight>
                  <a:srgbClr val="FFFFFF"/>
                </a:highlight>
              </a:rPr>
              <a:t> de la información anterior por la nueva.</a:t>
            </a:r>
            <a:endParaRPr>
              <a:solidFill>
                <a:srgbClr val="333333"/>
              </a:solidFill>
              <a:highlight>
                <a:srgbClr val="FFFFFF"/>
              </a:highlight>
            </a:endParaRPr>
          </a:p>
          <a:p>
            <a:pPr indent="-368300" lvl="0" marL="457200" marR="0" rtl="0" algn="l">
              <a:lnSpc>
                <a:spcPct val="100000"/>
              </a:lnSpc>
              <a:spcBef>
                <a:spcPts val="0"/>
              </a:spcBef>
              <a:spcAft>
                <a:spcPts val="0"/>
              </a:spcAft>
              <a:buClr>
                <a:srgbClr val="000000"/>
              </a:buClr>
              <a:buSzPts val="2200"/>
              <a:buChar char="•"/>
            </a:pPr>
            <a:r>
              <a:rPr lang="en-US" sz="2200">
                <a:solidFill>
                  <a:schemeClr val="accent1"/>
                </a:solidFill>
                <a:highlight>
                  <a:srgbClr val="FFFFFF"/>
                </a:highlight>
              </a:rPr>
              <a:t>DELETE </a:t>
            </a:r>
            <a:r>
              <a:rPr lang="en-US" sz="2200">
                <a:solidFill>
                  <a:srgbClr val="333333"/>
                </a:solidFill>
                <a:highlight>
                  <a:srgbClr val="FFFFFF"/>
                </a:highlight>
              </a:rPr>
              <a:t>/</a:t>
            </a:r>
            <a:r>
              <a:rPr lang="en-US" sz="2200">
                <a:solidFill>
                  <a:srgbClr val="333333"/>
                </a:solidFill>
                <a:highlight>
                  <a:schemeClr val="lt1"/>
                </a:highlight>
              </a:rPr>
              <a:t>users</a:t>
            </a:r>
            <a:r>
              <a:rPr lang="en-US" sz="2200">
                <a:solidFill>
                  <a:srgbClr val="333333"/>
                </a:solidFill>
                <a:highlight>
                  <a:srgbClr val="FFFFFF"/>
                </a:highlight>
              </a:rPr>
              <a:t>/123 (en genérico /</a:t>
            </a:r>
            <a:r>
              <a:rPr lang="en-US" sz="2200">
                <a:solidFill>
                  <a:srgbClr val="333333"/>
                </a:solidFill>
                <a:highlight>
                  <a:schemeClr val="lt1"/>
                </a:highlight>
              </a:rPr>
              <a:t>users</a:t>
            </a:r>
            <a:r>
              <a:rPr lang="en-US" sz="2200">
                <a:solidFill>
                  <a:srgbClr val="333333"/>
                </a:solidFill>
                <a:highlight>
                  <a:srgbClr val="FFFFFF"/>
                </a:highlight>
              </a:rPr>
              <a:t>/:id_fact)</a:t>
            </a:r>
            <a:endParaRPr sz="2200">
              <a:solidFill>
                <a:srgbClr val="333333"/>
              </a:solidFill>
              <a:highlight>
                <a:srgbClr val="FFFFFF"/>
              </a:highlight>
            </a:endParaRPr>
          </a:p>
          <a:p>
            <a:pPr indent="-368300" lvl="1" marL="914400" marR="0" rtl="0" algn="l">
              <a:lnSpc>
                <a:spcPct val="100000"/>
              </a:lnSpc>
              <a:spcBef>
                <a:spcPts val="0"/>
              </a:spcBef>
              <a:spcAft>
                <a:spcPts val="0"/>
              </a:spcAft>
              <a:buClr>
                <a:srgbClr val="000000"/>
              </a:buClr>
              <a:buSzPts val="2200"/>
              <a:buChar char="•"/>
            </a:pPr>
            <a:r>
              <a:rPr lang="en-US">
                <a:solidFill>
                  <a:srgbClr val="333333"/>
                </a:solidFill>
                <a:highlight>
                  <a:srgbClr val="FFFFFF"/>
                </a:highlight>
              </a:rPr>
              <a:t>E</a:t>
            </a:r>
            <a:r>
              <a:rPr lang="en-US" sz="2200">
                <a:solidFill>
                  <a:srgbClr val="333333"/>
                </a:solidFill>
                <a:highlight>
                  <a:srgbClr val="FFFFFF"/>
                </a:highlight>
              </a:rPr>
              <a:t>liminar el </a:t>
            </a:r>
            <a:r>
              <a:rPr lang="en-US" sz="2200">
                <a:solidFill>
                  <a:srgbClr val="333333"/>
                </a:solidFill>
                <a:highlight>
                  <a:schemeClr val="lt1"/>
                </a:highlight>
              </a:rPr>
              <a:t>user</a:t>
            </a:r>
            <a:endParaRPr sz="2200">
              <a:solidFill>
                <a:srgbClr val="333333"/>
              </a:solidFill>
              <a:highlight>
                <a:srgbClr val="FFFFFF"/>
              </a:highlight>
            </a:endParaRPr>
          </a:p>
          <a:p>
            <a:pPr indent="0" lvl="0" marL="0" rtl="0" algn="l">
              <a:lnSpc>
                <a:spcPct val="100000"/>
              </a:lnSpc>
              <a:spcBef>
                <a:spcPts val="0"/>
              </a:spcBef>
              <a:spcAft>
                <a:spcPts val="0"/>
              </a:spcAft>
              <a:buSzPts val="2800"/>
              <a:buNone/>
            </a:pPr>
            <a:r>
              <a:t/>
            </a:r>
            <a:endParaRPr b="1" sz="2200">
              <a:solidFill>
                <a:schemeClr val="accent1"/>
              </a:solidFill>
            </a:endParaRPr>
          </a:p>
        </p:txBody>
      </p:sp>
      <p:sp>
        <p:nvSpPr>
          <p:cNvPr id="559" name="Google Shape;559;p59"/>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0"/>
          <p:cNvSpPr txBox="1"/>
          <p:nvPr>
            <p:ph type="title"/>
          </p:nvPr>
        </p:nvSpPr>
        <p:spPr>
          <a:xfrm>
            <a:off x="628663" y="275700"/>
            <a:ext cx="7886700" cy="1220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2"/>
              </a:buClr>
              <a:buSzPts val="4000"/>
              <a:buFont typeface="Proxima Nova"/>
              <a:buNone/>
            </a:pPr>
            <a:r>
              <a:rPr lang="en-US"/>
              <a:t>Manejo de errores en REST</a:t>
            </a:r>
            <a:endParaRPr/>
          </a:p>
        </p:txBody>
      </p:sp>
      <p:sp>
        <p:nvSpPr>
          <p:cNvPr id="565" name="Google Shape;565;p60"/>
          <p:cNvSpPr txBox="1"/>
          <p:nvPr>
            <p:ph idx="4294967295" type="body"/>
          </p:nvPr>
        </p:nvSpPr>
        <p:spPr>
          <a:xfrm>
            <a:off x="311700" y="1649400"/>
            <a:ext cx="8520600" cy="435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Proxima Nova"/>
              <a:buNone/>
            </a:pPr>
            <a:r>
              <a:rPr b="1" i="0" lang="en-US" sz="2400" u="none" cap="none" strike="noStrike">
                <a:solidFill>
                  <a:srgbClr val="000000"/>
                </a:solidFill>
                <a:latin typeface="Proxima Nova"/>
                <a:ea typeface="Proxima Nova"/>
                <a:cs typeface="Proxima Nova"/>
                <a:sym typeface="Proxima Nova"/>
              </a:rPr>
              <a:t>Se pueden utilizar los errores del protocolo</a:t>
            </a:r>
            <a:r>
              <a:rPr b="0" i="0" lang="en-US" sz="2400" u="none" cap="none" strike="noStrike">
                <a:solidFill>
                  <a:srgbClr val="000000"/>
                </a:solidFill>
                <a:latin typeface="Proxima Nova"/>
                <a:ea typeface="Proxima Nova"/>
                <a:cs typeface="Proxima Nova"/>
                <a:sym typeface="Proxima Nova"/>
              </a:rPr>
              <a:t> </a:t>
            </a:r>
            <a:r>
              <a:rPr b="1" i="0" lang="en-US" sz="2400" u="none" cap="none" strike="noStrike">
                <a:solidFill>
                  <a:srgbClr val="000000"/>
                </a:solidFill>
                <a:latin typeface="Proxima Nova"/>
                <a:ea typeface="Proxima Nova"/>
                <a:cs typeface="Proxima Nova"/>
                <a:sym typeface="Proxima Nova"/>
              </a:rPr>
              <a:t>HTTP</a:t>
            </a:r>
            <a:r>
              <a:rPr b="0" i="0" lang="en-US" sz="2400" u="none" cap="none" strike="noStrike">
                <a:solidFill>
                  <a:srgbClr val="000000"/>
                </a:solidFill>
                <a:latin typeface="Proxima Nova"/>
                <a:ea typeface="Proxima Nova"/>
                <a:cs typeface="Proxima Nova"/>
                <a:sym typeface="Proxima Nova"/>
              </a:rPr>
              <a:t>:</a:t>
            </a:r>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200 OK Standard response for successful HTTP requests</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201 Created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202 Accepted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301 Moved Permanently</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400 Bad Request</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401 Unauthorised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402 Payment Required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403 Forbidden</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404 Not Found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405 Method Not Allowed</a:t>
            </a:r>
            <a:endParaRPr b="0" i="0" sz="1800" u="none" cap="none" strike="noStrike">
              <a:solidFill>
                <a:srgbClr val="000000"/>
              </a:solidFill>
              <a:latin typeface="Proxima Nova"/>
              <a:ea typeface="Proxima Nova"/>
              <a:cs typeface="Proxima Nova"/>
              <a:sym typeface="Proxima Nova"/>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500 Internal Server Error</a:t>
            </a:r>
            <a:endParaRPr/>
          </a:p>
          <a:p>
            <a:pPr indent="-342900" lvl="0" marL="342900"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Proxima Nova"/>
                <a:ea typeface="Proxima Nova"/>
                <a:cs typeface="Proxima Nova"/>
                <a:sym typeface="Proxima Nova"/>
              </a:rPr>
              <a:t>501 Not Implemented</a:t>
            </a:r>
            <a:endParaRPr b="0" i="0" sz="1800" u="none" cap="none" strike="noStrike">
              <a:solidFill>
                <a:srgbClr val="000000"/>
              </a:solidFill>
              <a:latin typeface="Proxima Nova"/>
              <a:ea typeface="Proxima Nova"/>
              <a:cs typeface="Proxima Nova"/>
              <a:sym typeface="Proxima Nova"/>
            </a:endParaRPr>
          </a:p>
        </p:txBody>
      </p:sp>
      <p:sp>
        <p:nvSpPr>
          <p:cNvPr id="566" name="Google Shape;566;p60"/>
          <p:cNvSpPr txBox="1"/>
          <p:nvPr/>
        </p:nvSpPr>
        <p:spPr>
          <a:xfrm>
            <a:off x="3295375" y="6340100"/>
            <a:ext cx="2553300" cy="3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hlink"/>
                </a:solidFill>
                <a:latin typeface="Arial"/>
                <a:ea typeface="Arial"/>
                <a:cs typeface="Arial"/>
                <a:sym typeface="Arial"/>
                <a:hlinkClick r:id="rId3"/>
              </a:rPr>
              <a:t>https://restfulapi.net/http-status-codes/</a:t>
            </a:r>
            <a:endParaRPr b="0" i="0" sz="1400" u="none" cap="none" strike="noStrike">
              <a:solidFill>
                <a:srgbClr val="000000"/>
              </a:solidFill>
              <a:latin typeface="Arial"/>
              <a:ea typeface="Arial"/>
              <a:cs typeface="Arial"/>
              <a:sym typeface="Arial"/>
            </a:endParaRPr>
          </a:p>
        </p:txBody>
      </p:sp>
      <p:sp>
        <p:nvSpPr>
          <p:cNvPr id="567" name="Google Shape;567;p60"/>
          <p:cNvSpPr txBox="1"/>
          <p:nvPr/>
        </p:nvSpPr>
        <p:spPr>
          <a:xfrm>
            <a:off x="2671075" y="6079900"/>
            <a:ext cx="3801900" cy="3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hlink"/>
                </a:solidFill>
                <a:latin typeface="Arial"/>
                <a:ea typeface="Arial"/>
                <a:cs typeface="Arial"/>
                <a:sym typeface="Arial"/>
                <a:hlinkClick r:id="rId4"/>
              </a:rPr>
              <a:t>https://www.w3.org/Protocols/rfc2616/rfc2616-sec10.html</a:t>
            </a:r>
            <a:endParaRPr b="0" i="0" sz="1400" u="none" cap="none" strike="noStrike">
              <a:solidFill>
                <a:srgbClr val="000000"/>
              </a:solidFill>
              <a:latin typeface="Arial"/>
              <a:ea typeface="Arial"/>
              <a:cs typeface="Arial"/>
              <a:sym typeface="Arial"/>
            </a:endParaRPr>
          </a:p>
        </p:txBody>
      </p:sp>
      <p:sp>
        <p:nvSpPr>
          <p:cNvPr id="568" name="Google Shape;568;p60"/>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Consumir una API</a:t>
            </a:r>
            <a:endParaRPr/>
          </a:p>
        </p:txBody>
      </p:sp>
      <p:sp>
        <p:nvSpPr>
          <p:cNvPr id="574" name="Google Shape;574;p61"/>
          <p:cNvSpPr txBox="1"/>
          <p:nvPr>
            <p:ph idx="4294967295" type="body"/>
          </p:nvPr>
        </p:nvSpPr>
        <p:spPr>
          <a:xfrm>
            <a:off x="628650" y="1530725"/>
            <a:ext cx="7886700" cy="380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A modo de ejemplo para poder utilizar REST vamos a utilizar algún servicio web que nos permita consumir una API lista, como es el caso de MockAPI.</a:t>
            </a:r>
            <a:endParaRPr/>
          </a:p>
          <a:p>
            <a:pPr indent="0" lvl="0" marL="0" rtl="0" algn="l">
              <a:lnSpc>
                <a:spcPct val="90000"/>
              </a:lnSpc>
              <a:spcBef>
                <a:spcPts val="1000"/>
              </a:spcBef>
              <a:spcAft>
                <a:spcPts val="0"/>
              </a:spcAft>
              <a:buSzPts val="1800"/>
              <a:buNone/>
            </a:pPr>
            <a:r>
              <a:rPr lang="en-US" sz="1600" u="sng">
                <a:solidFill>
                  <a:schemeClr val="hlink"/>
                </a:solidFill>
                <a:hlinkClick r:id="rId3"/>
              </a:rPr>
              <a:t>https://www.mockapi.io/</a:t>
            </a:r>
            <a:endParaRPr sz="3300"/>
          </a:p>
          <a:p>
            <a:pPr indent="0" lvl="0" marL="0" rtl="0" algn="l">
              <a:lnSpc>
                <a:spcPct val="90000"/>
              </a:lnSpc>
              <a:spcBef>
                <a:spcPts val="1000"/>
              </a:spcBef>
              <a:spcAft>
                <a:spcPts val="0"/>
              </a:spcAft>
              <a:buSzPts val="1800"/>
              <a:buNone/>
            </a:pPr>
            <a:r>
              <a:rPr lang="en-US"/>
              <a:t>Mockapi es muy simple de usar, nos provee los verbos para acceder y manipular datos, y nos permite generar y cargar datos a nuestro gusto y simular una base de datos o servidor.</a:t>
            </a:r>
            <a:endParaRPr/>
          </a:p>
        </p:txBody>
      </p:sp>
      <p:sp>
        <p:nvSpPr>
          <p:cNvPr id="575" name="Google Shape;575;p61"/>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2"/>
          <p:cNvSpPr txBox="1"/>
          <p:nvPr>
            <p:ph idx="4294967295" type="body"/>
          </p:nvPr>
        </p:nvSpPr>
        <p:spPr>
          <a:xfrm>
            <a:off x="311700" y="1753575"/>
            <a:ext cx="8520600" cy="458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US" sz="2400" u="sng">
                <a:solidFill>
                  <a:schemeClr val="hlink"/>
                </a:solidFill>
                <a:hlinkClick r:id="rId3"/>
              </a:rPr>
              <a:t>SOAP</a:t>
            </a:r>
            <a:r>
              <a:rPr lang="en-US" u="sng">
                <a:solidFill>
                  <a:schemeClr val="hlink"/>
                </a:solidFill>
                <a:hlinkClick r:id="rId4"/>
              </a:rPr>
              <a:t>: </a:t>
            </a:r>
            <a:r>
              <a:rPr lang="en-US" sz="2400" u="sng">
                <a:solidFill>
                  <a:schemeClr val="hlink"/>
                </a:solidFill>
                <a:hlinkClick r:id="rId5"/>
              </a:rPr>
              <a:t>Simple Object Access Protocol</a:t>
            </a:r>
            <a:r>
              <a:rPr lang="en-US" sz="2400"/>
              <a:t>, protocolo estándar que define cómo dos objetos en diferentes procesos pueden comunicarse por medio de intercambio de datos XML. Queda claro que la comunicación se realiza mediante XML, lo cual nos debe de quedar muy claro, pues es en este aspecto donde radican las principales diferencias con REST.</a:t>
            </a:r>
            <a:endParaRPr sz="2400"/>
          </a:p>
          <a:p>
            <a:pPr indent="-381000" lvl="0" marL="457200" rtl="0" algn="l">
              <a:lnSpc>
                <a:spcPct val="90000"/>
              </a:lnSpc>
              <a:spcBef>
                <a:spcPts val="1000"/>
              </a:spcBef>
              <a:spcAft>
                <a:spcPts val="0"/>
              </a:spcAft>
              <a:buSzPts val="2400"/>
              <a:buChar char="•"/>
            </a:pPr>
            <a:r>
              <a:rPr lang="en-US" sz="2400"/>
              <a:t>SOAP no está limitado a este protocolo, si no que puede ser enviado por FTP, POP3, TCP, etc.</a:t>
            </a:r>
            <a:endParaRPr sz="2400"/>
          </a:p>
          <a:p>
            <a:pPr indent="-381000" lvl="0" marL="457200" rtl="0" algn="l">
              <a:lnSpc>
                <a:spcPct val="90000"/>
              </a:lnSpc>
              <a:spcBef>
                <a:spcPts val="1000"/>
              </a:spcBef>
              <a:spcAft>
                <a:spcPts val="0"/>
              </a:spcAft>
              <a:buSzPts val="2400"/>
              <a:buChar char="•"/>
            </a:pPr>
            <a:r>
              <a:rPr lang="en-US" sz="2400"/>
              <a:t>SOAP es un formato más pesado, tanto en tamaño como en procesamiento, pues los XML tiene que ser parseado a un árbol DOM.</a:t>
            </a:r>
            <a:endParaRPr sz="2400"/>
          </a:p>
        </p:txBody>
      </p:sp>
      <p:sp>
        <p:nvSpPr>
          <p:cNvPr id="581" name="Google Shape;581;p6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SOAP</a:t>
            </a:r>
            <a:endParaRPr/>
          </a:p>
        </p:txBody>
      </p:sp>
      <p:sp>
        <p:nvSpPr>
          <p:cNvPr id="582" name="Google Shape;582;p62"/>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REST - SOAP</a:t>
            </a:r>
            <a:endParaRPr/>
          </a:p>
        </p:txBody>
      </p:sp>
      <p:pic>
        <p:nvPicPr>
          <p:cNvPr id="588" name="Google Shape;588;p63"/>
          <p:cNvPicPr preferRelativeResize="0"/>
          <p:nvPr/>
        </p:nvPicPr>
        <p:blipFill rotWithShape="1">
          <a:blip r:embed="rId3">
            <a:alphaModFix/>
          </a:blip>
          <a:srcRect b="13123" l="0" r="0" t="6360"/>
          <a:stretch/>
        </p:blipFill>
        <p:spPr>
          <a:xfrm>
            <a:off x="1550350" y="1155725"/>
            <a:ext cx="6043300" cy="5445600"/>
          </a:xfrm>
          <a:prstGeom prst="rect">
            <a:avLst/>
          </a:prstGeom>
          <a:noFill/>
          <a:ln>
            <a:noFill/>
          </a:ln>
        </p:spPr>
      </p:pic>
      <p:sp>
        <p:nvSpPr>
          <p:cNvPr id="589" name="Google Shape;589;p63"/>
          <p:cNvSpPr txBox="1"/>
          <p:nvPr/>
        </p:nvSpPr>
        <p:spPr>
          <a:xfrm>
            <a:off x="7766850" y="4584625"/>
            <a:ext cx="1281600" cy="3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hlink"/>
                </a:solidFill>
                <a:latin typeface="Arial"/>
                <a:ea typeface="Arial"/>
                <a:cs typeface="Arial"/>
                <a:sym typeface="Arial"/>
                <a:hlinkClick r:id="rId4"/>
              </a:rPr>
              <a:t>https://developers.sw.com.mx/knowledge-base/soap-o-rest/</a:t>
            </a:r>
            <a:endParaRPr b="0" i="0" sz="1400" u="none" cap="none" strike="noStrike">
              <a:solidFill>
                <a:srgbClr val="000000"/>
              </a:solidFill>
              <a:latin typeface="Arial"/>
              <a:ea typeface="Arial"/>
              <a:cs typeface="Arial"/>
              <a:sym typeface="Arial"/>
            </a:endParaRPr>
          </a:p>
        </p:txBody>
      </p:sp>
      <p:sp>
        <p:nvSpPr>
          <p:cNvPr id="590" name="Google Shape;590;p63"/>
          <p:cNvSpPr txBox="1"/>
          <p:nvPr/>
        </p:nvSpPr>
        <p:spPr>
          <a:xfrm>
            <a:off x="7766850" y="5506525"/>
            <a:ext cx="1281600" cy="7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sng" cap="none" strike="noStrike">
                <a:solidFill>
                  <a:schemeClr val="hlink"/>
                </a:solidFill>
                <a:latin typeface="Arial"/>
                <a:ea typeface="Arial"/>
                <a:cs typeface="Arial"/>
                <a:sym typeface="Arial"/>
                <a:hlinkClick r:id="rId5"/>
              </a:rPr>
              <a:t>https://www.oscarblancarteblog.com/2017/03/06/soap-vs-rest-2/</a:t>
            </a:r>
            <a:endParaRPr b="0" i="0" sz="1400" u="none" cap="none" strike="noStrike">
              <a:solidFill>
                <a:srgbClr val="000000"/>
              </a:solidFill>
              <a:latin typeface="Arial"/>
              <a:ea typeface="Arial"/>
              <a:cs typeface="Arial"/>
              <a:sym typeface="Arial"/>
            </a:endParaRPr>
          </a:p>
        </p:txBody>
      </p:sp>
      <p:sp>
        <p:nvSpPr>
          <p:cNvPr id="591" name="Google Shape;591;p63"/>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Para qué usamos una API preparada?</a:t>
            </a:r>
            <a:endParaRPr/>
          </a:p>
        </p:txBody>
      </p:sp>
      <p:sp>
        <p:nvSpPr>
          <p:cNvPr id="597" name="Google Shape;597;p64"/>
          <p:cNvSpPr txBox="1"/>
          <p:nvPr>
            <p:ph idx="4294967295" type="body"/>
          </p:nvPr>
        </p:nvSpPr>
        <p:spPr>
          <a:xfrm>
            <a:off x="628650" y="1987925"/>
            <a:ext cx="7886700" cy="354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Nos permite trabajar con el front end aunque nuestro back end no esté implementado. Es una muy buena forma de poder seguir trabajando y probar la aplicación con datos sin tener que esperar a que esté implementado el backend o que la base de datos tenga información.</a:t>
            </a:r>
            <a:endParaRPr/>
          </a:p>
          <a:p>
            <a:pPr indent="0" lvl="0" marL="0" rtl="0" algn="l">
              <a:lnSpc>
                <a:spcPct val="90000"/>
              </a:lnSpc>
              <a:spcBef>
                <a:spcPts val="1000"/>
              </a:spcBef>
              <a:spcAft>
                <a:spcPts val="0"/>
              </a:spcAft>
              <a:buSzPts val="1800"/>
              <a:buNone/>
            </a:pPr>
            <a:r>
              <a:rPr lang="en-US"/>
              <a:t>Mientras tanto podemos seguir desarrollando la aplicación y prepararla para cuando esté lista.</a:t>
            </a:r>
            <a:endParaRPr/>
          </a:p>
        </p:txBody>
      </p:sp>
      <p:sp>
        <p:nvSpPr>
          <p:cNvPr id="598" name="Google Shape;598;p64"/>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Ejemplo archivo JSON</a:t>
            </a:r>
            <a:endParaRPr/>
          </a:p>
        </p:txBody>
      </p:sp>
      <p:sp>
        <p:nvSpPr>
          <p:cNvPr id="604" name="Google Shape;604;p65"/>
          <p:cNvSpPr txBox="1"/>
          <p:nvPr>
            <p:ph idx="4294967295" type="body"/>
          </p:nvPr>
        </p:nvSpPr>
        <p:spPr>
          <a:xfrm>
            <a:off x="311700" y="1302150"/>
            <a:ext cx="8520600" cy="511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Vamos a tener que manipular y preparar archivos del tipo JSON para comunicarnos con la API:</a:t>
            </a:r>
            <a:endParaRPr/>
          </a:p>
          <a:p>
            <a:pPr indent="0" lvl="0" marL="0" rtl="0" algn="l">
              <a:lnSpc>
                <a:spcPct val="90000"/>
              </a:lnSpc>
              <a:spcBef>
                <a:spcPts val="1000"/>
              </a:spcBef>
              <a:spcAft>
                <a:spcPts val="0"/>
              </a:spcAft>
              <a:buSzPts val="2800"/>
              <a:buNone/>
            </a:pPr>
            <a:r>
              <a:rPr lang="en-US"/>
              <a:t>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p:txBody>
      </p:sp>
      <p:sp>
        <p:nvSpPr>
          <p:cNvPr id="605" name="Google Shape;605;p65"/>
          <p:cNvSpPr txBox="1"/>
          <p:nvPr/>
        </p:nvSpPr>
        <p:spPr>
          <a:xfrm>
            <a:off x="826575" y="2637300"/>
            <a:ext cx="7607100" cy="461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a:t>
            </a:r>
            <a:endParaRPr b="0" i="0" sz="2400" u="none" cap="none" strike="noStrike">
              <a:solidFill>
                <a:srgbClr val="434343"/>
              </a:solidFill>
              <a:latin typeface="Consolas"/>
              <a:ea typeface="Consolas"/>
              <a:cs typeface="Consolas"/>
              <a:sym typeface="Consolas"/>
            </a:endParaRPr>
          </a:p>
          <a:p>
            <a:pPr indent="45720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"status": "OK",</a:t>
            </a:r>
            <a:endParaRPr b="0" i="0" sz="2400" u="none" cap="none" strike="noStrike">
              <a:solidFill>
                <a:srgbClr val="434343"/>
              </a:solidFill>
              <a:latin typeface="Consolas"/>
              <a:ea typeface="Consolas"/>
              <a:cs typeface="Consolas"/>
              <a:sym typeface="Consolas"/>
            </a:endParaRPr>
          </a:p>
          <a:p>
            <a:pPr indent="45720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"compras": [</a:t>
            </a:r>
            <a:endParaRPr b="0" i="0" sz="2400" u="none" cap="none" strike="noStrike">
              <a:solidFill>
                <a:srgbClr val="434343"/>
              </a:solidFill>
              <a:latin typeface="Consolas"/>
              <a:ea typeface="Consolas"/>
              <a:cs typeface="Consolas"/>
              <a:sym typeface="Consolas"/>
            </a:endParaRPr>
          </a:p>
          <a:p>
            <a:pPr indent="45720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a:t>
            </a:r>
            <a:endParaRPr b="0" i="0" sz="2400" u="none" cap="none" strike="noStrike">
              <a:solidFill>
                <a:srgbClr val="434343"/>
              </a:solidFill>
              <a:latin typeface="Consolas"/>
              <a:ea typeface="Consolas"/>
              <a:cs typeface="Consolas"/>
              <a:sym typeface="Consolas"/>
            </a:endParaRPr>
          </a:p>
          <a:p>
            <a:pPr indent="457200" lvl="0" marL="91440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"producto": "Manzana",</a:t>
            </a:r>
            <a:endParaRPr b="0" i="0" sz="2400" u="none" cap="none" strike="noStrike">
              <a:solidFill>
                <a:srgbClr val="434343"/>
              </a:solidFill>
              <a:latin typeface="Consolas"/>
              <a:ea typeface="Consolas"/>
              <a:cs typeface="Consolas"/>
              <a:sym typeface="Consolas"/>
            </a:endParaRPr>
          </a:p>
          <a:p>
            <a:pPr indent="457200" lvl="0" marL="91440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"precio": "20"</a:t>
            </a:r>
            <a:endParaRPr b="0" i="0" sz="2400" u="none" cap="none" strike="noStrike">
              <a:solidFill>
                <a:srgbClr val="434343"/>
              </a:solidFill>
              <a:latin typeface="Consolas"/>
              <a:ea typeface="Consolas"/>
              <a:cs typeface="Consolas"/>
              <a:sym typeface="Consolas"/>
            </a:endParaRPr>
          </a:p>
          <a:p>
            <a:pPr indent="457200" lvl="0" marL="45720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a:t>
            </a:r>
            <a:endParaRPr b="0" i="0" sz="2400" u="none" cap="none" strike="noStrike">
              <a:solidFill>
                <a:srgbClr val="434343"/>
              </a:solidFill>
              <a:latin typeface="Consolas"/>
              <a:ea typeface="Consolas"/>
              <a:cs typeface="Consolas"/>
              <a:sym typeface="Consolas"/>
            </a:endParaRPr>
          </a:p>
          <a:p>
            <a:pPr indent="45720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a:t>
            </a:r>
            <a:endParaRPr b="0" i="0" sz="2400" u="none" cap="none" strike="noStrike">
              <a:solidFill>
                <a:srgbClr val="434343"/>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434343"/>
                </a:solidFill>
                <a:latin typeface="Consolas"/>
                <a:ea typeface="Consolas"/>
                <a:cs typeface="Consolas"/>
                <a:sym typeface="Consolas"/>
              </a:rPr>
              <a:t>}</a:t>
            </a:r>
            <a:endParaRPr b="0" i="0" sz="24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Consolas"/>
              <a:ea typeface="Consolas"/>
              <a:cs typeface="Consolas"/>
              <a:sym typeface="Consolas"/>
            </a:endParaRPr>
          </a:p>
        </p:txBody>
      </p:sp>
      <p:sp>
        <p:nvSpPr>
          <p:cNvPr id="606" name="Google Shape;606;p65"/>
          <p:cNvSpPr txBox="1"/>
          <p:nvPr/>
        </p:nvSpPr>
        <p:spPr>
          <a:xfrm>
            <a:off x="4662300" y="3122450"/>
            <a:ext cx="4170000" cy="892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Array de todos los registros de compras</a:t>
            </a:r>
            <a:endParaRPr b="0" i="0" sz="2400" u="none" cap="none" strike="noStrike">
              <a:solidFill>
                <a:srgbClr val="000000"/>
              </a:solidFill>
              <a:latin typeface="Arial"/>
              <a:ea typeface="Arial"/>
              <a:cs typeface="Arial"/>
              <a:sym typeface="Arial"/>
            </a:endParaRPr>
          </a:p>
        </p:txBody>
      </p:sp>
      <p:cxnSp>
        <p:nvCxnSpPr>
          <p:cNvPr id="607" name="Google Shape;607;p65"/>
          <p:cNvCxnSpPr>
            <a:stCxn id="606" idx="1"/>
          </p:cNvCxnSpPr>
          <p:nvPr/>
        </p:nvCxnSpPr>
        <p:spPr>
          <a:xfrm flipH="1">
            <a:off x="3676500" y="3568550"/>
            <a:ext cx="985800" cy="309900"/>
          </a:xfrm>
          <a:prstGeom prst="straightConnector1">
            <a:avLst/>
          </a:prstGeom>
          <a:noFill/>
          <a:ln cap="flat" cmpd="sng" w="19050">
            <a:solidFill>
              <a:schemeClr val="dk2"/>
            </a:solidFill>
            <a:prstDash val="solid"/>
            <a:round/>
            <a:headEnd len="sm" w="sm" type="none"/>
            <a:tailEnd len="med" w="med" type="triangle"/>
          </a:ln>
        </p:spPr>
      </p:cxnSp>
      <p:sp>
        <p:nvSpPr>
          <p:cNvPr id="608" name="Google Shape;608;p65"/>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Ver la respuesta JSON </a:t>
            </a:r>
            <a:endParaRPr/>
          </a:p>
        </p:txBody>
      </p:sp>
      <p:sp>
        <p:nvSpPr>
          <p:cNvPr id="614" name="Google Shape;614;p66"/>
          <p:cNvSpPr txBox="1"/>
          <p:nvPr>
            <p:ph idx="4294967295" type="body"/>
          </p:nvPr>
        </p:nvSpPr>
        <p:spPr>
          <a:xfrm>
            <a:off x="311700" y="1361000"/>
            <a:ext cx="4124100" cy="46632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SzPts val="2200"/>
              <a:buChar char="•"/>
            </a:pPr>
            <a:r>
              <a:rPr lang="en-US" sz="2200"/>
              <a:t>El navegador por defecto siempre hace GET para bajar las páginas.</a:t>
            </a:r>
            <a:endParaRPr sz="2200"/>
          </a:p>
          <a:p>
            <a:pPr indent="0" lvl="0" marL="457200" rtl="0" algn="l">
              <a:lnSpc>
                <a:spcPct val="90000"/>
              </a:lnSpc>
              <a:spcBef>
                <a:spcPts val="1000"/>
              </a:spcBef>
              <a:spcAft>
                <a:spcPts val="0"/>
              </a:spcAft>
              <a:buSzPts val="2800"/>
              <a:buNone/>
            </a:pPr>
            <a:r>
              <a:t/>
            </a:r>
            <a:endParaRPr sz="2200"/>
          </a:p>
          <a:p>
            <a:pPr indent="-368300" lvl="0" marL="457200" rtl="0" algn="l">
              <a:lnSpc>
                <a:spcPct val="90000"/>
              </a:lnSpc>
              <a:spcBef>
                <a:spcPts val="1000"/>
              </a:spcBef>
              <a:spcAft>
                <a:spcPts val="0"/>
              </a:spcAft>
              <a:buSzPts val="2200"/>
              <a:buChar char="•"/>
            </a:pPr>
            <a:r>
              <a:rPr lang="en-US" sz="2200"/>
              <a:t>Si ponemos la URL en el navegador vemos directamente el JSON (aunque solo nos sirve para GET, no para otros métodos de HTTP).</a:t>
            </a:r>
            <a:endParaRPr sz="2200"/>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p:txBody>
      </p:sp>
      <p:pic>
        <p:nvPicPr>
          <p:cNvPr id="615" name="Google Shape;615;p66"/>
          <p:cNvPicPr preferRelativeResize="0"/>
          <p:nvPr/>
        </p:nvPicPr>
        <p:blipFill rotWithShape="1">
          <a:blip r:embed="rId3">
            <a:alphaModFix/>
          </a:blip>
          <a:srcRect b="0" l="23948" r="0" t="0"/>
          <a:stretch/>
        </p:blipFill>
        <p:spPr>
          <a:xfrm>
            <a:off x="4503000" y="1536625"/>
            <a:ext cx="4452551" cy="4731012"/>
          </a:xfrm>
          <a:prstGeom prst="rect">
            <a:avLst/>
          </a:prstGeom>
          <a:noFill/>
          <a:ln>
            <a:noFill/>
          </a:ln>
        </p:spPr>
      </p:pic>
      <p:sp>
        <p:nvSpPr>
          <p:cNvPr id="616" name="Google Shape;616;p66"/>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67"/>
          <p:cNvPicPr preferRelativeResize="0"/>
          <p:nvPr/>
        </p:nvPicPr>
        <p:blipFill rotWithShape="1">
          <a:blip r:embed="rId3">
            <a:alphaModFix/>
          </a:blip>
          <a:srcRect b="38891" l="0" r="0" t="5715"/>
          <a:stretch/>
        </p:blipFill>
        <p:spPr>
          <a:xfrm>
            <a:off x="200625" y="1205175"/>
            <a:ext cx="8314750" cy="5438225"/>
          </a:xfrm>
          <a:prstGeom prst="rect">
            <a:avLst/>
          </a:prstGeom>
          <a:noFill/>
          <a:ln>
            <a:noFill/>
          </a:ln>
        </p:spPr>
      </p:pic>
      <p:sp>
        <p:nvSpPr>
          <p:cNvPr id="622" name="Google Shape;622;p6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JSON en el navegador</a:t>
            </a:r>
            <a:endParaRPr/>
          </a:p>
        </p:txBody>
      </p:sp>
      <p:sp>
        <p:nvSpPr>
          <p:cNvPr id="623" name="Google Shape;623;p67"/>
          <p:cNvSpPr txBox="1"/>
          <p:nvPr>
            <p:ph idx="4294967295" type="body"/>
          </p:nvPr>
        </p:nvSpPr>
        <p:spPr>
          <a:xfrm>
            <a:off x="6064800" y="1692581"/>
            <a:ext cx="2850600" cy="178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Extensión para Chrome:</a:t>
            </a:r>
            <a:endParaRPr/>
          </a:p>
          <a:p>
            <a:pPr indent="0" lvl="0" marL="0" rtl="0" algn="l">
              <a:lnSpc>
                <a:spcPct val="90000"/>
              </a:lnSpc>
              <a:spcBef>
                <a:spcPts val="1000"/>
              </a:spcBef>
              <a:spcAft>
                <a:spcPts val="0"/>
              </a:spcAft>
              <a:buSzPts val="2800"/>
              <a:buNone/>
            </a:pPr>
            <a:r>
              <a:rPr lang="en-US" u="sng">
                <a:solidFill>
                  <a:schemeClr val="hlink"/>
                </a:solidFill>
                <a:hlinkClick r:id="rId4"/>
              </a:rPr>
              <a:t>JSON Formatter</a:t>
            </a:r>
            <a:endParaRPr/>
          </a:p>
        </p:txBody>
      </p:sp>
      <p:sp>
        <p:nvSpPr>
          <p:cNvPr id="624" name="Google Shape;624;p67"/>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Ejemplo de respuesta</a:t>
            </a:r>
            <a:endParaRPr/>
          </a:p>
        </p:txBody>
      </p:sp>
      <p:sp>
        <p:nvSpPr>
          <p:cNvPr id="630" name="Google Shape;630;p68"/>
          <p:cNvSpPr txBox="1"/>
          <p:nvPr>
            <p:ph idx="4294967295" type="body"/>
          </p:nvPr>
        </p:nvSpPr>
        <p:spPr>
          <a:xfrm>
            <a:off x="311700" y="1302150"/>
            <a:ext cx="8520600" cy="511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Analizamos la estructura de la respuesta para poder leerla</a:t>
            </a:r>
            <a:endParaRPr/>
          </a:p>
          <a:p>
            <a:pPr indent="0" lvl="0" marL="0" rtl="0" algn="l">
              <a:lnSpc>
                <a:spcPct val="90000"/>
              </a:lnSpc>
              <a:spcBef>
                <a:spcPts val="1000"/>
              </a:spcBef>
              <a:spcAft>
                <a:spcPts val="0"/>
              </a:spcAft>
              <a:buSzPts val="2800"/>
              <a:buNone/>
            </a:pPr>
            <a:r>
              <a:rPr lang="en-US"/>
              <a:t>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p:txBody>
      </p:sp>
      <p:sp>
        <p:nvSpPr>
          <p:cNvPr id="631" name="Google Shape;631;p68"/>
          <p:cNvSpPr txBox="1"/>
          <p:nvPr/>
        </p:nvSpPr>
        <p:spPr>
          <a:xfrm>
            <a:off x="705025" y="2459600"/>
            <a:ext cx="6483000" cy="39582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0451A5"/>
                </a:solidFill>
                <a:highlight>
                  <a:srgbClr val="FFFFFF"/>
                </a:highlight>
                <a:latin typeface="Courier New"/>
                <a:ea typeface="Courier New"/>
                <a:cs typeface="Courier New"/>
                <a:sym typeface="Courier New"/>
              </a:rPr>
              <a:t>"status"</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A31515"/>
                </a:solidFill>
                <a:highlight>
                  <a:srgbClr val="FFFFFF"/>
                </a:highlight>
                <a:latin typeface="Courier New"/>
                <a:ea typeface="Courier New"/>
                <a:cs typeface="Courier New"/>
                <a:sym typeface="Courier New"/>
              </a:rPr>
              <a:t>"OK"</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0451A5"/>
                </a:solidFill>
                <a:highlight>
                  <a:srgbClr val="FFFFFF"/>
                </a:highlight>
                <a:latin typeface="Courier New"/>
                <a:ea typeface="Courier New"/>
                <a:cs typeface="Courier New"/>
                <a:sym typeface="Courier New"/>
              </a:rPr>
              <a:t>"compras"</a:t>
            </a:r>
            <a:r>
              <a:rPr b="0" i="0" lang="en-US" sz="2000" u="none" cap="none" strike="noStrike">
                <a:solidFill>
                  <a:schemeClr val="dk1"/>
                </a:solidFill>
                <a:highlight>
                  <a:srgbClr val="FFFFFF"/>
                </a:highlight>
                <a:latin typeface="Courier New"/>
                <a:ea typeface="Courier New"/>
                <a:cs typeface="Courier New"/>
                <a:sym typeface="Courier New"/>
              </a:rPr>
              <a:t>: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0451A5"/>
                </a:solidFill>
                <a:highlight>
                  <a:srgbClr val="FFFFFF"/>
                </a:highlight>
                <a:latin typeface="Courier New"/>
                <a:ea typeface="Courier New"/>
                <a:cs typeface="Courier New"/>
                <a:sym typeface="Courier New"/>
              </a:rPr>
              <a:t>"producto"</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A31515"/>
                </a:solidFill>
                <a:highlight>
                  <a:srgbClr val="FFFFFF"/>
                </a:highlight>
                <a:latin typeface="Courier New"/>
                <a:ea typeface="Courier New"/>
                <a:cs typeface="Courier New"/>
                <a:sym typeface="Courier New"/>
              </a:rPr>
              <a:t>"Manzana"</a:t>
            </a: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0451A5"/>
                </a:solidFill>
                <a:highlight>
                  <a:srgbClr val="FFFFFF"/>
                </a:highlight>
                <a:latin typeface="Courier New"/>
                <a:ea typeface="Courier New"/>
                <a:cs typeface="Courier New"/>
                <a:sym typeface="Courier New"/>
              </a:rPr>
              <a:t>"precio"</a:t>
            </a:r>
            <a:r>
              <a:rPr b="0" i="0" lang="en-US" sz="2000" u="none" cap="none" strike="noStrike">
                <a:solidFill>
                  <a:schemeClr val="dk1"/>
                </a:solidFill>
                <a:highlight>
                  <a:srgbClr val="FFFFFF"/>
                </a:highlight>
                <a:latin typeface="Courier New"/>
                <a:ea typeface="Courier New"/>
                <a:cs typeface="Courier New"/>
                <a:sym typeface="Courier New"/>
              </a:rPr>
              <a:t>: </a:t>
            </a:r>
            <a:r>
              <a:rPr b="0" i="0" lang="en-US" sz="2000" u="none" cap="none" strike="noStrike">
                <a:solidFill>
                  <a:srgbClr val="A31515"/>
                </a:solidFill>
                <a:highlight>
                  <a:srgbClr val="FFFFFF"/>
                </a:highlight>
                <a:latin typeface="Courier New"/>
                <a:ea typeface="Courier New"/>
                <a:cs typeface="Courier New"/>
                <a:sym typeface="Courier New"/>
              </a:rPr>
              <a:t>"20"</a:t>
            </a:r>
            <a:endParaRPr b="0" i="0" sz="200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   ]</a:t>
            </a:r>
            <a:endParaRPr b="0" i="0" sz="2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2000"/>
              <a:buFont typeface="Arial"/>
              <a:buNone/>
            </a:pPr>
            <a:r>
              <a:rPr b="0" i="0" lang="en-US" sz="2000" u="none" cap="none" strike="noStrike">
                <a:solidFill>
                  <a:schemeClr val="dk1"/>
                </a:solidFill>
                <a:highlight>
                  <a:srgbClr val="FFFFFF"/>
                </a:highlight>
                <a:latin typeface="Courier New"/>
                <a:ea typeface="Courier New"/>
                <a:cs typeface="Courier New"/>
                <a:sym typeface="Courier New"/>
              </a:rPr>
              <a:t>}</a:t>
            </a:r>
            <a:endParaRPr b="0" i="0" sz="2000" u="none" cap="none" strike="noStrike">
              <a:solidFill>
                <a:schemeClr val="dk1"/>
              </a:solidFill>
              <a:highlight>
                <a:srgbClr val="FFFFFF"/>
              </a:highlight>
              <a:latin typeface="Courier New"/>
              <a:ea typeface="Courier New"/>
              <a:cs typeface="Courier New"/>
              <a:sym typeface="Courier New"/>
            </a:endParaRPr>
          </a:p>
        </p:txBody>
      </p:sp>
      <p:sp>
        <p:nvSpPr>
          <p:cNvPr id="632" name="Google Shape;632;p68"/>
          <p:cNvSpPr txBox="1"/>
          <p:nvPr/>
        </p:nvSpPr>
        <p:spPr>
          <a:xfrm>
            <a:off x="4662300" y="3122450"/>
            <a:ext cx="4170000" cy="5868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Array de todos los registros</a:t>
            </a:r>
            <a:endParaRPr b="0" i="0" sz="2400" u="none" cap="none" strike="noStrike">
              <a:solidFill>
                <a:srgbClr val="000000"/>
              </a:solidFill>
              <a:latin typeface="Arial"/>
              <a:ea typeface="Arial"/>
              <a:cs typeface="Arial"/>
              <a:sym typeface="Arial"/>
            </a:endParaRPr>
          </a:p>
        </p:txBody>
      </p:sp>
      <p:cxnSp>
        <p:nvCxnSpPr>
          <p:cNvPr id="633" name="Google Shape;633;p68"/>
          <p:cNvCxnSpPr>
            <a:stCxn id="632" idx="1"/>
          </p:cNvCxnSpPr>
          <p:nvPr/>
        </p:nvCxnSpPr>
        <p:spPr>
          <a:xfrm flipH="1">
            <a:off x="3732600" y="3415850"/>
            <a:ext cx="929700" cy="151500"/>
          </a:xfrm>
          <a:prstGeom prst="straightConnector1">
            <a:avLst/>
          </a:prstGeom>
          <a:noFill/>
          <a:ln cap="flat" cmpd="sng" w="19050">
            <a:solidFill>
              <a:schemeClr val="dk2"/>
            </a:solidFill>
            <a:prstDash val="solid"/>
            <a:round/>
            <a:headEnd len="sm" w="sm" type="none"/>
            <a:tailEnd len="med" w="med" type="triangle"/>
          </a:ln>
        </p:spPr>
      </p:cxnSp>
      <p:sp>
        <p:nvSpPr>
          <p:cNvPr id="634" name="Google Shape;634;p68"/>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Arquitectura de Sistemas Web</a:t>
            </a:r>
            <a:endParaRPr/>
          </a:p>
          <a:p>
            <a:pPr indent="0" lvl="0" marL="0" rtl="0" algn="ctr">
              <a:lnSpc>
                <a:spcPct val="90000"/>
              </a:lnSpc>
              <a:spcBef>
                <a:spcPts val="0"/>
              </a:spcBef>
              <a:spcAft>
                <a:spcPts val="0"/>
              </a:spcAft>
              <a:buSzPts val="4000"/>
              <a:buNone/>
            </a:pPr>
            <a:r>
              <a:rPr lang="en-US"/>
              <a:t>Repaso rápido</a:t>
            </a:r>
            <a:endParaRPr/>
          </a:p>
        </p:txBody>
      </p:sp>
      <p:sp>
        <p:nvSpPr>
          <p:cNvPr id="471" name="Google Shape;471;p51"/>
          <p:cNvSpPr/>
          <p:nvPr/>
        </p:nvSpPr>
        <p:spPr>
          <a:xfrm>
            <a:off x="305350" y="3275875"/>
            <a:ext cx="4926600" cy="1134300"/>
          </a:xfrm>
          <a:prstGeom prst="rect">
            <a:avLst/>
          </a:prstGeom>
          <a:noFill/>
          <a:ln cap="flat" cmpd="sng" w="28575">
            <a:solidFill>
              <a:srgbClr val="7F6000"/>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1"/>
          <p:cNvSpPr/>
          <p:nvPr/>
        </p:nvSpPr>
        <p:spPr>
          <a:xfrm>
            <a:off x="312938" y="4567900"/>
            <a:ext cx="4926600" cy="1373100"/>
          </a:xfrm>
          <a:prstGeom prst="rect">
            <a:avLst/>
          </a:prstGeom>
          <a:noFill/>
          <a:ln cap="flat" cmpd="sng" w="28575">
            <a:solidFill>
              <a:srgbClr val="7F6000"/>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1"/>
          <p:cNvSpPr txBox="1"/>
          <p:nvPr/>
        </p:nvSpPr>
        <p:spPr>
          <a:xfrm>
            <a:off x="481475" y="2202900"/>
            <a:ext cx="1530000" cy="902400"/>
          </a:xfrm>
          <a:prstGeom prst="rect">
            <a:avLst/>
          </a:prstGeom>
          <a:noFill/>
          <a:ln cap="flat" cmpd="sng" w="28575">
            <a:solidFill>
              <a:srgbClr val="212D7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Hardware</a:t>
            </a:r>
            <a:endParaRPr b="0" i="0" sz="2400" u="none" cap="none" strike="noStrike">
              <a:solidFill>
                <a:srgbClr val="000000"/>
              </a:solidFill>
              <a:latin typeface="Roboto"/>
              <a:ea typeface="Roboto"/>
              <a:cs typeface="Roboto"/>
              <a:sym typeface="Roboto"/>
            </a:endParaRPr>
          </a:p>
        </p:txBody>
      </p:sp>
      <p:sp>
        <p:nvSpPr>
          <p:cNvPr id="474" name="Google Shape;474;p51"/>
          <p:cNvSpPr txBox="1"/>
          <p:nvPr/>
        </p:nvSpPr>
        <p:spPr>
          <a:xfrm>
            <a:off x="2289100" y="2202825"/>
            <a:ext cx="5239800" cy="902400"/>
          </a:xfrm>
          <a:prstGeom prst="rect">
            <a:avLst/>
          </a:prstGeom>
          <a:noFill/>
          <a:ln cap="flat" cmpd="sng" w="28575">
            <a:solidFill>
              <a:srgbClr val="212D7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Software</a:t>
            </a:r>
            <a:endParaRPr b="0" i="0" sz="2400" u="none" cap="none" strike="noStrike">
              <a:solidFill>
                <a:srgbClr val="000000"/>
              </a:solidFill>
              <a:latin typeface="Roboto"/>
              <a:ea typeface="Roboto"/>
              <a:cs typeface="Roboto"/>
              <a:sym typeface="Roboto"/>
            </a:endParaRPr>
          </a:p>
        </p:txBody>
      </p:sp>
      <p:pic>
        <p:nvPicPr>
          <p:cNvPr id="475" name="Google Shape;475;p51"/>
          <p:cNvPicPr preferRelativeResize="0"/>
          <p:nvPr/>
        </p:nvPicPr>
        <p:blipFill rotWithShape="1">
          <a:blip r:embed="rId3">
            <a:alphaModFix/>
          </a:blip>
          <a:srcRect b="0" l="0" r="0" t="0"/>
          <a:stretch/>
        </p:blipFill>
        <p:spPr>
          <a:xfrm>
            <a:off x="8198463" y="2202888"/>
            <a:ext cx="921276" cy="902275"/>
          </a:xfrm>
          <a:prstGeom prst="rect">
            <a:avLst/>
          </a:prstGeom>
          <a:noFill/>
          <a:ln>
            <a:noFill/>
          </a:ln>
        </p:spPr>
      </p:pic>
      <p:cxnSp>
        <p:nvCxnSpPr>
          <p:cNvPr id="476" name="Google Shape;476;p51"/>
          <p:cNvCxnSpPr>
            <a:stCxn id="473" idx="3"/>
            <a:endCxn id="474" idx="1"/>
          </p:cNvCxnSpPr>
          <p:nvPr/>
        </p:nvCxnSpPr>
        <p:spPr>
          <a:xfrm>
            <a:off x="2011475" y="2654100"/>
            <a:ext cx="277500" cy="0"/>
          </a:xfrm>
          <a:prstGeom prst="straightConnector1">
            <a:avLst/>
          </a:prstGeom>
          <a:noFill/>
          <a:ln cap="flat" cmpd="sng" w="28575">
            <a:solidFill>
              <a:srgbClr val="434343"/>
            </a:solidFill>
            <a:prstDash val="solid"/>
            <a:round/>
            <a:headEnd len="sm" w="sm" type="none"/>
            <a:tailEnd len="sm" w="sm" type="none"/>
          </a:ln>
        </p:spPr>
      </p:cxnSp>
      <p:cxnSp>
        <p:nvCxnSpPr>
          <p:cNvPr id="477" name="Google Shape;477;p51"/>
          <p:cNvCxnSpPr>
            <a:stCxn id="474" idx="3"/>
            <a:endCxn id="475" idx="1"/>
          </p:cNvCxnSpPr>
          <p:nvPr/>
        </p:nvCxnSpPr>
        <p:spPr>
          <a:xfrm>
            <a:off x="7528900" y="2654025"/>
            <a:ext cx="669600" cy="0"/>
          </a:xfrm>
          <a:prstGeom prst="straightConnector1">
            <a:avLst/>
          </a:prstGeom>
          <a:noFill/>
          <a:ln cap="flat" cmpd="sng" w="28575">
            <a:solidFill>
              <a:srgbClr val="434343"/>
            </a:solidFill>
            <a:prstDash val="solid"/>
            <a:round/>
            <a:headEnd len="sm" w="sm" type="none"/>
            <a:tailEnd len="sm" w="sm" type="none"/>
          </a:ln>
        </p:spPr>
      </p:cxnSp>
      <p:sp>
        <p:nvSpPr>
          <p:cNvPr id="478" name="Google Shape;478;p51"/>
          <p:cNvSpPr txBox="1"/>
          <p:nvPr/>
        </p:nvSpPr>
        <p:spPr>
          <a:xfrm>
            <a:off x="481475" y="3582700"/>
            <a:ext cx="1530000" cy="607800"/>
          </a:xfrm>
          <a:prstGeom prst="rect">
            <a:avLst/>
          </a:prstGeom>
          <a:noFill/>
          <a:ln cap="flat" cmpd="sng" w="28575">
            <a:solidFill>
              <a:srgbClr val="212D7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Hardware</a:t>
            </a:r>
            <a:endParaRPr b="0" i="0" sz="2400" u="none" cap="none" strike="noStrike">
              <a:solidFill>
                <a:srgbClr val="000000"/>
              </a:solidFill>
              <a:latin typeface="Roboto"/>
              <a:ea typeface="Roboto"/>
              <a:cs typeface="Roboto"/>
              <a:sym typeface="Roboto"/>
            </a:endParaRPr>
          </a:p>
        </p:txBody>
      </p:sp>
      <p:pic>
        <p:nvPicPr>
          <p:cNvPr id="479" name="Google Shape;479;p51"/>
          <p:cNvPicPr preferRelativeResize="0"/>
          <p:nvPr/>
        </p:nvPicPr>
        <p:blipFill rotWithShape="1">
          <a:blip r:embed="rId3">
            <a:alphaModFix/>
          </a:blip>
          <a:srcRect b="0" l="0" r="0" t="0"/>
          <a:stretch/>
        </p:blipFill>
        <p:spPr>
          <a:xfrm>
            <a:off x="8198450" y="3435463"/>
            <a:ext cx="921276" cy="902275"/>
          </a:xfrm>
          <a:prstGeom prst="rect">
            <a:avLst/>
          </a:prstGeom>
          <a:noFill/>
          <a:ln>
            <a:noFill/>
          </a:ln>
        </p:spPr>
      </p:pic>
      <p:cxnSp>
        <p:nvCxnSpPr>
          <p:cNvPr id="480" name="Google Shape;480;p51"/>
          <p:cNvCxnSpPr>
            <a:stCxn id="481" idx="3"/>
            <a:endCxn id="482" idx="1"/>
          </p:cNvCxnSpPr>
          <p:nvPr/>
        </p:nvCxnSpPr>
        <p:spPr>
          <a:xfrm>
            <a:off x="2011475" y="5251150"/>
            <a:ext cx="450600" cy="0"/>
          </a:xfrm>
          <a:prstGeom prst="straightConnector1">
            <a:avLst/>
          </a:prstGeom>
          <a:noFill/>
          <a:ln cap="flat" cmpd="sng" w="28575">
            <a:solidFill>
              <a:srgbClr val="434343"/>
            </a:solidFill>
            <a:prstDash val="solid"/>
            <a:round/>
            <a:headEnd len="sm" w="sm" type="none"/>
            <a:tailEnd len="sm" w="sm" type="none"/>
          </a:ln>
        </p:spPr>
      </p:cxnSp>
      <p:cxnSp>
        <p:nvCxnSpPr>
          <p:cNvPr id="483" name="Google Shape;483;p51"/>
          <p:cNvCxnSpPr>
            <a:stCxn id="484" idx="3"/>
            <a:endCxn id="479" idx="1"/>
          </p:cNvCxnSpPr>
          <p:nvPr/>
        </p:nvCxnSpPr>
        <p:spPr>
          <a:xfrm>
            <a:off x="6769375" y="3886600"/>
            <a:ext cx="1429200" cy="0"/>
          </a:xfrm>
          <a:prstGeom prst="straightConnector1">
            <a:avLst/>
          </a:prstGeom>
          <a:noFill/>
          <a:ln cap="flat" cmpd="sng" w="28575">
            <a:solidFill>
              <a:srgbClr val="434343"/>
            </a:solidFill>
            <a:prstDash val="solid"/>
            <a:round/>
            <a:headEnd len="sm" w="sm" type="none"/>
            <a:tailEnd len="sm" w="sm" type="none"/>
          </a:ln>
        </p:spPr>
      </p:cxnSp>
      <p:sp>
        <p:nvSpPr>
          <p:cNvPr id="484" name="Google Shape;484;p51"/>
          <p:cNvSpPr txBox="1"/>
          <p:nvPr/>
        </p:nvSpPr>
        <p:spPr>
          <a:xfrm>
            <a:off x="5782975" y="3435550"/>
            <a:ext cx="986400" cy="902100"/>
          </a:xfrm>
          <a:prstGeom prst="rect">
            <a:avLst/>
          </a:prstGeom>
          <a:noFill/>
          <a:ln cap="flat" cmpd="sng" w="28575">
            <a:solidFill>
              <a:srgbClr val="212D7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Front end</a:t>
            </a:r>
            <a:endParaRPr b="0" i="0" sz="2400" u="none" cap="none" strike="noStrike">
              <a:solidFill>
                <a:srgbClr val="000000"/>
              </a:solidFill>
              <a:latin typeface="Roboto"/>
              <a:ea typeface="Roboto"/>
              <a:cs typeface="Roboto"/>
              <a:sym typeface="Roboto"/>
            </a:endParaRPr>
          </a:p>
        </p:txBody>
      </p:sp>
      <p:sp>
        <p:nvSpPr>
          <p:cNvPr id="485" name="Google Shape;485;p51"/>
          <p:cNvSpPr txBox="1"/>
          <p:nvPr/>
        </p:nvSpPr>
        <p:spPr>
          <a:xfrm>
            <a:off x="3638875" y="3435550"/>
            <a:ext cx="1246800" cy="902100"/>
          </a:xfrm>
          <a:prstGeom prst="rect">
            <a:avLst/>
          </a:prstGeom>
          <a:noFill/>
          <a:ln cap="flat" cmpd="sng" w="28575">
            <a:solidFill>
              <a:srgbClr val="212D7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Back end</a:t>
            </a:r>
            <a:endParaRPr b="0" i="0" sz="2400" u="none" cap="none" strike="noStrike">
              <a:solidFill>
                <a:srgbClr val="000000"/>
              </a:solidFill>
              <a:latin typeface="Roboto"/>
              <a:ea typeface="Roboto"/>
              <a:cs typeface="Roboto"/>
              <a:sym typeface="Roboto"/>
            </a:endParaRPr>
          </a:p>
        </p:txBody>
      </p:sp>
      <p:cxnSp>
        <p:nvCxnSpPr>
          <p:cNvPr id="486" name="Google Shape;486;p51"/>
          <p:cNvCxnSpPr>
            <a:stCxn id="485" idx="3"/>
            <a:endCxn id="484" idx="1"/>
          </p:cNvCxnSpPr>
          <p:nvPr/>
        </p:nvCxnSpPr>
        <p:spPr>
          <a:xfrm>
            <a:off x="4885675" y="3886600"/>
            <a:ext cx="897300" cy="0"/>
          </a:xfrm>
          <a:prstGeom prst="straightConnector1">
            <a:avLst/>
          </a:prstGeom>
          <a:noFill/>
          <a:ln cap="flat" cmpd="sng" w="28575">
            <a:solidFill>
              <a:srgbClr val="434343"/>
            </a:solidFill>
            <a:prstDash val="solid"/>
            <a:round/>
            <a:headEnd len="sm" w="sm" type="none"/>
            <a:tailEnd len="sm" w="sm" type="none"/>
          </a:ln>
        </p:spPr>
      </p:cxnSp>
      <p:sp>
        <p:nvSpPr>
          <p:cNvPr id="487" name="Google Shape;487;p51"/>
          <p:cNvSpPr txBox="1"/>
          <p:nvPr/>
        </p:nvSpPr>
        <p:spPr>
          <a:xfrm>
            <a:off x="253221" y="5531284"/>
            <a:ext cx="14292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Servidor</a:t>
            </a:r>
            <a:endParaRPr b="0" i="0" sz="2400" u="none" cap="none" strike="noStrike">
              <a:solidFill>
                <a:srgbClr val="000000"/>
              </a:solidFill>
              <a:latin typeface="Roboto"/>
              <a:ea typeface="Roboto"/>
              <a:cs typeface="Roboto"/>
              <a:sym typeface="Roboto"/>
            </a:endParaRPr>
          </a:p>
        </p:txBody>
      </p:sp>
      <p:sp>
        <p:nvSpPr>
          <p:cNvPr id="488" name="Google Shape;488;p51"/>
          <p:cNvSpPr txBox="1"/>
          <p:nvPr/>
        </p:nvSpPr>
        <p:spPr>
          <a:xfrm>
            <a:off x="5561575" y="4673275"/>
            <a:ext cx="14292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Cliente</a:t>
            </a:r>
            <a:endParaRPr b="0" i="0" sz="2400" u="none" cap="none" strike="noStrike">
              <a:solidFill>
                <a:srgbClr val="000000"/>
              </a:solidFill>
              <a:latin typeface="Roboto"/>
              <a:ea typeface="Roboto"/>
              <a:cs typeface="Roboto"/>
              <a:sym typeface="Roboto"/>
            </a:endParaRPr>
          </a:p>
        </p:txBody>
      </p:sp>
      <p:sp>
        <p:nvSpPr>
          <p:cNvPr id="489" name="Google Shape;489;p51"/>
          <p:cNvSpPr/>
          <p:nvPr/>
        </p:nvSpPr>
        <p:spPr>
          <a:xfrm>
            <a:off x="5464275" y="3275875"/>
            <a:ext cx="1702500" cy="1867200"/>
          </a:xfrm>
          <a:prstGeom prst="rect">
            <a:avLst/>
          </a:prstGeom>
          <a:noFill/>
          <a:ln cap="flat" cmpd="sng" w="28575">
            <a:solidFill>
              <a:srgbClr val="7F6000"/>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0" name="Google Shape;490;p51"/>
          <p:cNvPicPr preferRelativeResize="0"/>
          <p:nvPr/>
        </p:nvPicPr>
        <p:blipFill rotWithShape="1">
          <a:blip r:embed="rId4">
            <a:alphaModFix/>
          </a:blip>
          <a:srcRect b="0" l="0" r="0" t="0"/>
          <a:stretch/>
        </p:blipFill>
        <p:spPr>
          <a:xfrm>
            <a:off x="6411303" y="4026453"/>
            <a:ext cx="607800" cy="607800"/>
          </a:xfrm>
          <a:prstGeom prst="rect">
            <a:avLst/>
          </a:prstGeom>
          <a:noFill/>
          <a:ln>
            <a:noFill/>
          </a:ln>
        </p:spPr>
      </p:pic>
      <p:sp>
        <p:nvSpPr>
          <p:cNvPr id="482" name="Google Shape;482;p51"/>
          <p:cNvSpPr txBox="1"/>
          <p:nvPr/>
        </p:nvSpPr>
        <p:spPr>
          <a:xfrm>
            <a:off x="2462058" y="4800100"/>
            <a:ext cx="1633500" cy="902100"/>
          </a:xfrm>
          <a:prstGeom prst="rect">
            <a:avLst/>
          </a:prstGeom>
          <a:noFill/>
          <a:ln cap="flat" cmpd="sng" w="28575">
            <a:solidFill>
              <a:srgbClr val="212D7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Base de datos</a:t>
            </a:r>
            <a:endParaRPr b="0" i="0" sz="2400" u="none" cap="none" strike="noStrike">
              <a:solidFill>
                <a:srgbClr val="000000"/>
              </a:solidFill>
              <a:latin typeface="Roboto"/>
              <a:ea typeface="Roboto"/>
              <a:cs typeface="Roboto"/>
              <a:sym typeface="Roboto"/>
            </a:endParaRPr>
          </a:p>
        </p:txBody>
      </p:sp>
      <p:cxnSp>
        <p:nvCxnSpPr>
          <p:cNvPr id="491" name="Google Shape;491;p51"/>
          <p:cNvCxnSpPr>
            <a:stCxn id="482" idx="0"/>
            <a:endCxn id="485" idx="1"/>
          </p:cNvCxnSpPr>
          <p:nvPr/>
        </p:nvCxnSpPr>
        <p:spPr>
          <a:xfrm flipH="1" rot="10800000">
            <a:off x="3278808" y="3886600"/>
            <a:ext cx="360000" cy="913500"/>
          </a:xfrm>
          <a:prstGeom prst="straightConnector1">
            <a:avLst/>
          </a:prstGeom>
          <a:noFill/>
          <a:ln cap="flat" cmpd="sng" w="28575">
            <a:solidFill>
              <a:srgbClr val="434343"/>
            </a:solidFill>
            <a:prstDash val="solid"/>
            <a:round/>
            <a:headEnd len="sm" w="sm" type="none"/>
            <a:tailEnd len="sm" w="sm" type="none"/>
          </a:ln>
        </p:spPr>
      </p:cxnSp>
      <p:sp>
        <p:nvSpPr>
          <p:cNvPr id="481" name="Google Shape;481;p51"/>
          <p:cNvSpPr txBox="1"/>
          <p:nvPr/>
        </p:nvSpPr>
        <p:spPr>
          <a:xfrm>
            <a:off x="481475" y="4947250"/>
            <a:ext cx="1530000" cy="607800"/>
          </a:xfrm>
          <a:prstGeom prst="rect">
            <a:avLst/>
          </a:prstGeom>
          <a:noFill/>
          <a:ln cap="flat" cmpd="sng" w="28575">
            <a:solidFill>
              <a:srgbClr val="212D7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Hardware</a:t>
            </a:r>
            <a:endParaRPr b="0" i="0" sz="2400" u="none" cap="none" strike="noStrike">
              <a:solidFill>
                <a:srgbClr val="000000"/>
              </a:solidFill>
              <a:latin typeface="Roboto"/>
              <a:ea typeface="Roboto"/>
              <a:cs typeface="Roboto"/>
              <a:sym typeface="Roboto"/>
            </a:endParaRPr>
          </a:p>
        </p:txBody>
      </p:sp>
      <p:sp>
        <p:nvSpPr>
          <p:cNvPr id="492" name="Google Shape;492;p51"/>
          <p:cNvSpPr txBox="1"/>
          <p:nvPr/>
        </p:nvSpPr>
        <p:spPr>
          <a:xfrm>
            <a:off x="281259" y="3156704"/>
            <a:ext cx="14292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Servidor</a:t>
            </a:r>
            <a:endParaRPr b="0" i="0" sz="2400" u="none" cap="none" strike="noStrike">
              <a:solidFill>
                <a:srgbClr val="000000"/>
              </a:solidFill>
              <a:latin typeface="Roboto"/>
              <a:ea typeface="Roboto"/>
              <a:cs typeface="Roboto"/>
              <a:sym typeface="Roboto"/>
            </a:endParaRPr>
          </a:p>
        </p:txBody>
      </p:sp>
      <p:cxnSp>
        <p:nvCxnSpPr>
          <p:cNvPr id="493" name="Google Shape;493;p51"/>
          <p:cNvCxnSpPr>
            <a:stCxn id="485" idx="1"/>
            <a:endCxn id="478" idx="3"/>
          </p:cNvCxnSpPr>
          <p:nvPr/>
        </p:nvCxnSpPr>
        <p:spPr>
          <a:xfrm rot="10800000">
            <a:off x="2011375" y="3886600"/>
            <a:ext cx="1627500" cy="0"/>
          </a:xfrm>
          <a:prstGeom prst="straightConnector1">
            <a:avLst/>
          </a:prstGeom>
          <a:noFill/>
          <a:ln cap="flat" cmpd="sng" w="28575">
            <a:solidFill>
              <a:srgbClr val="434343"/>
            </a:solidFill>
            <a:prstDash val="solid"/>
            <a:round/>
            <a:headEnd len="sm" w="sm" type="none"/>
            <a:tailEnd len="sm" w="sm" type="none"/>
          </a:ln>
        </p:spPr>
      </p:cxnSp>
      <p:sp>
        <p:nvSpPr>
          <p:cNvPr id="494" name="Google Shape;494;p51"/>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Consumir la API</a:t>
            </a:r>
            <a:endParaRPr/>
          </a:p>
        </p:txBody>
      </p:sp>
      <p:sp>
        <p:nvSpPr>
          <p:cNvPr id="640" name="Google Shape;640;p69"/>
          <p:cNvSpPr txBox="1"/>
          <p:nvPr>
            <p:ph idx="4294967295" type="body"/>
          </p:nvPr>
        </p:nvSpPr>
        <p:spPr>
          <a:xfrm>
            <a:off x="628650" y="1530725"/>
            <a:ext cx="7886700" cy="280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Ahora nos falta consumir esa API desde el front-end.</a:t>
            </a:r>
            <a:endParaRPr/>
          </a:p>
          <a:p>
            <a:pPr indent="0" lvl="0" marL="0" rtl="0" algn="l">
              <a:lnSpc>
                <a:spcPct val="90000"/>
              </a:lnSpc>
              <a:spcBef>
                <a:spcPts val="1000"/>
              </a:spcBef>
              <a:spcAft>
                <a:spcPts val="0"/>
              </a:spcAft>
              <a:buSzPts val="1800"/>
              <a:buNone/>
            </a:pPr>
            <a:r>
              <a:rPr lang="en-US"/>
              <a:t>Lo que vamos a poder realizar es hacer uso de los distintos verbos que mencionamos anteriormente, y poder trabajar y realizar operaciones con esa información.</a:t>
            </a:r>
            <a:endParaRPr/>
          </a:p>
        </p:txBody>
      </p:sp>
      <p:sp>
        <p:nvSpPr>
          <p:cNvPr id="641" name="Google Shape;641;p69"/>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0"/>
          <p:cNvSpPr txBox="1"/>
          <p:nvPr>
            <p:ph idx="4294967295" type="body"/>
          </p:nvPr>
        </p:nvSpPr>
        <p:spPr>
          <a:xfrm>
            <a:off x="311700" y="1924050"/>
            <a:ext cx="8520600" cy="4798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ES7 incorpora la interfaz </a:t>
            </a:r>
            <a:r>
              <a:rPr b="1" lang="en-US"/>
              <a:t>fetch() </a:t>
            </a:r>
            <a:endParaRPr>
              <a:latin typeface="Consolas"/>
              <a:ea typeface="Consolas"/>
              <a:cs typeface="Consolas"/>
              <a:sym typeface="Consolas"/>
            </a:endParaRPr>
          </a:p>
          <a:p>
            <a:pPr indent="0" lvl="0" marL="457200" rtl="0" algn="l">
              <a:lnSpc>
                <a:spcPct val="90000"/>
              </a:lnSpc>
              <a:spcBef>
                <a:spcPts val="1000"/>
              </a:spcBef>
              <a:spcAft>
                <a:spcPts val="0"/>
              </a:spcAft>
              <a:buSzPts val="2800"/>
              <a:buNone/>
            </a:pPr>
            <a:r>
              <a:rPr lang="en-US">
                <a:latin typeface="Consolas"/>
                <a:ea typeface="Consolas"/>
                <a:cs typeface="Consolas"/>
                <a:sym typeface="Consolas"/>
              </a:rPr>
              <a:t>let promise = fetch(url);</a:t>
            </a:r>
            <a:endParaRPr>
              <a:latin typeface="Consolas"/>
              <a:ea typeface="Consolas"/>
              <a:cs typeface="Consolas"/>
              <a:sym typeface="Consolas"/>
            </a:endParaRPr>
          </a:p>
          <a:p>
            <a:pPr indent="0" lvl="0" marL="0" rtl="0" algn="l">
              <a:lnSpc>
                <a:spcPct val="90000"/>
              </a:lnSpc>
              <a:spcBef>
                <a:spcPts val="100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rPr>
              <a:t>El uso más simple de fetch() toma un argumento (la ruta del recurso que se quiera traer) y </a:t>
            </a:r>
            <a:r>
              <a:rPr b="1" lang="en-US" u="sng">
                <a:solidFill>
                  <a:schemeClr val="dk1"/>
                </a:solidFill>
              </a:rPr>
              <a:t>el resultado es una promesa</a:t>
            </a:r>
            <a:r>
              <a:rPr lang="en-US" u="sng">
                <a:solidFill>
                  <a:schemeClr val="dk1"/>
                </a:solidFill>
              </a:rPr>
              <a:t> </a:t>
            </a:r>
            <a:r>
              <a:rPr lang="en-US">
                <a:solidFill>
                  <a:schemeClr val="dk1"/>
                </a:solidFill>
              </a:rPr>
              <a:t>que contiene la respuesta (un objeto </a:t>
            </a:r>
            <a:r>
              <a:rPr lang="en-US" u="sng">
                <a:solidFill>
                  <a:schemeClr val="hlink"/>
                </a:solidFill>
                <a:hlinkClick r:id="rId3"/>
              </a:rPr>
              <a:t>Response</a:t>
            </a:r>
            <a:r>
              <a:rPr lang="en-US">
                <a:solidFill>
                  <a:schemeClr val="dk1"/>
                </a:solidFill>
              </a:rPr>
              <a:t>)</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p:txBody>
      </p:sp>
      <p:sp>
        <p:nvSpPr>
          <p:cNvPr id="647" name="Google Shape;647;p7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Repaso de fetch() en ES7</a:t>
            </a:r>
            <a:endParaRPr/>
          </a:p>
        </p:txBody>
      </p:sp>
      <p:sp>
        <p:nvSpPr>
          <p:cNvPr id="648" name="Google Shape;648;p70"/>
          <p:cNvSpPr txBox="1"/>
          <p:nvPr/>
        </p:nvSpPr>
        <p:spPr>
          <a:xfrm>
            <a:off x="910225" y="6417850"/>
            <a:ext cx="8233800" cy="440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Proxima Nova"/>
                <a:ea typeface="Proxima Nova"/>
                <a:cs typeface="Proxima Nova"/>
                <a:sym typeface="Proxima Nova"/>
                <a:hlinkClick r:id="rId4"/>
              </a:rPr>
              <a:t>https://developer.mozilla.org/es/docs/Web/API/Fetch_API/Utilizando_Fetch</a:t>
            </a:r>
            <a:r>
              <a:rPr b="0" i="0" lang="en-US" sz="1800" u="none" cap="none" strike="noStrike">
                <a:solidFill>
                  <a:schemeClr val="dk1"/>
                </a:solidFill>
                <a:latin typeface="Proxima Nova"/>
                <a:ea typeface="Proxima Nova"/>
                <a:cs typeface="Proxima Nova"/>
                <a:sym typeface="Proxima Nova"/>
              </a:rPr>
              <a:t> </a:t>
            </a:r>
            <a:endParaRPr b="0" i="0" sz="1800" u="none" cap="none" strike="noStrike">
              <a:solidFill>
                <a:srgbClr val="000000"/>
              </a:solidFill>
              <a:latin typeface="Arial"/>
              <a:ea typeface="Arial"/>
              <a:cs typeface="Arial"/>
              <a:sym typeface="Arial"/>
            </a:endParaRPr>
          </a:p>
        </p:txBody>
      </p:sp>
      <p:sp>
        <p:nvSpPr>
          <p:cNvPr id="649" name="Google Shape;649;p70"/>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GET</a:t>
            </a:r>
            <a:endParaRPr/>
          </a:p>
        </p:txBody>
      </p:sp>
      <p:sp>
        <p:nvSpPr>
          <p:cNvPr id="655" name="Google Shape;655;p71"/>
          <p:cNvSpPr txBox="1"/>
          <p:nvPr/>
        </p:nvSpPr>
        <p:spPr>
          <a:xfrm>
            <a:off x="448500" y="1843275"/>
            <a:ext cx="8247000" cy="15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Al ejecutar res.json()</a:t>
            </a:r>
            <a:r>
              <a:rPr b="1"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Arial"/>
                <a:ea typeface="Arial"/>
                <a:cs typeface="Arial"/>
                <a:sym typeface="Arial"/>
              </a:rPr>
              <a:t>se parsea (“compila”) a un objeto automáticamente.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Devuelve una promesa, dado que convertir a JSON puede demorar mucho.</a:t>
            </a:r>
            <a:endParaRPr b="0" i="0" sz="2400" u="none" cap="none" strike="noStrike">
              <a:solidFill>
                <a:srgbClr val="000000"/>
              </a:solidFill>
              <a:latin typeface="Arial"/>
              <a:ea typeface="Arial"/>
              <a:cs typeface="Arial"/>
              <a:sym typeface="Arial"/>
            </a:endParaRPr>
          </a:p>
        </p:txBody>
      </p:sp>
      <p:sp>
        <p:nvSpPr>
          <p:cNvPr id="656" name="Google Shape;656;p71"/>
          <p:cNvSpPr txBox="1"/>
          <p:nvPr/>
        </p:nvSpPr>
        <p:spPr>
          <a:xfrm>
            <a:off x="448500" y="1375925"/>
            <a:ext cx="27006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2400" u="none" cap="none" strike="noStrike">
                <a:solidFill>
                  <a:schemeClr val="dk1"/>
                </a:solidFill>
                <a:latin typeface="Consolas"/>
                <a:ea typeface="Consolas"/>
                <a:cs typeface="Consolas"/>
                <a:sym typeface="Consolas"/>
              </a:rPr>
              <a:t>response.json()</a:t>
            </a:r>
            <a:endParaRPr b="0" i="0" sz="24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chemeClr val="dk1"/>
              </a:buClr>
              <a:buSzPts val="1100"/>
              <a:buFont typeface="Arial"/>
              <a:buNone/>
            </a:pPr>
            <a:r>
              <a:rPr b="0" i="0" lang="en-US" sz="2400" u="none" cap="none" strike="noStrike">
                <a:solidFill>
                  <a:schemeClr val="dk1"/>
                </a:solidFill>
                <a:latin typeface="Consolas"/>
                <a:ea typeface="Consolas"/>
                <a:cs typeface="Consolas"/>
                <a:sym typeface="Consolas"/>
              </a:rPr>
              <a:t> 	</a:t>
            </a:r>
            <a:endParaRPr b="0" i="0" sz="2400" u="none" cap="none" strike="noStrike">
              <a:solidFill>
                <a:srgbClr val="000000"/>
              </a:solidFill>
              <a:latin typeface="Arial"/>
              <a:ea typeface="Arial"/>
              <a:cs typeface="Arial"/>
              <a:sym typeface="Arial"/>
            </a:endParaRPr>
          </a:p>
        </p:txBody>
      </p:sp>
      <p:graphicFrame>
        <p:nvGraphicFramePr>
          <p:cNvPr id="657" name="Google Shape;657;p71"/>
          <p:cNvGraphicFramePr/>
          <p:nvPr/>
        </p:nvGraphicFramePr>
        <p:xfrm>
          <a:off x="681688" y="3613675"/>
          <a:ext cx="3000000" cy="3000000"/>
        </p:xfrm>
        <a:graphic>
          <a:graphicData uri="http://schemas.openxmlformats.org/drawingml/2006/table">
            <a:tbl>
              <a:tblPr>
                <a:noFill/>
                <a:tableStyleId>{91D25909-A219-4D90-8B15-3A4E9614179B}</a:tableStyleId>
              </a:tblPr>
              <a:tblGrid>
                <a:gridCol w="7780600"/>
              </a:tblGrid>
              <a:tr h="2409850">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solidFill>
                            <a:srgbClr val="DDDDDD"/>
                          </a:solidFill>
                          <a:highlight>
                            <a:srgbClr val="272822"/>
                          </a:highlight>
                          <a:latin typeface="Consolas"/>
                          <a:ea typeface="Consolas"/>
                          <a:cs typeface="Consolas"/>
                          <a:sym typeface="Consolas"/>
                        </a:rPr>
                        <a:t>fetch(</a:t>
                      </a:r>
                      <a:r>
                        <a:rPr lang="en-US" sz="1500" u="none" cap="none" strike="noStrike">
                          <a:solidFill>
                            <a:srgbClr val="A6E22E"/>
                          </a:solidFill>
                          <a:highlight>
                            <a:srgbClr val="272822"/>
                          </a:highlight>
                          <a:latin typeface="Consolas"/>
                          <a:ea typeface="Consolas"/>
                          <a:cs typeface="Consolas"/>
                          <a:sym typeface="Consolas"/>
                        </a:rPr>
                        <a:t>'https://rickandmortyapi.com/api/character/?page=19'</a:t>
                      </a:r>
                      <a:r>
                        <a:rPr lang="en-US" sz="1500" u="none" cap="none" strike="noStrike">
                          <a:solidFill>
                            <a:srgbClr val="DDDDDD"/>
                          </a:solidFill>
                          <a:highlight>
                            <a:srgbClr val="272822"/>
                          </a:highlight>
                          <a:latin typeface="Consolas"/>
                          <a:ea typeface="Consolas"/>
                          <a:cs typeface="Consolas"/>
                          <a:sym typeface="Consolas"/>
                        </a:rPr>
                        <a:t>)</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.then(</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datos =&gt; { </a:t>
                      </a:r>
                      <a:r>
                        <a:rPr b="1" lang="en-US" sz="1500" u="none" cap="none" strike="noStrike">
                          <a:solidFill>
                            <a:srgbClr val="F92672"/>
                          </a:solidFill>
                          <a:highlight>
                            <a:srgbClr val="272822"/>
                          </a:highlight>
                          <a:latin typeface="Consolas"/>
                          <a:ea typeface="Consolas"/>
                          <a:cs typeface="Consolas"/>
                          <a:sym typeface="Consolas"/>
                        </a:rPr>
                        <a:t>return</a:t>
                      </a:r>
                      <a:r>
                        <a:rPr lang="en-US" sz="1500" u="none" cap="none" strike="noStrike">
                          <a:solidFill>
                            <a:srgbClr val="DDDDDD"/>
                          </a:solidFill>
                          <a:highlight>
                            <a:srgbClr val="272822"/>
                          </a:highlight>
                          <a:latin typeface="Consolas"/>
                          <a:ea typeface="Consolas"/>
                          <a:cs typeface="Consolas"/>
                          <a:sym typeface="Consolas"/>
                        </a:rPr>
                        <a:t> (datos.json()); }</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.then(</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datos =&gt; </a:t>
                      </a:r>
                      <a:r>
                        <a:rPr lang="en-US" sz="1500" u="none" cap="none" strike="noStrike">
                          <a:solidFill>
                            <a:srgbClr val="A6E22E"/>
                          </a:solidFill>
                          <a:highlight>
                            <a:srgbClr val="272822"/>
                          </a:highlight>
                          <a:latin typeface="Consolas"/>
                          <a:ea typeface="Consolas"/>
                          <a:cs typeface="Consolas"/>
                          <a:sym typeface="Consolas"/>
                        </a:rPr>
                        <a:t>console</a:t>
                      </a:r>
                      <a:r>
                        <a:rPr lang="en-US" sz="1500" u="none" cap="none" strike="noStrike">
                          <a:solidFill>
                            <a:srgbClr val="DDDDDD"/>
                          </a:solidFill>
                          <a:highlight>
                            <a:srgbClr val="272822"/>
                          </a:highlight>
                          <a:latin typeface="Consolas"/>
                          <a:ea typeface="Consolas"/>
                          <a:cs typeface="Consolas"/>
                          <a:sym typeface="Consolas"/>
                        </a:rPr>
                        <a:t>.log(datos)</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.catch(</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err =&gt; { </a:t>
                      </a:r>
                      <a:r>
                        <a:rPr lang="en-US" sz="1500" u="none" cap="none" strike="noStrike">
                          <a:solidFill>
                            <a:srgbClr val="A6E22E"/>
                          </a:solidFill>
                          <a:highlight>
                            <a:srgbClr val="272822"/>
                          </a:highlight>
                          <a:latin typeface="Consolas"/>
                          <a:ea typeface="Consolas"/>
                          <a:cs typeface="Consolas"/>
                          <a:sym typeface="Consolas"/>
                        </a:rPr>
                        <a:t>console</a:t>
                      </a:r>
                      <a:r>
                        <a:rPr lang="en-US" sz="1500" u="none" cap="none" strike="noStrike">
                          <a:solidFill>
                            <a:srgbClr val="DDDDDD"/>
                          </a:solidFill>
                          <a:highlight>
                            <a:srgbClr val="272822"/>
                          </a:highlight>
                          <a:latin typeface="Consolas"/>
                          <a:ea typeface="Consolas"/>
                          <a:cs typeface="Consolas"/>
                          <a:sym typeface="Consolas"/>
                        </a:rPr>
                        <a:t>.log(err); }</a:t>
                      </a:r>
                      <a:br>
                        <a:rPr lang="en-US" sz="1500" u="none" cap="none" strike="noStrike">
                          <a:solidFill>
                            <a:srgbClr val="DDDDDD"/>
                          </a:solidFill>
                          <a:highlight>
                            <a:srgbClr val="272822"/>
                          </a:highlight>
                          <a:latin typeface="Consolas"/>
                          <a:ea typeface="Consolas"/>
                          <a:cs typeface="Consolas"/>
                          <a:sym typeface="Consolas"/>
                        </a:rPr>
                      </a:br>
                      <a:r>
                        <a:rPr lang="en-US" sz="1500" u="none" cap="none" strike="noStrike">
                          <a:solidFill>
                            <a:srgbClr val="DDDDDD"/>
                          </a:solidFill>
                          <a:highlight>
                            <a:srgbClr val="272822"/>
                          </a:highlight>
                          <a:latin typeface="Consolas"/>
                          <a:ea typeface="Consolas"/>
                          <a:cs typeface="Consolas"/>
                          <a:sym typeface="Consolas"/>
                        </a:rPr>
                        <a:t>    );</a:t>
                      </a:r>
                      <a:endParaRPr sz="1500" u="none" cap="none" strike="noStrike"/>
                    </a:p>
                  </a:txBody>
                  <a:tcPr marT="63500" marB="63500" marR="63500" marL="63500">
                    <a:solidFill>
                      <a:srgbClr val="272822"/>
                    </a:solidFill>
                  </a:tcPr>
                </a:tc>
              </a:tr>
            </a:tbl>
          </a:graphicData>
        </a:graphic>
      </p:graphicFrame>
      <p:sp>
        <p:nvSpPr>
          <p:cNvPr id="658" name="Google Shape;658;p71"/>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2"/>
          <p:cNvSpPr txBox="1"/>
          <p:nvPr/>
        </p:nvSpPr>
        <p:spPr>
          <a:xfrm>
            <a:off x="448525" y="1604525"/>
            <a:ext cx="8247000" cy="15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En HTTP existen diferentes métodos.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Para la creación de un recurso se utiliza el método POST.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Vamos a configurar un POST para enviar datos a la API de MockAPI y poder crear datos.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aphicFrame>
        <p:nvGraphicFramePr>
          <p:cNvPr id="664" name="Google Shape;664;p72"/>
          <p:cNvGraphicFramePr/>
          <p:nvPr/>
        </p:nvGraphicFramePr>
        <p:xfrm>
          <a:off x="497775" y="3424000"/>
          <a:ext cx="3000000" cy="3000000"/>
        </p:xfrm>
        <a:graphic>
          <a:graphicData uri="http://schemas.openxmlformats.org/drawingml/2006/table">
            <a:tbl>
              <a:tblPr>
                <a:noFill/>
                <a:tableStyleId>{91D25909-A219-4D90-8B15-3A4E9614179B}</a:tableStyleId>
              </a:tblPr>
              <a:tblGrid>
                <a:gridCol w="8148475"/>
              </a:tblGrid>
              <a:tr h="2772600">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solidFill>
                            <a:srgbClr val="DDDDDD"/>
                          </a:solidFill>
                          <a:highlight>
                            <a:srgbClr val="272822"/>
                          </a:highlight>
                          <a:latin typeface="Consolas"/>
                          <a:ea typeface="Consolas"/>
                          <a:cs typeface="Consolas"/>
                          <a:sym typeface="Consolas"/>
                        </a:rPr>
                        <a:t>fetch(</a:t>
                      </a:r>
                      <a:r>
                        <a:rPr lang="en-US" sz="1800" u="none" cap="none" strike="noStrike">
                          <a:solidFill>
                            <a:srgbClr val="A6E22E"/>
                          </a:solidFill>
                          <a:highlight>
                            <a:srgbClr val="272822"/>
                          </a:highlight>
                          <a:latin typeface="Consolas"/>
                          <a:ea typeface="Consolas"/>
                          <a:cs typeface="Consolas"/>
                          <a:sym typeface="Consolas"/>
                        </a:rPr>
                        <a:t>'https://5ecdadc47c528e00167cd6de.mockapi.io/users'</a:t>
                      </a: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method: </a:t>
                      </a:r>
                      <a:r>
                        <a:rPr lang="en-US" sz="1800" u="none" cap="none" strike="noStrike">
                          <a:solidFill>
                            <a:srgbClr val="A6E22E"/>
                          </a:solidFill>
                          <a:highlight>
                            <a:srgbClr val="272822"/>
                          </a:highlight>
                          <a:latin typeface="Consolas"/>
                          <a:ea typeface="Consolas"/>
                          <a:cs typeface="Consolas"/>
                          <a:sym typeface="Consolas"/>
                        </a:rPr>
                        <a:t>'POST'</a:t>
                      </a:r>
                      <a:r>
                        <a:rPr lang="en-US" sz="1800" u="none" cap="none" strike="noStrike">
                          <a:solidFill>
                            <a:srgbClr val="DDDDDD"/>
                          </a:solidFill>
                          <a:highlight>
                            <a:srgbClr val="272822"/>
                          </a:highlight>
                          <a:latin typeface="Consolas"/>
                          <a:ea typeface="Consolas"/>
                          <a:cs typeface="Consolas"/>
                          <a:sym typeface="Consolas"/>
                        </a:rPr>
                        <a:t>,</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body: </a:t>
                      </a:r>
                      <a:r>
                        <a:rPr lang="en-US" sz="1800" u="none" cap="none" strike="noStrike">
                          <a:solidFill>
                            <a:srgbClr val="A6E22E"/>
                          </a:solidFill>
                          <a:highlight>
                            <a:srgbClr val="272822"/>
                          </a:highlight>
                          <a:latin typeface="Consolas"/>
                          <a:ea typeface="Consolas"/>
                          <a:cs typeface="Consolas"/>
                          <a:sym typeface="Consolas"/>
                        </a:rPr>
                        <a:t>JSON</a:t>
                      </a:r>
                      <a:r>
                        <a:rPr lang="en-US" sz="1800" u="none" cap="none" strike="noStrike">
                          <a:solidFill>
                            <a:srgbClr val="DDDDDD"/>
                          </a:solidFill>
                          <a:highlight>
                            <a:srgbClr val="272822"/>
                          </a:highlight>
                          <a:latin typeface="Consolas"/>
                          <a:ea typeface="Consolas"/>
                          <a:cs typeface="Consolas"/>
                          <a:sym typeface="Consolas"/>
                        </a:rPr>
                        <a:t>.stringify(data),</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headers: { </a:t>
                      </a:r>
                      <a:r>
                        <a:rPr lang="en-US" sz="1800" u="none" cap="none" strike="noStrike">
                          <a:solidFill>
                            <a:srgbClr val="A6E22E"/>
                          </a:solidFill>
                          <a:highlight>
                            <a:srgbClr val="272822"/>
                          </a:highlight>
                          <a:latin typeface="Consolas"/>
                          <a:ea typeface="Consolas"/>
                          <a:cs typeface="Consolas"/>
                          <a:sym typeface="Consolas"/>
                        </a:rPr>
                        <a:t>'Content-Type'</a:t>
                      </a:r>
                      <a:r>
                        <a:rPr lang="en-US" sz="1800" u="none" cap="none" strike="noStrike">
                          <a:solidFill>
                            <a:srgbClr val="DDDDDD"/>
                          </a:solidFill>
                          <a:highlight>
                            <a:srgbClr val="272822"/>
                          </a:highlight>
                          <a:latin typeface="Consolas"/>
                          <a:ea typeface="Consolas"/>
                          <a:cs typeface="Consolas"/>
                          <a:sym typeface="Consolas"/>
                        </a:rPr>
                        <a:t>: </a:t>
                      </a:r>
                      <a:r>
                        <a:rPr lang="en-US" sz="1800" u="none" cap="none" strike="noStrike">
                          <a:solidFill>
                            <a:srgbClr val="A6E22E"/>
                          </a:solidFill>
                          <a:highlight>
                            <a:srgbClr val="272822"/>
                          </a:highlight>
                          <a:latin typeface="Consolas"/>
                          <a:ea typeface="Consolas"/>
                          <a:cs typeface="Consolas"/>
                          <a:sym typeface="Consolas"/>
                        </a:rPr>
                        <a:t>'application/json'</a:t>
                      </a: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 </a:t>
                      </a:r>
                      <a:r>
                        <a:rPr b="1" lang="en-US" sz="1800" u="none" cap="none" strike="noStrike">
                          <a:solidFill>
                            <a:srgbClr val="F92672"/>
                          </a:solidFill>
                          <a:highlight>
                            <a:srgbClr val="272822"/>
                          </a:highlight>
                          <a:latin typeface="Consolas"/>
                          <a:ea typeface="Consolas"/>
                          <a:cs typeface="Consolas"/>
                          <a:sym typeface="Consolas"/>
                        </a:rPr>
                        <a:t>return</a:t>
                      </a:r>
                      <a:r>
                        <a:rPr lang="en-US" sz="1800" u="none" cap="none" strike="noStrike">
                          <a:solidFill>
                            <a:srgbClr val="DDDDDD"/>
                          </a:solidFill>
                          <a:highlight>
                            <a:srgbClr val="272822"/>
                          </a:highlight>
                          <a:latin typeface="Consolas"/>
                          <a:ea typeface="Consolas"/>
                          <a:cs typeface="Consolas"/>
                          <a:sym typeface="Consolas"/>
                        </a:rPr>
                        <a:t> (datos.json())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.log(datos))</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.catch(err =&gt; {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.log(err) });</a:t>
                      </a:r>
                      <a:endParaRPr sz="1800" u="none" cap="none" strike="noStrike">
                        <a:solidFill>
                          <a:srgbClr val="242729"/>
                        </a:solidFill>
                        <a:latin typeface="Raleway"/>
                        <a:ea typeface="Raleway"/>
                        <a:cs typeface="Raleway"/>
                        <a:sym typeface="Raleway"/>
                      </a:endParaRPr>
                    </a:p>
                  </a:txBody>
                  <a:tcPr marT="63500" marB="63500" marR="63500" marL="63500">
                    <a:solidFill>
                      <a:srgbClr val="272822"/>
                    </a:solidFill>
                  </a:tcPr>
                </a:tc>
              </a:tr>
            </a:tbl>
          </a:graphicData>
        </a:graphic>
      </p:graphicFrame>
      <p:sp>
        <p:nvSpPr>
          <p:cNvPr id="665" name="Google Shape;665;p7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POST</a:t>
            </a:r>
            <a:endParaRPr/>
          </a:p>
        </p:txBody>
      </p:sp>
      <p:sp>
        <p:nvSpPr>
          <p:cNvPr id="666" name="Google Shape;666;p72"/>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¿Cómo enviamos los datos?</a:t>
            </a:r>
            <a:endParaRPr/>
          </a:p>
        </p:txBody>
      </p:sp>
      <p:sp>
        <p:nvSpPr>
          <p:cNvPr id="672" name="Google Shape;672;p73"/>
          <p:cNvSpPr txBox="1"/>
          <p:nvPr>
            <p:ph idx="4294967295" type="body"/>
          </p:nvPr>
        </p:nvSpPr>
        <p:spPr>
          <a:xfrm>
            <a:off x="311700" y="1496100"/>
            <a:ext cx="8520600" cy="492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Para trabajar con APIs REST, los datos en general se envían en formato JSON</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lang="en-US"/>
              <a:t>Para la estructura del dato, usamos la misma de salida</a:t>
            </a:r>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Consolas"/>
                <a:ea typeface="Consolas"/>
                <a:cs typeface="Consolas"/>
                <a:sym typeface="Consolas"/>
              </a:rPr>
              <a:t>  "</a:t>
            </a:r>
            <a:r>
              <a:rPr lang="en-US">
                <a:latin typeface="Consolas"/>
                <a:ea typeface="Consolas"/>
                <a:cs typeface="Consolas"/>
                <a:sym typeface="Consolas"/>
              </a:rPr>
              <a:t>producto</a:t>
            </a:r>
            <a:r>
              <a:rPr lang="en-US">
                <a:solidFill>
                  <a:schemeClr val="dk1"/>
                </a:solidFill>
                <a:latin typeface="Consolas"/>
                <a:ea typeface="Consolas"/>
                <a:cs typeface="Consolas"/>
                <a:sym typeface="Consolas"/>
              </a:rPr>
              <a:t>": "</a:t>
            </a:r>
            <a:r>
              <a:rPr lang="en-US">
                <a:latin typeface="Consolas"/>
                <a:ea typeface="Consolas"/>
                <a:cs typeface="Consolas"/>
                <a:sym typeface="Consolas"/>
              </a:rPr>
              <a:t>Manzana</a:t>
            </a:r>
            <a:r>
              <a:rPr lang="en-US">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lnSpc>
                <a:spcPct val="90000"/>
              </a:lnSpc>
              <a:spcBef>
                <a:spcPts val="1000"/>
              </a:spcBef>
              <a:spcAft>
                <a:spcPts val="0"/>
              </a:spcAft>
              <a:buClr>
                <a:schemeClr val="dk1"/>
              </a:buClr>
              <a:buSzPts val="1100"/>
              <a:buFont typeface="Arial"/>
              <a:buNone/>
            </a:pPr>
            <a:r>
              <a:rPr lang="en-US">
                <a:solidFill>
                  <a:schemeClr val="dk1"/>
                </a:solidFill>
                <a:latin typeface="Consolas"/>
                <a:ea typeface="Consolas"/>
                <a:cs typeface="Consolas"/>
                <a:sym typeface="Consolas"/>
              </a:rPr>
              <a:t>"</a:t>
            </a:r>
            <a:r>
              <a:rPr lang="en-US">
                <a:latin typeface="Consolas"/>
                <a:ea typeface="Consolas"/>
                <a:cs typeface="Consolas"/>
                <a:sym typeface="Consolas"/>
              </a:rPr>
              <a:t>precio</a:t>
            </a:r>
            <a:r>
              <a:rPr lang="en-US">
                <a:solidFill>
                  <a:schemeClr val="dk1"/>
                </a:solidFill>
                <a:latin typeface="Consolas"/>
                <a:ea typeface="Consolas"/>
                <a:cs typeface="Consolas"/>
                <a:sym typeface="Consolas"/>
              </a:rPr>
              <a:t>": "</a:t>
            </a:r>
            <a:r>
              <a:rPr lang="en-US">
                <a:latin typeface="Consolas"/>
                <a:ea typeface="Consolas"/>
                <a:cs typeface="Consolas"/>
                <a:sym typeface="Consolas"/>
              </a:rPr>
              <a:t>20</a:t>
            </a:r>
            <a:r>
              <a:rPr lang="en-US">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ts val="1100"/>
              <a:buFont typeface="Arial"/>
              <a:buNone/>
            </a:pPr>
            <a:r>
              <a:rPr lang="en-US">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90000"/>
              </a:lnSpc>
              <a:spcBef>
                <a:spcPts val="1000"/>
              </a:spcBef>
              <a:spcAft>
                <a:spcPts val="0"/>
              </a:spcAft>
              <a:buSzPts val="2800"/>
              <a:buNone/>
            </a:pPr>
            <a:r>
              <a:t/>
            </a:r>
            <a:endParaRPr/>
          </a:p>
        </p:txBody>
      </p:sp>
      <p:sp>
        <p:nvSpPr>
          <p:cNvPr id="673" name="Google Shape;673;p73"/>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4"/>
          <p:cNvSpPr txBox="1"/>
          <p:nvPr>
            <p:ph idx="4294967295" type="body"/>
          </p:nvPr>
        </p:nvSpPr>
        <p:spPr>
          <a:xfrm>
            <a:off x="311700" y="1281500"/>
            <a:ext cx="8520600" cy="51363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t>Similar al </a:t>
            </a:r>
            <a:r>
              <a:rPr b="1" lang="en-US"/>
              <a:t>POST.</a:t>
            </a:r>
            <a:endParaRPr b="1"/>
          </a:p>
          <a:p>
            <a:pPr indent="-406400" lvl="0" marL="457200" rtl="0" algn="l">
              <a:lnSpc>
                <a:spcPct val="90000"/>
              </a:lnSpc>
              <a:spcBef>
                <a:spcPts val="0"/>
              </a:spcBef>
              <a:spcAft>
                <a:spcPts val="0"/>
              </a:spcAft>
              <a:buSzPts val="2800"/>
              <a:buChar char="•"/>
            </a:pPr>
            <a:r>
              <a:rPr lang="en-US"/>
              <a:t>En lugar de </a:t>
            </a:r>
            <a:r>
              <a:rPr b="1" lang="en-US"/>
              <a:t>crear </a:t>
            </a:r>
            <a:r>
              <a:rPr lang="en-US"/>
              <a:t>un item, vamos a </a:t>
            </a:r>
            <a:r>
              <a:rPr b="1" lang="en-US"/>
              <a:t>modificar </a:t>
            </a:r>
            <a:r>
              <a:rPr lang="en-US"/>
              <a:t>uno que ya existe.</a:t>
            </a:r>
            <a:endParaRPr/>
          </a:p>
          <a:p>
            <a:pPr indent="-406400" lvl="0" marL="457200" rtl="0" algn="l">
              <a:lnSpc>
                <a:spcPct val="90000"/>
              </a:lnSpc>
              <a:spcBef>
                <a:spcPts val="0"/>
              </a:spcBef>
              <a:spcAft>
                <a:spcPts val="0"/>
              </a:spcAft>
              <a:buSzPts val="2800"/>
              <a:buChar char="•"/>
            </a:pPr>
            <a:r>
              <a:rPr lang="en-US"/>
              <a:t>Vamos a necesitar el :</a:t>
            </a:r>
            <a:r>
              <a:rPr b="1" lang="en-US"/>
              <a:t>ID </a:t>
            </a:r>
            <a:r>
              <a:rPr lang="en-US"/>
              <a:t>del item a modificar.</a:t>
            </a:r>
            <a:endParaRPr/>
          </a:p>
          <a:p>
            <a:pPr indent="-406400" lvl="0" marL="457200" rtl="0" algn="l">
              <a:lnSpc>
                <a:spcPct val="90000"/>
              </a:lnSpc>
              <a:spcBef>
                <a:spcPts val="0"/>
              </a:spcBef>
              <a:spcAft>
                <a:spcPts val="0"/>
              </a:spcAft>
              <a:buSzPts val="2800"/>
              <a:buChar char="•"/>
            </a:pPr>
            <a:r>
              <a:rPr lang="en-US"/>
              <a:t>También los nuevos datos del item.</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lang="en-US" sz="3000"/>
              <a:t>¿Cual es la URL que vamos a crear?</a:t>
            </a:r>
            <a:endParaRPr sz="3000"/>
          </a:p>
          <a:p>
            <a:pPr indent="0" lvl="0" marL="0" rtl="0" algn="l">
              <a:lnSpc>
                <a:spcPct val="90000"/>
              </a:lnSpc>
              <a:spcBef>
                <a:spcPts val="1000"/>
              </a:spcBef>
              <a:spcAft>
                <a:spcPts val="0"/>
              </a:spcAft>
              <a:buSzPts val="2800"/>
              <a:buNone/>
            </a:pPr>
            <a:r>
              <a:t/>
            </a:r>
            <a:endParaRPr sz="3000"/>
          </a:p>
          <a:p>
            <a:pPr indent="0" lvl="0" marL="0" rtl="0" algn="l">
              <a:lnSpc>
                <a:spcPct val="90000"/>
              </a:lnSpc>
              <a:spcBef>
                <a:spcPts val="1000"/>
              </a:spcBef>
              <a:spcAft>
                <a:spcPts val="0"/>
              </a:spcAft>
              <a:buSzPts val="2800"/>
              <a:buNone/>
            </a:pPr>
            <a:r>
              <a:rPr lang="en-US"/>
              <a:t>Combina </a:t>
            </a:r>
            <a:r>
              <a:rPr b="1" lang="en-US"/>
              <a:t>parámetros </a:t>
            </a:r>
            <a:r>
              <a:rPr lang="en-US"/>
              <a:t>y el acceso al </a:t>
            </a:r>
            <a:r>
              <a:rPr b="1" lang="en-US"/>
              <a:t>body </a:t>
            </a:r>
            <a:r>
              <a:rPr lang="en-US"/>
              <a:t>del request</a:t>
            </a:r>
            <a:endParaRPr/>
          </a:p>
        </p:txBody>
      </p:sp>
      <p:sp>
        <p:nvSpPr>
          <p:cNvPr id="679" name="Google Shape;679;p7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PUT</a:t>
            </a:r>
            <a:endParaRPr/>
          </a:p>
        </p:txBody>
      </p:sp>
      <p:sp>
        <p:nvSpPr>
          <p:cNvPr id="680" name="Google Shape;680;p74"/>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PUT</a:t>
            </a:r>
            <a:endParaRPr/>
          </a:p>
        </p:txBody>
      </p:sp>
      <p:sp>
        <p:nvSpPr>
          <p:cNvPr id="686" name="Google Shape;686;p75"/>
          <p:cNvSpPr txBox="1"/>
          <p:nvPr/>
        </p:nvSpPr>
        <p:spPr>
          <a:xfrm>
            <a:off x="448525" y="1604525"/>
            <a:ext cx="8247000" cy="15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Al igual que POST con PUT podemos modificar un recurso en nuestro servidor o base de datos, reemplazando por completo los datos anteriores.</a:t>
            </a:r>
            <a:endParaRPr b="0" i="0" sz="2400" u="none" cap="none" strike="noStrike">
              <a:solidFill>
                <a:srgbClr val="000000"/>
              </a:solidFill>
              <a:latin typeface="Arial"/>
              <a:ea typeface="Arial"/>
              <a:cs typeface="Arial"/>
              <a:sym typeface="Arial"/>
            </a:endParaRPr>
          </a:p>
        </p:txBody>
      </p:sp>
      <p:graphicFrame>
        <p:nvGraphicFramePr>
          <p:cNvPr id="687" name="Google Shape;687;p75"/>
          <p:cNvGraphicFramePr/>
          <p:nvPr/>
        </p:nvGraphicFramePr>
        <p:xfrm>
          <a:off x="497775" y="3424000"/>
          <a:ext cx="3000000" cy="3000000"/>
        </p:xfrm>
        <a:graphic>
          <a:graphicData uri="http://schemas.openxmlformats.org/drawingml/2006/table">
            <a:tbl>
              <a:tblPr>
                <a:noFill/>
                <a:tableStyleId>{91D25909-A219-4D90-8B15-3A4E9614179B}</a:tableStyleId>
              </a:tblPr>
              <a:tblGrid>
                <a:gridCol w="8148475"/>
              </a:tblGrid>
              <a:tr h="2772600">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solidFill>
                            <a:srgbClr val="DDDDDD"/>
                          </a:solidFill>
                          <a:highlight>
                            <a:srgbClr val="272822"/>
                          </a:highlight>
                          <a:latin typeface="Consolas"/>
                          <a:ea typeface="Consolas"/>
                          <a:cs typeface="Consolas"/>
                          <a:sym typeface="Consolas"/>
                        </a:rPr>
                        <a:t>fetch(</a:t>
                      </a:r>
                      <a:r>
                        <a:rPr lang="en-US" sz="1800" u="none" cap="none" strike="noStrike">
                          <a:solidFill>
                            <a:srgbClr val="A6E22E"/>
                          </a:solidFill>
                          <a:highlight>
                            <a:srgbClr val="272822"/>
                          </a:highlight>
                          <a:latin typeface="Consolas"/>
                          <a:ea typeface="Consolas"/>
                          <a:cs typeface="Consolas"/>
                          <a:sym typeface="Consolas"/>
                        </a:rPr>
                        <a:t>'https://5ecdadc47c528e00167cd6de.mockapi.io/users/22'</a:t>
                      </a: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method: </a:t>
                      </a:r>
                      <a:r>
                        <a:rPr lang="en-US" sz="1800" u="none" cap="none" strike="noStrike">
                          <a:solidFill>
                            <a:srgbClr val="A6E22E"/>
                          </a:solidFill>
                          <a:highlight>
                            <a:srgbClr val="272822"/>
                          </a:highlight>
                          <a:latin typeface="Consolas"/>
                          <a:ea typeface="Consolas"/>
                          <a:cs typeface="Consolas"/>
                          <a:sym typeface="Consolas"/>
                        </a:rPr>
                        <a:t>'PUT'</a:t>
                      </a:r>
                      <a:r>
                        <a:rPr lang="en-US" sz="1800" u="none" cap="none" strike="noStrike">
                          <a:solidFill>
                            <a:srgbClr val="DDDDDD"/>
                          </a:solidFill>
                          <a:highlight>
                            <a:srgbClr val="272822"/>
                          </a:highlight>
                          <a:latin typeface="Consolas"/>
                          <a:ea typeface="Consolas"/>
                          <a:cs typeface="Consolas"/>
                          <a:sym typeface="Consolas"/>
                        </a:rPr>
                        <a:t>,</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body: </a:t>
                      </a:r>
                      <a:r>
                        <a:rPr lang="en-US" sz="1800" u="none" cap="none" strike="noStrike">
                          <a:solidFill>
                            <a:srgbClr val="A6E22E"/>
                          </a:solidFill>
                          <a:highlight>
                            <a:srgbClr val="272822"/>
                          </a:highlight>
                          <a:latin typeface="Consolas"/>
                          <a:ea typeface="Consolas"/>
                          <a:cs typeface="Consolas"/>
                          <a:sym typeface="Consolas"/>
                        </a:rPr>
                        <a:t>JSON</a:t>
                      </a:r>
                      <a:r>
                        <a:rPr lang="en-US" sz="1800" u="none" cap="none" strike="noStrike">
                          <a:solidFill>
                            <a:srgbClr val="DDDDDD"/>
                          </a:solidFill>
                          <a:highlight>
                            <a:srgbClr val="272822"/>
                          </a:highlight>
                          <a:latin typeface="Consolas"/>
                          <a:ea typeface="Consolas"/>
                          <a:cs typeface="Consolas"/>
                          <a:sym typeface="Consolas"/>
                        </a:rPr>
                        <a:t>.stringify(data),</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headers: { </a:t>
                      </a:r>
                      <a:r>
                        <a:rPr lang="en-US" sz="1800" u="none" cap="none" strike="noStrike">
                          <a:solidFill>
                            <a:srgbClr val="A6E22E"/>
                          </a:solidFill>
                          <a:highlight>
                            <a:srgbClr val="272822"/>
                          </a:highlight>
                          <a:latin typeface="Consolas"/>
                          <a:ea typeface="Consolas"/>
                          <a:cs typeface="Consolas"/>
                          <a:sym typeface="Consolas"/>
                        </a:rPr>
                        <a:t>'Content-Type'</a:t>
                      </a:r>
                      <a:r>
                        <a:rPr lang="en-US" sz="1800" u="none" cap="none" strike="noStrike">
                          <a:solidFill>
                            <a:srgbClr val="DDDDDD"/>
                          </a:solidFill>
                          <a:highlight>
                            <a:srgbClr val="272822"/>
                          </a:highlight>
                          <a:latin typeface="Consolas"/>
                          <a:ea typeface="Consolas"/>
                          <a:cs typeface="Consolas"/>
                          <a:sym typeface="Consolas"/>
                        </a:rPr>
                        <a:t>: </a:t>
                      </a:r>
                      <a:r>
                        <a:rPr lang="en-US" sz="1800" u="none" cap="none" strike="noStrike">
                          <a:solidFill>
                            <a:srgbClr val="A6E22E"/>
                          </a:solidFill>
                          <a:highlight>
                            <a:srgbClr val="272822"/>
                          </a:highlight>
                          <a:latin typeface="Consolas"/>
                          <a:ea typeface="Consolas"/>
                          <a:cs typeface="Consolas"/>
                          <a:sym typeface="Consolas"/>
                        </a:rPr>
                        <a:t>'application/json'</a:t>
                      </a: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 </a:t>
                      </a:r>
                      <a:r>
                        <a:rPr b="1" lang="en-US" sz="1800" u="none" cap="none" strike="noStrike">
                          <a:solidFill>
                            <a:srgbClr val="F92672"/>
                          </a:solidFill>
                          <a:highlight>
                            <a:srgbClr val="272822"/>
                          </a:highlight>
                          <a:latin typeface="Consolas"/>
                          <a:ea typeface="Consolas"/>
                          <a:cs typeface="Consolas"/>
                          <a:sym typeface="Consolas"/>
                        </a:rPr>
                        <a:t>return</a:t>
                      </a:r>
                      <a:r>
                        <a:rPr lang="en-US" sz="1800" u="none" cap="none" strike="noStrike">
                          <a:solidFill>
                            <a:srgbClr val="DDDDDD"/>
                          </a:solidFill>
                          <a:highlight>
                            <a:srgbClr val="272822"/>
                          </a:highlight>
                          <a:latin typeface="Consolas"/>
                          <a:ea typeface="Consolas"/>
                          <a:cs typeface="Consolas"/>
                          <a:sym typeface="Consolas"/>
                        </a:rPr>
                        <a:t> (datos.json())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.log(datos))</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.catch(err =&gt; {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.log(err) });</a:t>
                      </a:r>
                      <a:endParaRPr sz="1800" u="none" cap="none" strike="noStrike">
                        <a:solidFill>
                          <a:srgbClr val="242729"/>
                        </a:solidFill>
                        <a:latin typeface="Raleway"/>
                        <a:ea typeface="Raleway"/>
                        <a:cs typeface="Raleway"/>
                        <a:sym typeface="Raleway"/>
                      </a:endParaRPr>
                    </a:p>
                  </a:txBody>
                  <a:tcPr marT="63500" marB="63500" marR="63500" marL="63500">
                    <a:solidFill>
                      <a:srgbClr val="272822"/>
                    </a:solidFill>
                  </a:tcPr>
                </a:tc>
              </a:tr>
            </a:tbl>
          </a:graphicData>
        </a:graphic>
      </p:graphicFrame>
      <p:sp>
        <p:nvSpPr>
          <p:cNvPr id="688" name="Google Shape;688;p75"/>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6"/>
          <p:cNvSpPr txBox="1"/>
          <p:nvPr>
            <p:ph idx="4294967295" type="body"/>
          </p:nvPr>
        </p:nvSpPr>
        <p:spPr>
          <a:xfrm>
            <a:off x="311700" y="1557450"/>
            <a:ext cx="8520600" cy="486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Para enviar el borrado desde el front-end:</a:t>
            </a:r>
            <a:endParaRPr/>
          </a:p>
          <a:p>
            <a:pPr indent="-406400" lvl="0" marL="457200" rtl="0" algn="l">
              <a:lnSpc>
                <a:spcPct val="90000"/>
              </a:lnSpc>
              <a:spcBef>
                <a:spcPts val="1000"/>
              </a:spcBef>
              <a:spcAft>
                <a:spcPts val="0"/>
              </a:spcAft>
              <a:buSzPts val="2800"/>
              <a:buChar char="●"/>
            </a:pPr>
            <a:r>
              <a:rPr lang="en-US"/>
              <a:t>Se usa fetch, similar al POST pero cambiando la ruta</a:t>
            </a:r>
            <a:endParaRPr/>
          </a:p>
          <a:p>
            <a:pPr indent="-406400" lvl="0" marL="457200" rtl="0" algn="l">
              <a:lnSpc>
                <a:spcPct val="90000"/>
              </a:lnSpc>
              <a:spcBef>
                <a:spcPts val="0"/>
              </a:spcBef>
              <a:spcAft>
                <a:spcPts val="0"/>
              </a:spcAft>
              <a:buSzPts val="2800"/>
              <a:buChar char="●"/>
            </a:pPr>
            <a:r>
              <a:rPr lang="en-US"/>
              <a:t>Necesito poner muchos botones</a:t>
            </a:r>
            <a:endParaRPr/>
          </a:p>
          <a:p>
            <a:pPr indent="-381000" lvl="1" marL="914400" rtl="0" algn="l">
              <a:lnSpc>
                <a:spcPct val="90000"/>
              </a:lnSpc>
              <a:spcBef>
                <a:spcPts val="0"/>
              </a:spcBef>
              <a:spcAft>
                <a:spcPts val="0"/>
              </a:spcAft>
              <a:buSzPts val="2400"/>
              <a:buChar char="○"/>
            </a:pPr>
            <a:r>
              <a:rPr lang="en-US"/>
              <a:t>Que cada boton sepa de que elemento es</a:t>
            </a:r>
            <a:endParaRPr/>
          </a:p>
          <a:p>
            <a:pPr indent="-381000" lvl="1" marL="914400" rtl="0" algn="l">
              <a:lnSpc>
                <a:spcPct val="90000"/>
              </a:lnSpc>
              <a:spcBef>
                <a:spcPts val="0"/>
              </a:spcBef>
              <a:spcAft>
                <a:spcPts val="0"/>
              </a:spcAft>
              <a:buSzPts val="2400"/>
              <a:buChar char="○"/>
            </a:pPr>
            <a:r>
              <a:rPr lang="en-US"/>
              <a:t>Asignar el click (el mismo a todos)</a:t>
            </a:r>
            <a:endParaRPr/>
          </a:p>
          <a:p>
            <a:pPr indent="-381000" lvl="1" marL="914400" rtl="0" algn="l">
              <a:lnSpc>
                <a:spcPct val="90000"/>
              </a:lnSpc>
              <a:spcBef>
                <a:spcPts val="0"/>
              </a:spcBef>
              <a:spcAft>
                <a:spcPts val="0"/>
              </a:spcAft>
              <a:buSzPts val="2400"/>
              <a:buChar char="○"/>
            </a:pPr>
            <a:r>
              <a:rPr lang="en-US"/>
              <a:t>Que el click pueda diferenciar qué botón fue</a:t>
            </a:r>
            <a:endParaRPr/>
          </a:p>
        </p:txBody>
      </p:sp>
      <p:sp>
        <p:nvSpPr>
          <p:cNvPr id="694" name="Google Shape;694;p7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DELETE</a:t>
            </a:r>
            <a:endParaRPr/>
          </a:p>
        </p:txBody>
      </p:sp>
      <p:sp>
        <p:nvSpPr>
          <p:cNvPr id="695" name="Google Shape;695;p76"/>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7"/>
          <p:cNvSpPr txBox="1"/>
          <p:nvPr/>
        </p:nvSpPr>
        <p:spPr>
          <a:xfrm>
            <a:off x="448525" y="1604525"/>
            <a:ext cx="8247000" cy="15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Se hace el uso del verbo DELETE con el cual podemos eliminar un elemento en nuestro servidor o base de datos, para eso también se va a necesitar el id del item o recurso a eliminar.</a:t>
            </a:r>
            <a:endParaRPr b="0" i="0" sz="2400" u="none" cap="none" strike="noStrike">
              <a:solidFill>
                <a:srgbClr val="000000"/>
              </a:solidFill>
              <a:latin typeface="Arial"/>
              <a:ea typeface="Arial"/>
              <a:cs typeface="Arial"/>
              <a:sym typeface="Arial"/>
            </a:endParaRPr>
          </a:p>
        </p:txBody>
      </p:sp>
      <p:sp>
        <p:nvSpPr>
          <p:cNvPr id="701" name="Google Shape;701;p7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DELETE</a:t>
            </a:r>
            <a:endParaRPr/>
          </a:p>
        </p:txBody>
      </p:sp>
      <p:graphicFrame>
        <p:nvGraphicFramePr>
          <p:cNvPr id="702" name="Google Shape;702;p77"/>
          <p:cNvGraphicFramePr/>
          <p:nvPr/>
        </p:nvGraphicFramePr>
        <p:xfrm>
          <a:off x="497775" y="3424000"/>
          <a:ext cx="3000000" cy="3000000"/>
        </p:xfrm>
        <a:graphic>
          <a:graphicData uri="http://schemas.openxmlformats.org/drawingml/2006/table">
            <a:tbl>
              <a:tblPr>
                <a:noFill/>
                <a:tableStyleId>{91D25909-A219-4D90-8B15-3A4E9614179B}</a:tableStyleId>
              </a:tblPr>
              <a:tblGrid>
                <a:gridCol w="8148475"/>
              </a:tblGrid>
              <a:tr h="2772600">
                <a:tc>
                  <a:txBody>
                    <a:bodyPr/>
                    <a:lstStyle/>
                    <a:p>
                      <a:pPr indent="0" lvl="0" marL="0" marR="0" rtl="0" algn="l">
                        <a:lnSpc>
                          <a:spcPct val="115000"/>
                        </a:lnSpc>
                        <a:spcBef>
                          <a:spcPts val="0"/>
                        </a:spcBef>
                        <a:spcAft>
                          <a:spcPts val="0"/>
                        </a:spcAft>
                        <a:buClr>
                          <a:srgbClr val="000000"/>
                        </a:buClr>
                        <a:buSzPts val="1800"/>
                        <a:buFont typeface="Arial"/>
                        <a:buNone/>
                      </a:pPr>
                      <a:r>
                        <a:rPr lang="en-US" sz="1800" u="none" cap="none" strike="noStrike">
                          <a:solidFill>
                            <a:srgbClr val="DDDDDD"/>
                          </a:solidFill>
                          <a:highlight>
                            <a:srgbClr val="272822"/>
                          </a:highlight>
                          <a:latin typeface="Consolas"/>
                          <a:ea typeface="Consolas"/>
                          <a:cs typeface="Consolas"/>
                          <a:sym typeface="Consolas"/>
                        </a:rPr>
                        <a:t>fetch(</a:t>
                      </a:r>
                      <a:r>
                        <a:rPr lang="en-US" sz="1800" u="none" cap="none" strike="noStrike">
                          <a:solidFill>
                            <a:srgbClr val="A6E22E"/>
                          </a:solidFill>
                          <a:highlight>
                            <a:srgbClr val="272822"/>
                          </a:highlight>
                          <a:latin typeface="Consolas"/>
                          <a:ea typeface="Consolas"/>
                          <a:cs typeface="Consolas"/>
                          <a:sym typeface="Consolas"/>
                        </a:rPr>
                        <a:t>'https://5ecdadc47c528e00167cd6de.mockapi.io/users/21'</a:t>
                      </a: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method: </a:t>
                      </a:r>
                      <a:r>
                        <a:rPr lang="en-US" sz="1800" u="none" cap="none" strike="noStrike">
                          <a:solidFill>
                            <a:srgbClr val="A6E22E"/>
                          </a:solidFill>
                          <a:highlight>
                            <a:srgbClr val="272822"/>
                          </a:highlight>
                          <a:latin typeface="Consolas"/>
                          <a:ea typeface="Consolas"/>
                          <a:cs typeface="Consolas"/>
                          <a:sym typeface="Consolas"/>
                        </a:rPr>
                        <a:t>'DELETE'</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 </a:t>
                      </a:r>
                      <a:r>
                        <a:rPr b="1" lang="en-US" sz="1800" u="none" cap="none" strike="noStrike">
                          <a:solidFill>
                            <a:srgbClr val="F92672"/>
                          </a:solidFill>
                          <a:highlight>
                            <a:srgbClr val="272822"/>
                          </a:highlight>
                          <a:latin typeface="Consolas"/>
                          <a:ea typeface="Consolas"/>
                          <a:cs typeface="Consolas"/>
                          <a:sym typeface="Consolas"/>
                        </a:rPr>
                        <a:t>return</a:t>
                      </a:r>
                      <a:r>
                        <a:rPr lang="en-US" sz="1800" u="none" cap="none" strike="noStrike">
                          <a:solidFill>
                            <a:srgbClr val="DDDDDD"/>
                          </a:solidFill>
                          <a:highlight>
                            <a:srgbClr val="272822"/>
                          </a:highlight>
                          <a:latin typeface="Consolas"/>
                          <a:ea typeface="Consolas"/>
                          <a:cs typeface="Consolas"/>
                          <a:sym typeface="Consolas"/>
                        </a:rPr>
                        <a:t> (datos.json()) })</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.then(datos =&gt;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.log(datos))</a:t>
                      </a:r>
                      <a:br>
                        <a:rPr lang="en-US" sz="1800" u="none" cap="none" strike="noStrike">
                          <a:solidFill>
                            <a:srgbClr val="DDDDDD"/>
                          </a:solidFill>
                          <a:highlight>
                            <a:srgbClr val="272822"/>
                          </a:highlight>
                          <a:latin typeface="Consolas"/>
                          <a:ea typeface="Consolas"/>
                          <a:cs typeface="Consolas"/>
                          <a:sym typeface="Consolas"/>
                        </a:rPr>
                      </a:br>
                      <a:r>
                        <a:rPr lang="en-US" sz="1800" u="none" cap="none" strike="noStrike">
                          <a:solidFill>
                            <a:srgbClr val="DDDDDD"/>
                          </a:solidFill>
                          <a:highlight>
                            <a:srgbClr val="272822"/>
                          </a:highlight>
                          <a:latin typeface="Consolas"/>
                          <a:ea typeface="Consolas"/>
                          <a:cs typeface="Consolas"/>
                          <a:sym typeface="Consolas"/>
                        </a:rPr>
                        <a:t>    .catch(err =&gt; { </a:t>
                      </a:r>
                      <a:r>
                        <a:rPr lang="en-US" sz="1800" u="none" cap="none" strike="noStrike">
                          <a:solidFill>
                            <a:srgbClr val="A6E22E"/>
                          </a:solidFill>
                          <a:highlight>
                            <a:srgbClr val="272822"/>
                          </a:highlight>
                          <a:latin typeface="Consolas"/>
                          <a:ea typeface="Consolas"/>
                          <a:cs typeface="Consolas"/>
                          <a:sym typeface="Consolas"/>
                        </a:rPr>
                        <a:t>console</a:t>
                      </a:r>
                      <a:r>
                        <a:rPr lang="en-US" sz="1800" u="none" cap="none" strike="noStrike">
                          <a:solidFill>
                            <a:srgbClr val="DDDDDD"/>
                          </a:solidFill>
                          <a:highlight>
                            <a:srgbClr val="272822"/>
                          </a:highlight>
                          <a:latin typeface="Consolas"/>
                          <a:ea typeface="Consolas"/>
                          <a:cs typeface="Consolas"/>
                          <a:sym typeface="Consolas"/>
                        </a:rPr>
                        <a:t>.log(err) });</a:t>
                      </a:r>
                      <a:endParaRPr sz="1800" u="none" cap="none" strike="noStrike">
                        <a:solidFill>
                          <a:srgbClr val="242729"/>
                        </a:solidFill>
                        <a:latin typeface="Raleway"/>
                        <a:ea typeface="Raleway"/>
                        <a:cs typeface="Raleway"/>
                        <a:sym typeface="Raleway"/>
                      </a:endParaRPr>
                    </a:p>
                  </a:txBody>
                  <a:tcPr marT="63500" marB="63500" marR="63500" marL="63500">
                    <a:solidFill>
                      <a:srgbClr val="272822"/>
                    </a:solidFill>
                  </a:tcPr>
                </a:tc>
              </a:tr>
            </a:tbl>
          </a:graphicData>
        </a:graphic>
      </p:graphicFrame>
      <p:sp>
        <p:nvSpPr>
          <p:cNvPr id="703" name="Google Shape;703;p77"/>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8"/>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US"/>
              <a:t>Ejercicios</a:t>
            </a:r>
            <a:endParaRPr/>
          </a:p>
        </p:txBody>
      </p:sp>
      <p:sp>
        <p:nvSpPr>
          <p:cNvPr id="710" name="Google Shape;710;p78"/>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Cliente - Servidor</a:t>
            </a:r>
            <a:endParaRPr/>
          </a:p>
        </p:txBody>
      </p:sp>
      <p:sp>
        <p:nvSpPr>
          <p:cNvPr id="500" name="Google Shape;500;p52"/>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Cliente: </a:t>
            </a:r>
            <a:endParaRPr/>
          </a:p>
          <a:p>
            <a:pPr indent="-342900" lvl="0" marL="457200" rtl="0" algn="l">
              <a:lnSpc>
                <a:spcPct val="90000"/>
              </a:lnSpc>
              <a:spcBef>
                <a:spcPts val="1000"/>
              </a:spcBef>
              <a:spcAft>
                <a:spcPts val="0"/>
              </a:spcAft>
              <a:buSzPts val="1800"/>
              <a:buChar char="•"/>
            </a:pPr>
            <a:r>
              <a:rPr lang="en-US"/>
              <a:t>Se encarga de manejar la interfaz gráfica del usuario</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Servidor:</a:t>
            </a:r>
            <a:endParaRPr/>
          </a:p>
          <a:p>
            <a:pPr indent="-342900" lvl="0" marL="457200" rtl="0" algn="l">
              <a:lnSpc>
                <a:spcPct val="90000"/>
              </a:lnSpc>
              <a:spcBef>
                <a:spcPts val="1000"/>
              </a:spcBef>
              <a:spcAft>
                <a:spcPts val="0"/>
              </a:spcAft>
              <a:buSzPts val="1800"/>
              <a:buChar char="●"/>
            </a:pPr>
            <a:r>
              <a:rPr lang="en-US"/>
              <a:t>Se encarga de:</a:t>
            </a:r>
            <a:endParaRPr/>
          </a:p>
          <a:p>
            <a:pPr indent="-342900" lvl="1" marL="914400" rtl="0" algn="l">
              <a:lnSpc>
                <a:spcPct val="90000"/>
              </a:lnSpc>
              <a:spcBef>
                <a:spcPts val="0"/>
              </a:spcBef>
              <a:spcAft>
                <a:spcPts val="0"/>
              </a:spcAft>
              <a:buSzPts val="1800"/>
              <a:buChar char="○"/>
            </a:pPr>
            <a:r>
              <a:rPr lang="en-US"/>
              <a:t>Almacenar los datos</a:t>
            </a:r>
            <a:endParaRPr/>
          </a:p>
          <a:p>
            <a:pPr indent="-342900" lvl="1" marL="914400" rtl="0" algn="l">
              <a:lnSpc>
                <a:spcPct val="90000"/>
              </a:lnSpc>
              <a:spcBef>
                <a:spcPts val="0"/>
              </a:spcBef>
              <a:spcAft>
                <a:spcPts val="0"/>
              </a:spcAft>
              <a:buSzPts val="1800"/>
              <a:buChar char="○"/>
            </a:pPr>
            <a:r>
              <a:rPr lang="en-US"/>
              <a:t>Dar seguridad (que cada uno vea solo sus datos, etc)</a:t>
            </a:r>
            <a:endParaRPr/>
          </a:p>
        </p:txBody>
      </p:sp>
      <p:sp>
        <p:nvSpPr>
          <p:cNvPr id="501" name="Google Shape;501;p52"/>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9"/>
          <p:cNvSpPr txBox="1"/>
          <p:nvPr>
            <p:ph idx="4294967295" type="body"/>
          </p:nvPr>
        </p:nvSpPr>
        <p:spPr>
          <a:xfrm>
            <a:off x="311700" y="1973525"/>
            <a:ext cx="8520600" cy="43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Crear una base de datos en MockAPI con datos falsos para simular un sistema o servicio que vamos a consumir, y luego a través de Postman o desde JavaScript hacer uso de los verbos para intercambiar y modificar datos.</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i="1" lang="en-US" sz="2300" u="sng"/>
              <a:t>Nota:</a:t>
            </a:r>
            <a:r>
              <a:rPr i="1" lang="en-US" sz="2300"/>
              <a:t> pueden utilizar MockAPI con el proyecto de REACT y consumen la API con datos y llenar la UI del proyecto.</a:t>
            </a:r>
            <a:endParaRPr/>
          </a:p>
          <a:p>
            <a:pPr indent="0" lvl="0" marL="0" rtl="0" algn="l">
              <a:lnSpc>
                <a:spcPct val="90000"/>
              </a:lnSpc>
              <a:spcBef>
                <a:spcPts val="1000"/>
              </a:spcBef>
              <a:spcAft>
                <a:spcPts val="0"/>
              </a:spcAft>
              <a:buSzPts val="2800"/>
              <a:buNone/>
            </a:pPr>
            <a:r>
              <a:t/>
            </a:r>
            <a:endParaRPr/>
          </a:p>
        </p:txBody>
      </p:sp>
      <p:sp>
        <p:nvSpPr>
          <p:cNvPr id="716" name="Google Shape;716;p79"/>
          <p:cNvSpPr txBox="1"/>
          <p:nvPr>
            <p:ph type="title"/>
          </p:nvPr>
        </p:nvSpPr>
        <p:spPr>
          <a:xfrm>
            <a:off x="628663" y="275700"/>
            <a:ext cx="7886700" cy="1220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4000"/>
              <a:buFont typeface="Arial Black"/>
              <a:buNone/>
            </a:pPr>
            <a:r>
              <a:rPr b="1" lang="en-US"/>
              <a:t>Ejercicio 	</a:t>
            </a:r>
            <a:endParaRPr b="1"/>
          </a:p>
        </p:txBody>
      </p:sp>
      <p:sp>
        <p:nvSpPr>
          <p:cNvPr id="717" name="Google Shape;717;p79"/>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3"/>
          <p:cNvSpPr txBox="1"/>
          <p:nvPr>
            <p:ph idx="4294967295"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Estos son algunos de las acciones que vamos a ver al momento de consumir una API:</a:t>
            </a:r>
            <a:endParaRPr/>
          </a:p>
          <a:p>
            <a:pPr indent="-342900" lvl="0" marL="457200" rtl="0" algn="l">
              <a:lnSpc>
                <a:spcPct val="90000"/>
              </a:lnSpc>
              <a:spcBef>
                <a:spcPts val="1000"/>
              </a:spcBef>
              <a:spcAft>
                <a:spcPts val="0"/>
              </a:spcAft>
              <a:buSzPts val="1800"/>
              <a:buAutoNum type="arabicPeriod"/>
            </a:pPr>
            <a:r>
              <a:rPr lang="en-US"/>
              <a:t>Traer todos los datos estáticos que están en el servidor </a:t>
            </a:r>
            <a:endParaRPr/>
          </a:p>
          <a:p>
            <a:pPr indent="-342900" lvl="0" marL="457200" rtl="0" algn="l">
              <a:lnSpc>
                <a:spcPct val="90000"/>
              </a:lnSpc>
              <a:spcBef>
                <a:spcPts val="0"/>
              </a:spcBef>
              <a:spcAft>
                <a:spcPts val="0"/>
              </a:spcAft>
              <a:buSzPts val="1800"/>
              <a:buAutoNum type="arabicPeriod"/>
            </a:pPr>
            <a:r>
              <a:rPr lang="en-US"/>
              <a:t>Traer un dato </a:t>
            </a:r>
            <a:endParaRPr/>
          </a:p>
          <a:p>
            <a:pPr indent="-342900" lvl="0" marL="457200" rtl="0" algn="l">
              <a:lnSpc>
                <a:spcPct val="90000"/>
              </a:lnSpc>
              <a:spcBef>
                <a:spcPts val="0"/>
              </a:spcBef>
              <a:spcAft>
                <a:spcPts val="0"/>
              </a:spcAft>
              <a:buSzPts val="1800"/>
              <a:buAutoNum type="arabicPeriod"/>
            </a:pPr>
            <a:r>
              <a:rPr lang="en-US"/>
              <a:t>Guardar nuevos datos</a:t>
            </a:r>
            <a:endParaRPr/>
          </a:p>
          <a:p>
            <a:pPr indent="-342900" lvl="0" marL="457200" rtl="0" algn="l">
              <a:lnSpc>
                <a:spcPct val="90000"/>
              </a:lnSpc>
              <a:spcBef>
                <a:spcPts val="0"/>
              </a:spcBef>
              <a:spcAft>
                <a:spcPts val="0"/>
              </a:spcAft>
              <a:buSzPts val="1800"/>
              <a:buAutoNum type="arabicPeriod"/>
            </a:pPr>
            <a:r>
              <a:rPr lang="en-US"/>
              <a:t>Borrar datos</a:t>
            </a:r>
            <a:endParaRPr/>
          </a:p>
          <a:p>
            <a:pPr indent="-342900" lvl="0" marL="457200" rtl="0" algn="l">
              <a:lnSpc>
                <a:spcPct val="90000"/>
              </a:lnSpc>
              <a:spcBef>
                <a:spcPts val="0"/>
              </a:spcBef>
              <a:spcAft>
                <a:spcPts val="0"/>
              </a:spcAft>
              <a:buSzPts val="1800"/>
              <a:buAutoNum type="arabicPeriod"/>
            </a:pPr>
            <a:r>
              <a:rPr lang="en-US"/>
              <a:t>Editar datos</a:t>
            </a:r>
            <a:endParaRPr/>
          </a:p>
        </p:txBody>
      </p:sp>
      <p:sp>
        <p:nvSpPr>
          <p:cNvPr id="507" name="Google Shape;507;p5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Acciones:</a:t>
            </a:r>
            <a:endParaRPr/>
          </a:p>
        </p:txBody>
      </p:sp>
      <p:sp>
        <p:nvSpPr>
          <p:cNvPr id="508" name="Google Shape;508;p53"/>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API</a:t>
            </a:r>
            <a:endParaRPr/>
          </a:p>
        </p:txBody>
      </p:sp>
      <p:sp>
        <p:nvSpPr>
          <p:cNvPr id="514" name="Google Shape;514;p54"/>
          <p:cNvSpPr txBox="1"/>
          <p:nvPr>
            <p:ph idx="4294967295" type="body"/>
          </p:nvPr>
        </p:nvSpPr>
        <p:spPr>
          <a:xfrm>
            <a:off x="1805250" y="1648625"/>
            <a:ext cx="5533500" cy="71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Que es una API y para qué sirve?</a:t>
            </a:r>
            <a:endParaRPr/>
          </a:p>
        </p:txBody>
      </p:sp>
      <p:pic>
        <p:nvPicPr>
          <p:cNvPr id="515" name="Google Shape;515;p54"/>
          <p:cNvPicPr preferRelativeResize="0"/>
          <p:nvPr/>
        </p:nvPicPr>
        <p:blipFill rotWithShape="1">
          <a:blip r:embed="rId3">
            <a:alphaModFix/>
          </a:blip>
          <a:srcRect b="0" l="0" r="0" t="0"/>
          <a:stretch/>
        </p:blipFill>
        <p:spPr>
          <a:xfrm>
            <a:off x="1216925" y="2359325"/>
            <a:ext cx="6710198" cy="4193874"/>
          </a:xfrm>
          <a:prstGeom prst="rect">
            <a:avLst/>
          </a:prstGeom>
          <a:noFill/>
          <a:ln>
            <a:noFill/>
          </a:ln>
        </p:spPr>
      </p:pic>
      <p:sp>
        <p:nvSpPr>
          <p:cNvPr id="516" name="Google Shape;516;p54"/>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API</a:t>
            </a:r>
            <a:endParaRPr/>
          </a:p>
        </p:txBody>
      </p:sp>
      <p:sp>
        <p:nvSpPr>
          <p:cNvPr id="522" name="Google Shape;522;p55"/>
          <p:cNvSpPr txBox="1"/>
          <p:nvPr>
            <p:ph idx="4294967295" type="body"/>
          </p:nvPr>
        </p:nvSpPr>
        <p:spPr>
          <a:xfrm>
            <a:off x="470125" y="1233475"/>
            <a:ext cx="8203800" cy="2670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800"/>
              <a:buNone/>
            </a:pPr>
            <a:r>
              <a:rPr lang="en-US" sz="2200"/>
              <a:t>Una API es una interfaz que nos da una aplicación para comunicarnos con ella. es un contrato que le permite a dos o más softwares comunicarse entre sí y compartir información. Las API son responsables de casi todo lo que hacemos en la web. Son la manera cómo los datos se conectan de un lugar a otro, y luego a nuestros dispositivos. el mecanismo más útil para conectar dos softwares entre sí para el intercambio de mensajes o datos en formato estándar como JSON.</a:t>
            </a:r>
            <a:endParaRPr sz="2200"/>
          </a:p>
        </p:txBody>
      </p:sp>
      <p:grpSp>
        <p:nvGrpSpPr>
          <p:cNvPr id="523" name="Google Shape;523;p55"/>
          <p:cNvGrpSpPr/>
          <p:nvPr/>
        </p:nvGrpSpPr>
        <p:grpSpPr>
          <a:xfrm>
            <a:off x="737263" y="3961675"/>
            <a:ext cx="7669475" cy="2594100"/>
            <a:chOff x="831900" y="3313175"/>
            <a:chExt cx="7669475" cy="2594100"/>
          </a:xfrm>
        </p:grpSpPr>
        <p:sp>
          <p:nvSpPr>
            <p:cNvPr id="524" name="Google Shape;524;p55"/>
            <p:cNvSpPr txBox="1"/>
            <p:nvPr/>
          </p:nvSpPr>
          <p:spPr>
            <a:xfrm>
              <a:off x="831900" y="4365275"/>
              <a:ext cx="2799900" cy="15420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Cliente</a:t>
              </a:r>
              <a:endParaRPr b="0" i="0" sz="3000" u="none" cap="none" strike="noStrike">
                <a:solidFill>
                  <a:srgbClr val="000000"/>
                </a:solidFill>
                <a:latin typeface="Arial"/>
                <a:ea typeface="Arial"/>
                <a:cs typeface="Arial"/>
                <a:sym typeface="Arial"/>
              </a:endParaRPr>
            </a:p>
          </p:txBody>
        </p:sp>
        <p:sp>
          <p:nvSpPr>
            <p:cNvPr id="525" name="Google Shape;525;p55"/>
            <p:cNvSpPr txBox="1"/>
            <p:nvPr/>
          </p:nvSpPr>
          <p:spPr>
            <a:xfrm>
              <a:off x="5701475" y="4365275"/>
              <a:ext cx="2799900" cy="15420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Programa Servidor</a:t>
              </a:r>
              <a:endParaRPr b="0" i="0" sz="3000" u="none" cap="none" strike="noStrike">
                <a:solidFill>
                  <a:srgbClr val="000000"/>
                </a:solidFill>
                <a:latin typeface="Arial"/>
                <a:ea typeface="Arial"/>
                <a:cs typeface="Arial"/>
                <a:sym typeface="Arial"/>
              </a:endParaRPr>
            </a:p>
          </p:txBody>
        </p:sp>
        <p:cxnSp>
          <p:nvCxnSpPr>
            <p:cNvPr id="526" name="Google Shape;526;p55"/>
            <p:cNvCxnSpPr>
              <a:stCxn id="524" idx="3"/>
              <a:endCxn id="525" idx="1"/>
            </p:cNvCxnSpPr>
            <p:nvPr/>
          </p:nvCxnSpPr>
          <p:spPr>
            <a:xfrm>
              <a:off x="3631800" y="5136275"/>
              <a:ext cx="2069700" cy="0"/>
            </a:xfrm>
            <a:prstGeom prst="straightConnector1">
              <a:avLst/>
            </a:prstGeom>
            <a:noFill/>
            <a:ln cap="flat" cmpd="sng" w="38100">
              <a:solidFill>
                <a:schemeClr val="dk2"/>
              </a:solidFill>
              <a:prstDash val="solid"/>
              <a:round/>
              <a:headEnd len="sm" w="sm" type="none"/>
              <a:tailEnd len="sm" w="sm" type="none"/>
            </a:ln>
          </p:spPr>
        </p:cxnSp>
        <p:sp>
          <p:nvSpPr>
            <p:cNvPr id="527" name="Google Shape;527;p55"/>
            <p:cNvSpPr/>
            <p:nvPr/>
          </p:nvSpPr>
          <p:spPr>
            <a:xfrm>
              <a:off x="5376850" y="4999325"/>
              <a:ext cx="253500" cy="2739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528" name="Google Shape;528;p55"/>
            <p:cNvSpPr txBox="1"/>
            <p:nvPr/>
          </p:nvSpPr>
          <p:spPr>
            <a:xfrm>
              <a:off x="5006500" y="3313175"/>
              <a:ext cx="994200" cy="5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API</a:t>
              </a:r>
              <a:endParaRPr b="0" i="0" sz="3000" u="none" cap="none" strike="noStrike">
                <a:solidFill>
                  <a:srgbClr val="000000"/>
                </a:solidFill>
                <a:latin typeface="Arial"/>
                <a:ea typeface="Arial"/>
                <a:cs typeface="Arial"/>
                <a:sym typeface="Arial"/>
              </a:endParaRPr>
            </a:p>
          </p:txBody>
        </p:sp>
        <p:cxnSp>
          <p:nvCxnSpPr>
            <p:cNvPr id="529" name="Google Shape;529;p55"/>
            <p:cNvCxnSpPr>
              <a:endCxn id="527" idx="0"/>
            </p:cNvCxnSpPr>
            <p:nvPr/>
          </p:nvCxnSpPr>
          <p:spPr>
            <a:xfrm>
              <a:off x="5503600" y="3823025"/>
              <a:ext cx="0" cy="1176300"/>
            </a:xfrm>
            <a:prstGeom prst="straightConnector1">
              <a:avLst/>
            </a:prstGeom>
            <a:noFill/>
            <a:ln cap="flat" cmpd="sng" w="9525">
              <a:solidFill>
                <a:schemeClr val="dk2"/>
              </a:solidFill>
              <a:prstDash val="solid"/>
              <a:round/>
              <a:headEnd len="sm" w="sm" type="none"/>
              <a:tailEnd len="med" w="med" type="triangle"/>
            </a:ln>
          </p:spPr>
        </p:cxnSp>
      </p:grpSp>
      <p:sp>
        <p:nvSpPr>
          <p:cNvPr id="530" name="Google Shape;530;p55"/>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API</a:t>
            </a:r>
            <a:endParaRPr/>
          </a:p>
        </p:txBody>
      </p:sp>
      <p:sp>
        <p:nvSpPr>
          <p:cNvPr id="536" name="Google Shape;536;p56"/>
          <p:cNvSpPr txBox="1"/>
          <p:nvPr>
            <p:ph idx="4294967295" type="body"/>
          </p:nvPr>
        </p:nvSpPr>
        <p:spPr>
          <a:xfrm>
            <a:off x="470100" y="1259800"/>
            <a:ext cx="8203800" cy="325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2200"/>
              <a:t>Como funciona?</a:t>
            </a:r>
            <a:endParaRPr sz="2200"/>
          </a:p>
          <a:p>
            <a:pPr indent="0" lvl="0" marL="0" rtl="0" algn="l">
              <a:lnSpc>
                <a:spcPct val="90000"/>
              </a:lnSpc>
              <a:spcBef>
                <a:spcPts val="1000"/>
              </a:spcBef>
              <a:spcAft>
                <a:spcPts val="0"/>
              </a:spcAft>
              <a:buSzPts val="2800"/>
              <a:buNone/>
            </a:pPr>
            <a:r>
              <a:rPr lang="en-US" sz="1800"/>
              <a:t>Los datos son los que están en una BBDD o Servidor, etc. </a:t>
            </a:r>
            <a:endParaRPr sz="1800"/>
          </a:p>
          <a:p>
            <a:pPr indent="0" lvl="0" marL="0" rtl="0" algn="l">
              <a:lnSpc>
                <a:spcPct val="90000"/>
              </a:lnSpc>
              <a:spcBef>
                <a:spcPts val="1000"/>
              </a:spcBef>
              <a:spcAft>
                <a:spcPts val="0"/>
              </a:spcAft>
              <a:buSzPts val="2800"/>
              <a:buNone/>
            </a:pPr>
            <a:r>
              <a:rPr lang="en-US" sz="1800"/>
              <a:t>La API es la puerta que conecta a los desarrolladores con los datos y también actúa como filtro.</a:t>
            </a:r>
            <a:endParaRPr sz="1500"/>
          </a:p>
          <a:p>
            <a:pPr indent="0" lvl="0" marL="0" rtl="0" algn="l">
              <a:lnSpc>
                <a:spcPct val="90000"/>
              </a:lnSpc>
              <a:spcBef>
                <a:spcPts val="1000"/>
              </a:spcBef>
              <a:spcAft>
                <a:spcPts val="0"/>
              </a:spcAft>
              <a:buSzPts val="2800"/>
              <a:buNone/>
            </a:pPr>
            <a:r>
              <a:rPr lang="en-US" sz="2000"/>
              <a:t>Los desarrolladores son quienes manipulan o crean una aplicación para esos datos, con las API´s públicas se proporcionan formas para consumirlas.</a:t>
            </a:r>
            <a:endParaRPr sz="2000"/>
          </a:p>
          <a:p>
            <a:pPr indent="0" lvl="0" marL="0" rtl="0" algn="l">
              <a:lnSpc>
                <a:spcPct val="90000"/>
              </a:lnSpc>
              <a:spcBef>
                <a:spcPts val="1000"/>
              </a:spcBef>
              <a:spcAft>
                <a:spcPts val="0"/>
              </a:spcAft>
              <a:buSzPts val="2800"/>
              <a:buNone/>
            </a:pPr>
            <a:r>
              <a:rPr lang="en-US" sz="2000"/>
              <a:t>El software se conectan a datos y servicios que brindan interesantes experiencias al usuario.</a:t>
            </a:r>
            <a:endParaRPr sz="2000"/>
          </a:p>
          <a:p>
            <a:pPr indent="0" lvl="0" marL="0" rtl="0" algn="l">
              <a:lnSpc>
                <a:spcPct val="90000"/>
              </a:lnSpc>
              <a:spcBef>
                <a:spcPts val="1000"/>
              </a:spcBef>
              <a:spcAft>
                <a:spcPts val="0"/>
              </a:spcAft>
              <a:buSzPts val="2800"/>
              <a:buNone/>
            </a:pPr>
            <a:r>
              <a:t/>
            </a:r>
            <a:endParaRPr sz="2200"/>
          </a:p>
        </p:txBody>
      </p:sp>
      <p:pic>
        <p:nvPicPr>
          <p:cNvPr id="537" name="Google Shape;537;p56"/>
          <p:cNvPicPr preferRelativeResize="0"/>
          <p:nvPr/>
        </p:nvPicPr>
        <p:blipFill rotWithShape="1">
          <a:blip r:embed="rId3">
            <a:alphaModFix/>
          </a:blip>
          <a:srcRect b="0" l="0" r="0" t="0"/>
          <a:stretch/>
        </p:blipFill>
        <p:spPr>
          <a:xfrm>
            <a:off x="152425" y="4451600"/>
            <a:ext cx="8839202" cy="2117726"/>
          </a:xfrm>
          <a:prstGeom prst="rect">
            <a:avLst/>
          </a:prstGeom>
          <a:noFill/>
          <a:ln>
            <a:noFill/>
          </a:ln>
        </p:spPr>
      </p:pic>
      <p:sp>
        <p:nvSpPr>
          <p:cNvPr id="538" name="Google Shape;538;p56"/>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7"/>
          <p:cNvSpPr txBox="1"/>
          <p:nvPr>
            <p:ph idx="4294967295" type="body"/>
          </p:nvPr>
        </p:nvSpPr>
        <p:spPr>
          <a:xfrm>
            <a:off x="311700" y="1753575"/>
            <a:ext cx="8520600" cy="4588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US" sz="2400" u="sng">
                <a:solidFill>
                  <a:schemeClr val="hlink"/>
                </a:solidFill>
                <a:hlinkClick r:id="rId3"/>
              </a:rPr>
              <a:t>REST</a:t>
            </a:r>
            <a:r>
              <a:rPr lang="en-US" u="sng">
                <a:solidFill>
                  <a:schemeClr val="hlink"/>
                </a:solidFill>
                <a:hlinkClick r:id="rId4"/>
              </a:rPr>
              <a:t>: </a:t>
            </a:r>
            <a:r>
              <a:rPr lang="en-US" sz="2400" u="sng">
                <a:solidFill>
                  <a:schemeClr val="hlink"/>
                </a:solidFill>
                <a:hlinkClick r:id="rId5"/>
              </a:rPr>
              <a:t>Representational State Transfer</a:t>
            </a:r>
            <a:r>
              <a:rPr lang="en-US" sz="2400"/>
              <a:t>, es un tipo de arquitectura de desarrollo web que se apoya totalmente en el estándar HTTP.</a:t>
            </a:r>
            <a:endParaRPr sz="2400"/>
          </a:p>
          <a:p>
            <a:pPr indent="-381000" lvl="0" marL="457200" rtl="0" algn="l">
              <a:lnSpc>
                <a:spcPct val="90000"/>
              </a:lnSpc>
              <a:spcBef>
                <a:spcPts val="1000"/>
              </a:spcBef>
              <a:spcAft>
                <a:spcPts val="0"/>
              </a:spcAft>
              <a:buSzPts val="2400"/>
              <a:buChar char="•"/>
            </a:pPr>
            <a:r>
              <a:rPr lang="en-US" sz="2400"/>
              <a:t>Es el tipo de arquitectura más natural y estándar para crear APIs para servicios orientados a Internet.</a:t>
            </a:r>
            <a:endParaRPr sz="2400"/>
          </a:p>
          <a:p>
            <a:pPr indent="-381000" lvl="0" marL="457200" rtl="0" algn="l">
              <a:lnSpc>
                <a:spcPct val="90000"/>
              </a:lnSpc>
              <a:spcBef>
                <a:spcPts val="1000"/>
              </a:spcBef>
              <a:spcAft>
                <a:spcPts val="0"/>
              </a:spcAft>
              <a:buSzPts val="2400"/>
              <a:buChar char="•"/>
            </a:pPr>
            <a:r>
              <a:rPr lang="en-US" sz="2400"/>
              <a:t>La mayoría de las APIs REST usan JSON para comunicarse.</a:t>
            </a:r>
            <a:endParaRPr sz="2400"/>
          </a:p>
        </p:txBody>
      </p:sp>
      <p:sp>
        <p:nvSpPr>
          <p:cNvPr id="544" name="Google Shape;544;p5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REST</a:t>
            </a:r>
            <a:endParaRPr/>
          </a:p>
        </p:txBody>
      </p:sp>
      <p:sp>
        <p:nvSpPr>
          <p:cNvPr id="545" name="Google Shape;545;p57"/>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REST</a:t>
            </a:r>
            <a:endParaRPr/>
          </a:p>
        </p:txBody>
      </p:sp>
      <p:sp>
        <p:nvSpPr>
          <p:cNvPr id="551" name="Google Shape;551;p58"/>
          <p:cNvSpPr txBox="1"/>
          <p:nvPr>
            <p:ph idx="4294967295" type="body"/>
          </p:nvPr>
        </p:nvSpPr>
        <p:spPr>
          <a:xfrm>
            <a:off x="311700" y="1483450"/>
            <a:ext cx="8520600" cy="45540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t>Se asocian URLs a recursos.</a:t>
            </a:r>
            <a:endParaRPr/>
          </a:p>
          <a:p>
            <a:pPr indent="-406400" lvl="0" marL="457200" rtl="0" algn="l">
              <a:lnSpc>
                <a:spcPct val="90000"/>
              </a:lnSpc>
              <a:spcBef>
                <a:spcPts val="0"/>
              </a:spcBef>
              <a:spcAft>
                <a:spcPts val="0"/>
              </a:spcAft>
              <a:buSzPts val="2800"/>
              <a:buChar char="•"/>
            </a:pPr>
            <a:r>
              <a:rPr lang="en-US"/>
              <a:t>Al que se puede acceder o modificar mediante los métodos del protocolo HTTP.</a:t>
            </a:r>
            <a:endParaRPr/>
          </a:p>
          <a:p>
            <a:pPr indent="-406400" lvl="0" marL="457200" rtl="0" algn="l">
              <a:lnSpc>
                <a:spcPct val="90000"/>
              </a:lnSpc>
              <a:spcBef>
                <a:spcPts val="0"/>
              </a:spcBef>
              <a:spcAft>
                <a:spcPts val="0"/>
              </a:spcAft>
              <a:buSzPts val="2800"/>
              <a:buChar char="•"/>
            </a:pPr>
            <a:r>
              <a:rPr lang="en-US"/>
              <a:t>Se basa en acciones (llamadas verbos) que manipulan los datos.</a:t>
            </a:r>
            <a:endParaRPr/>
          </a:p>
          <a:p>
            <a:pPr indent="-381000" lvl="1" marL="914400" rtl="0" algn="l">
              <a:lnSpc>
                <a:spcPct val="90000"/>
              </a:lnSpc>
              <a:spcBef>
                <a:spcPts val="0"/>
              </a:spcBef>
              <a:spcAft>
                <a:spcPts val="0"/>
              </a:spcAft>
              <a:buSzPts val="2400"/>
              <a:buChar char="•"/>
            </a:pPr>
            <a:r>
              <a:rPr lang="en-US"/>
              <a:t>POST: Crear un recurso</a:t>
            </a:r>
            <a:endParaRPr/>
          </a:p>
          <a:p>
            <a:pPr indent="-381000" lvl="1" marL="914400" rtl="0" algn="l">
              <a:lnSpc>
                <a:spcPct val="90000"/>
              </a:lnSpc>
              <a:spcBef>
                <a:spcPts val="0"/>
              </a:spcBef>
              <a:spcAft>
                <a:spcPts val="0"/>
              </a:spcAft>
              <a:buSzPts val="2400"/>
              <a:buChar char="•"/>
            </a:pPr>
            <a:r>
              <a:rPr lang="en-US"/>
              <a:t>GET: Obtener uno o muchos  recursos</a:t>
            </a:r>
            <a:endParaRPr/>
          </a:p>
          <a:p>
            <a:pPr indent="-381000" lvl="1" marL="914400" rtl="0" algn="l">
              <a:lnSpc>
                <a:spcPct val="90000"/>
              </a:lnSpc>
              <a:spcBef>
                <a:spcPts val="0"/>
              </a:spcBef>
              <a:spcAft>
                <a:spcPts val="0"/>
              </a:spcAft>
              <a:buSzPts val="2400"/>
              <a:buChar char="•"/>
            </a:pPr>
            <a:r>
              <a:rPr lang="en-US"/>
              <a:t>PUT: Actualizar uno o muchos recursos</a:t>
            </a:r>
            <a:endParaRPr/>
          </a:p>
          <a:p>
            <a:pPr indent="-381000" lvl="1" marL="914400" rtl="0" algn="l">
              <a:lnSpc>
                <a:spcPct val="90000"/>
              </a:lnSpc>
              <a:spcBef>
                <a:spcPts val="0"/>
              </a:spcBef>
              <a:spcAft>
                <a:spcPts val="0"/>
              </a:spcAft>
              <a:buSzPts val="2400"/>
              <a:buChar char="•"/>
            </a:pPr>
            <a:r>
              <a:rPr lang="en-US"/>
              <a:t>DELETE: Borrar un recurso</a:t>
            </a:r>
            <a:endParaRPr/>
          </a:p>
          <a:p>
            <a:pPr indent="-406400" lvl="0" marL="457200" rtl="0" algn="l">
              <a:lnSpc>
                <a:spcPct val="90000"/>
              </a:lnSpc>
              <a:spcBef>
                <a:spcPts val="0"/>
              </a:spcBef>
              <a:spcAft>
                <a:spcPts val="0"/>
              </a:spcAft>
              <a:buSzPts val="2800"/>
              <a:buChar char="•"/>
            </a:pPr>
            <a:r>
              <a:rPr lang="en-US"/>
              <a:t>Se utilizan los errores del protocolo HTTP.</a:t>
            </a:r>
            <a:endParaRPr/>
          </a:p>
          <a:p>
            <a:pPr indent="-381000" lvl="1" marL="914400" rtl="0" algn="l">
              <a:lnSpc>
                <a:spcPct val="90000"/>
              </a:lnSpc>
              <a:spcBef>
                <a:spcPts val="0"/>
              </a:spcBef>
              <a:spcAft>
                <a:spcPts val="0"/>
              </a:spcAft>
              <a:buSzPts val="2400"/>
              <a:buChar char="•"/>
            </a:pPr>
            <a:r>
              <a:rPr lang="en-US"/>
              <a:t>200 ok, 404 not found, etc.</a:t>
            </a:r>
            <a:endParaRPr/>
          </a:p>
        </p:txBody>
      </p:sp>
      <p:sp>
        <p:nvSpPr>
          <p:cNvPr id="552" name="Google Shape;552;p58"/>
          <p:cNvSpPr txBox="1"/>
          <p:nvPr>
            <p:ph idx="12" type="sldNum"/>
          </p:nvPr>
        </p:nvSpPr>
        <p:spPr>
          <a:xfrm>
            <a:off x="8587620" y="6575425"/>
            <a:ext cx="55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