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9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41f1f8fc19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141f1f8fc1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41f1f8fc19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141f1f8fc1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41f1f8fc19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g141f1f8fc1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41f1f8fc19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g141f1f8fc1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77de787bcf_0_3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77de787bcf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g77de787bcf_0_3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77de787bc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77de787bcf_0_3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4bbbb9f0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g14bbbb9f0f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5f903fbe8_0_5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85f903fbe8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41f1f8fc1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141f1f8fc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41f1f8fc19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141f1f8fc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41f1f8fc1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141f1f8fc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41f1f8fc1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g141f1f8fc1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41f1f8fc19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141f1f8fc1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41f1f8fc19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141f1f8fc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1f1f8fc19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141f1f8fc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" name="Google Shape;21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" name="Google Shape;22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7" name="Google Shape;27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0" name="Google Shape;110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" name="Google Shape;113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4" name="Google Shape;114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6" name="Google Shape;116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1" name="Google Shape;151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" name="Google Shape;30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6" name="Google Shape;176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7" name="Google Shape;177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8" name="Google Shape;178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2" name="Google Shape;182;p2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6" name="Google Shape;186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" name="Google Shape;187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8" name="Google Shape;188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92" name="Google Shape;192;p2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7" name="Google Shape;197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9" name="Google Shape;199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0" name="Google Shape;200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4" name="Google Shape;204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7" name="Google Shape;207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8" name="Google Shape;208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209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0" name="Google Shape;210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2" name="Google Shape;212;p2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4" name="Google Shape;214;p2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7" name="Google Shape;217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8" name="Google Shape;218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9" name="Google Shape;219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0" name="Google Shape;220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4" name="Google Shape;224;p2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7" name="Google Shape;227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8" name="Google Shape;228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" name="Google Shape;229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32" name="Google Shape;232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3" name="Google Shape;233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4" name="Google Shape;234;p2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">
  <p:cSld name="Filmina - Conceptos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0" name="Google Shape;240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41" name="Google Shape;241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">
  <p:cSld name="Filmina - Conceptos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5" name="Google Shape;255;p2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56" name="Google Shape;256;p2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2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3">
  <p:cSld name="Filmina - Conceptos_3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5" name="Google Shape;265;p3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6" name="Google Shape;266;p3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3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8" name="Google Shape;38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9" name="Google Shape;39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" name="Google Shape;40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5" name="Google Shape;45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4">
  <p:cSld name="Filmina - Conceptos_4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5" name="Google Shape;275;p3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76" name="Google Shape;276;p3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3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5">
  <p:cSld name="Filmina - Conceptos_5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5" name="Google Shape;285;p3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86" name="Google Shape;286;p3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3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6">
  <p:cSld name="Filmina - Conceptos_6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5" name="Google Shape;295;p3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96" name="Google Shape;296;p3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3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7">
  <p:cSld name="Filmina - Conceptos_7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5" name="Google Shape;305;p3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6" name="Google Shape;306;p3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3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8">
  <p:cSld name="Filmina - Conceptos_8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5" name="Google Shape;315;p3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16" name="Google Shape;316;p3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3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9">
  <p:cSld name="Filmina - Conceptos_9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5" name="Google Shape;325;p3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26" name="Google Shape;326;p3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3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6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0">
  <p:cSld name="Filmina - Conceptos_10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5" name="Google Shape;335;p3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36" name="Google Shape;336;p3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3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1">
  <p:cSld name="Filmina - Conceptos_1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8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5" name="Google Shape;345;p38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46" name="Google Shape;346;p38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38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2">
  <p:cSld name="Filmina - Conceptos_1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5" name="Google Shape;355;p3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56" name="Google Shape;356;p3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3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3">
  <p:cSld name="Filmina - Conceptos_13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5" name="Google Shape;365;p4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66" name="Google Shape;366;p4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4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52" name="Google Shape;52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4" name="Google Shape;54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5">
  <p:cSld name="Filmina - Conceptos_15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5" name="Google Shape;375;p4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76" name="Google Shape;376;p4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4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6">
  <p:cSld name="Filmina - Conceptos_16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5" name="Google Shape;385;p4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86" name="Google Shape;386;p4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4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7">
  <p:cSld name="Filmina - Conceptos_17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4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5" name="Google Shape;395;p4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96" name="Google Shape;396;p4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4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8">
  <p:cSld name="Filmina - Conceptos_18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5" name="Google Shape;405;p4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06" name="Google Shape;406;p4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4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9">
  <p:cSld name="Filmina - Conceptos_19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4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5" name="Google Shape;415;p4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16" name="Google Shape;416;p4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4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1">
  <p:cSld name="Filmina - Conceptos_2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5" name="Google Shape;425;p4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26" name="Google Shape;426;p4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4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6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2">
  <p:cSld name="Filmina - Conceptos_22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4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5" name="Google Shape;435;p4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36" name="Google Shape;436;p4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p4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3">
  <p:cSld name="Título - Ejercicios_3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4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443" name="Google Shape;443;p4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4" name="Google Shape;444;p48"/>
            <p:cNvGrpSpPr/>
            <p:nvPr/>
          </p:nvGrpSpPr>
          <p:grpSpPr>
            <a:xfrm rot="10800000">
              <a:off x="-1300" y="4051473"/>
              <a:ext cx="9143950" cy="2806508"/>
              <a:chOff x="0" y="275"/>
              <a:chExt cx="9143950" cy="381817"/>
            </a:xfrm>
          </p:grpSpPr>
          <p:sp>
            <p:nvSpPr>
              <p:cNvPr id="445" name="Google Shape;445;p4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7" name="Google Shape;447;p48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8" name="Google Shape;448;p4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 1">
  <p:cSld name="Filmina - Ejercicios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5" name="Google Shape;455;p4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56" name="Google Shape;456;p4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4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8" name="Google Shape;58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9" name="Google Shape;59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60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61" name="Google Shape;61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5" name="Google Shape;65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8" name="Google Shape;68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" name="Google Shape;71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72" name="Google Shape;72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4" name="Google Shape;74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8" name="Google Shape;78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9" name="Google Shape;79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80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3" name="Google Shape;83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5" name="Google Shape;85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9" name="Google Shape;89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91" name="Google Shape;91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00" name="Google Shape;100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02" name="Google Shape;102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03" name="Google Shape;103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5" name="Google Shape;105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7" name="Google Shape;107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6" name="Google Shape;16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Técnicas de Programación</a:t>
            </a:r>
            <a:endParaRPr/>
          </a:p>
        </p:txBody>
      </p:sp>
      <p:sp>
        <p:nvSpPr>
          <p:cNvPr id="465" name="Google Shape;465;p5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TRY - CATCH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highlight>
                  <a:srgbClr val="FFFFFF"/>
                </a:highlight>
              </a:rPr>
              <a:t>Gestión</a:t>
            </a:r>
            <a:r>
              <a:rPr lang="en-US" sz="4800">
                <a:solidFill>
                  <a:srgbClr val="41423D"/>
                </a:solidFill>
                <a:highlight>
                  <a:srgbClr val="FFFFFF"/>
                </a:highlight>
              </a:rPr>
              <a:t> </a:t>
            </a:r>
            <a:r>
              <a:rPr lang="en-US"/>
              <a:t>de errores</a:t>
            </a:r>
            <a:endParaRPr/>
          </a:p>
        </p:txBody>
      </p:sp>
      <p:sp>
        <p:nvSpPr>
          <p:cNvPr id="528" name="Google Shape;528;p59"/>
          <p:cNvSpPr txBox="1"/>
          <p:nvPr>
            <p:ph idx="4294967295" type="body"/>
          </p:nvPr>
        </p:nvSpPr>
        <p:spPr>
          <a:xfrm>
            <a:off x="628650" y="1530725"/>
            <a:ext cx="8060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810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¡Probamos que imprime..!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800"/>
              </a:spcBef>
              <a:spcAft>
                <a:spcPts val="11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5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0" name="Google Shape;53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050" y="2653700"/>
            <a:ext cx="5975899" cy="31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highlight>
                  <a:srgbClr val="FFFFFF"/>
                </a:highlight>
              </a:rPr>
              <a:t>Gestión</a:t>
            </a:r>
            <a:r>
              <a:rPr lang="en-US" sz="4800">
                <a:solidFill>
                  <a:srgbClr val="41423D"/>
                </a:solidFill>
                <a:highlight>
                  <a:srgbClr val="FFFFFF"/>
                </a:highlight>
              </a:rPr>
              <a:t> </a:t>
            </a:r>
            <a:r>
              <a:rPr lang="en-US"/>
              <a:t>de errores</a:t>
            </a:r>
            <a:endParaRPr/>
          </a:p>
        </p:txBody>
      </p:sp>
      <p:sp>
        <p:nvSpPr>
          <p:cNvPr id="536" name="Google Shape;536;p60"/>
          <p:cNvSpPr txBox="1"/>
          <p:nvPr>
            <p:ph idx="4294967295" type="body"/>
          </p:nvPr>
        </p:nvSpPr>
        <p:spPr>
          <a:xfrm>
            <a:off x="628650" y="1530725"/>
            <a:ext cx="8060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810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¡Probamos</a:t>
            </a:r>
            <a:r>
              <a:rPr lang="en-US" sz="3100"/>
              <a:t> que imprime..!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800"/>
              </a:spcBef>
              <a:spcAft>
                <a:spcPts val="11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6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8" name="Google Shape;53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953" y="2391325"/>
            <a:ext cx="6112225" cy="36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highlight>
                  <a:srgbClr val="FFFFFF"/>
                </a:highlight>
              </a:rPr>
              <a:t>Gestión</a:t>
            </a:r>
            <a:r>
              <a:rPr lang="en-US" sz="4800">
                <a:solidFill>
                  <a:srgbClr val="41423D"/>
                </a:solidFill>
                <a:highlight>
                  <a:srgbClr val="FFFFFF"/>
                </a:highlight>
              </a:rPr>
              <a:t> </a:t>
            </a:r>
            <a:r>
              <a:rPr lang="en-US"/>
              <a:t>de errores</a:t>
            </a:r>
            <a:endParaRPr/>
          </a:p>
        </p:txBody>
      </p:sp>
      <p:sp>
        <p:nvSpPr>
          <p:cNvPr id="544" name="Google Shape;544;p61"/>
          <p:cNvSpPr txBox="1"/>
          <p:nvPr>
            <p:ph idx="4294967295" type="body"/>
          </p:nvPr>
        </p:nvSpPr>
        <p:spPr>
          <a:xfrm>
            <a:off x="628650" y="1530725"/>
            <a:ext cx="8060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810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¡Probamos que imprime..!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800"/>
              </a:spcBef>
              <a:spcAft>
                <a:spcPts val="11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6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6" name="Google Shape;54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75" y="2886275"/>
            <a:ext cx="60579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highlight>
                  <a:srgbClr val="FFFFFF"/>
                </a:highlight>
              </a:rPr>
              <a:t>Gestión</a:t>
            </a:r>
            <a:r>
              <a:rPr lang="en-US" sz="4800">
                <a:solidFill>
                  <a:srgbClr val="41423D"/>
                </a:solidFill>
                <a:highlight>
                  <a:srgbClr val="FFFFFF"/>
                </a:highlight>
              </a:rPr>
              <a:t> </a:t>
            </a:r>
            <a:r>
              <a:rPr lang="en-US"/>
              <a:t>de errores</a:t>
            </a:r>
            <a:endParaRPr/>
          </a:p>
        </p:txBody>
      </p:sp>
      <p:sp>
        <p:nvSpPr>
          <p:cNvPr id="552" name="Google Shape;552;p62"/>
          <p:cNvSpPr txBox="1"/>
          <p:nvPr>
            <p:ph idx="4294967295" type="body"/>
          </p:nvPr>
        </p:nvSpPr>
        <p:spPr>
          <a:xfrm>
            <a:off x="628650" y="1530725"/>
            <a:ext cx="8060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810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¡Probamos que imprime..!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Para que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try..catch</a:t>
            </a:r>
            <a:r>
              <a:rPr lang="en-US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funcione, el código debe ser ejecutable. En otras palabras, debería ser JavaScript válido.No funcionará si el código es sintácticamente incorrecto!</a:t>
            </a:r>
            <a:endParaRPr sz="1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11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6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4" name="Google Shape;55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75" y="2886275"/>
            <a:ext cx="60579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3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Ejercicios</a:t>
            </a:r>
            <a:endParaRPr/>
          </a:p>
        </p:txBody>
      </p:sp>
      <p:sp>
        <p:nvSpPr>
          <p:cNvPr id="561" name="Google Shape;561;p6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4"/>
          <p:cNvSpPr txBox="1"/>
          <p:nvPr>
            <p:ph idx="4294967295" type="body"/>
          </p:nvPr>
        </p:nvSpPr>
        <p:spPr>
          <a:xfrm>
            <a:off x="311700" y="1973525"/>
            <a:ext cx="8520600" cy="4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Realizar un programa que lea un archivo de texto y lo muestre en un html. </a:t>
            </a:r>
            <a:r>
              <a:rPr lang="en-US"/>
              <a:t>En caso</a:t>
            </a:r>
            <a:r>
              <a:rPr lang="en-US"/>
              <a:t> de no existir el archivo el programa debe de indicar el error.</a:t>
            </a:r>
            <a:endParaRPr/>
          </a:p>
        </p:txBody>
      </p:sp>
      <p:sp>
        <p:nvSpPr>
          <p:cNvPr id="567" name="Google Shape;567;p6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 Black"/>
              <a:buNone/>
            </a:pPr>
            <a:r>
              <a:rPr b="1" lang="en-US"/>
              <a:t>Ejercicio 	</a:t>
            </a:r>
            <a:endParaRPr b="1"/>
          </a:p>
        </p:txBody>
      </p:sp>
      <p:sp>
        <p:nvSpPr>
          <p:cNvPr id="568" name="Google Shape;568;p6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5"/>
          <p:cNvSpPr txBox="1"/>
          <p:nvPr>
            <p:ph idx="4294967295" type="body"/>
          </p:nvPr>
        </p:nvSpPr>
        <p:spPr>
          <a:xfrm>
            <a:off x="311700" y="1973525"/>
            <a:ext cx="8520600" cy="4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Realizar un programa que lea un archivo de texto y lo muestre en un html. En caso de no existir el archivo el programa debe de indicar el </a:t>
            </a:r>
            <a:r>
              <a:rPr lang="en-US"/>
              <a:t>error y crear</a:t>
            </a:r>
            <a:r>
              <a:rPr lang="en-US"/>
              <a:t> un archivo con el nombre indicado en el </a:t>
            </a:r>
            <a:r>
              <a:rPr lang="en-US"/>
              <a:t>error para que</a:t>
            </a:r>
            <a:r>
              <a:rPr lang="en-US"/>
              <a:t> el programa pruebe nuevamente si el archivo existe.</a:t>
            </a:r>
            <a:endParaRPr/>
          </a:p>
        </p:txBody>
      </p:sp>
      <p:sp>
        <p:nvSpPr>
          <p:cNvPr id="574" name="Google Shape;574;p6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 Black"/>
              <a:buNone/>
            </a:pPr>
            <a:r>
              <a:rPr b="1" lang="en-US"/>
              <a:t>Ejercicio 	</a:t>
            </a:r>
            <a:endParaRPr b="1"/>
          </a:p>
        </p:txBody>
      </p:sp>
      <p:sp>
        <p:nvSpPr>
          <p:cNvPr id="575" name="Google Shape;575;p6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highlight>
                  <a:srgbClr val="FFFFFF"/>
                </a:highlight>
              </a:rPr>
              <a:t>Gestión</a:t>
            </a:r>
            <a:r>
              <a:rPr lang="en-US" sz="4800">
                <a:solidFill>
                  <a:srgbClr val="41423D"/>
                </a:solidFill>
                <a:highlight>
                  <a:srgbClr val="FFFFFF"/>
                </a:highlight>
              </a:rPr>
              <a:t> </a:t>
            </a:r>
            <a:r>
              <a:rPr lang="en-US"/>
              <a:t>de errores</a:t>
            </a:r>
            <a:endParaRPr/>
          </a:p>
        </p:txBody>
      </p:sp>
      <p:sp>
        <p:nvSpPr>
          <p:cNvPr id="471" name="Google Shape;471;p51"/>
          <p:cNvSpPr txBox="1"/>
          <p:nvPr>
            <p:ph idx="4294967295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1100"/>
              </a:spcAft>
              <a:buNone/>
            </a:pPr>
            <a:r>
              <a:rPr lang="en-US">
                <a:highlight>
                  <a:srgbClr val="FFFFFF"/>
                </a:highlight>
              </a:rPr>
              <a:t>No importa que tan buenos seamos programando a menudo nos encontraremos con</a:t>
            </a:r>
            <a:r>
              <a:rPr lang="en-US">
                <a:highlight>
                  <a:srgbClr val="FFFFFF"/>
                </a:highlight>
              </a:rPr>
              <a:t> errores</a:t>
            </a:r>
            <a:r>
              <a:rPr lang="en-US">
                <a:highlight>
                  <a:srgbClr val="FFFFFF"/>
                </a:highlight>
              </a:rPr>
              <a:t> durante la ejecución de un código,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pueden ocurrir debido a descuidos, una entrada inesperada del usuario, una respuesta errónea del servidor o por otras razones,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Sin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importar la naturaleza del error esto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ocasiona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que nuestro programa se detenga inmediatamente evitando que el usuario pueda seguir con su tarea.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5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highlight>
                  <a:srgbClr val="FFFFFF"/>
                </a:highlight>
              </a:rPr>
              <a:t>Gestión</a:t>
            </a:r>
            <a:r>
              <a:rPr lang="en-US" sz="4800">
                <a:solidFill>
                  <a:srgbClr val="41423D"/>
                </a:solidFill>
                <a:highlight>
                  <a:srgbClr val="FFFFFF"/>
                </a:highlight>
              </a:rPr>
              <a:t> </a:t>
            </a:r>
            <a:r>
              <a:rPr lang="en-US"/>
              <a:t>de errores</a:t>
            </a:r>
            <a:endParaRPr/>
          </a:p>
        </p:txBody>
      </p:sp>
      <p:sp>
        <p:nvSpPr>
          <p:cNvPr id="478" name="Google Shape;478;p52"/>
          <p:cNvSpPr txBox="1"/>
          <p:nvPr>
            <p:ph idx="4294967295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Para estos casos hay una construcción sintáctica que nos permite “atrapar” errores para antes de que nuestro programa termine su </a:t>
            </a:r>
            <a:r>
              <a:rPr lang="en-US"/>
              <a:t>ejecución</a:t>
            </a:r>
            <a:r>
              <a:rPr lang="en-US"/>
              <a:t> debido a un error.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Esta es las palabras reservadas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TRY y CATCH….</a:t>
            </a:r>
            <a:endParaRPr/>
          </a:p>
        </p:txBody>
      </p:sp>
      <p:sp>
        <p:nvSpPr>
          <p:cNvPr id="479" name="Google Shape;479;p5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highlight>
                  <a:srgbClr val="FFFFFF"/>
                </a:highlight>
              </a:rPr>
              <a:t>Gestión</a:t>
            </a:r>
            <a:r>
              <a:rPr lang="en-US" sz="4800">
                <a:solidFill>
                  <a:srgbClr val="41423D"/>
                </a:solidFill>
                <a:highlight>
                  <a:srgbClr val="FFFFFF"/>
                </a:highlight>
              </a:rPr>
              <a:t> </a:t>
            </a:r>
            <a:r>
              <a:rPr lang="en-US"/>
              <a:t>de errores</a:t>
            </a:r>
            <a:endParaRPr/>
          </a:p>
        </p:txBody>
      </p:sp>
      <p:sp>
        <p:nvSpPr>
          <p:cNvPr id="485" name="Google Shape;485;p53"/>
          <p:cNvSpPr txBox="1"/>
          <p:nvPr>
            <p:ph idx="4294967295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110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La construcción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try...catch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tiene dos bloques principales: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, y luego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sp>
        <p:nvSpPr>
          <p:cNvPr id="486" name="Google Shape;486;p5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7" name="Google Shape;4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918" y="2958331"/>
            <a:ext cx="4854225" cy="30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highlight>
                  <a:srgbClr val="FFFFFF"/>
                </a:highlight>
              </a:rPr>
              <a:t>Gestión</a:t>
            </a:r>
            <a:r>
              <a:rPr lang="en-US" sz="4800">
                <a:solidFill>
                  <a:srgbClr val="41423D"/>
                </a:solidFill>
                <a:highlight>
                  <a:srgbClr val="FFFFFF"/>
                </a:highlight>
              </a:rPr>
              <a:t> </a:t>
            </a:r>
            <a:r>
              <a:rPr lang="en-US"/>
              <a:t>de errores</a:t>
            </a:r>
            <a:endParaRPr/>
          </a:p>
        </p:txBody>
      </p:sp>
      <p:sp>
        <p:nvSpPr>
          <p:cNvPr id="493" name="Google Shape;493;p54"/>
          <p:cNvSpPr txBox="1"/>
          <p:nvPr>
            <p:ph idx="4294967295" type="body"/>
          </p:nvPr>
        </p:nvSpPr>
        <p:spPr>
          <a:xfrm>
            <a:off x="628650" y="1530725"/>
            <a:ext cx="8060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Como Funciona: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SzPts val="2800"/>
              <a:buAutoNum type="arabi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Primero, se ejecuta el código en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try {...}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381000" rtl="0" algn="just">
              <a:lnSpc>
                <a:spcPct val="13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1423D"/>
                </a:solidFill>
                <a:highlight>
                  <a:srgbClr val="FFFFFF"/>
                </a:highlight>
              </a:rPr>
              <a:t>try {</a:t>
            </a:r>
            <a:endParaRPr sz="1800">
              <a:solidFill>
                <a:srgbClr val="41423D"/>
              </a:solidFill>
              <a:highlight>
                <a:srgbClr val="FFFFFF"/>
              </a:highlight>
            </a:endParaRPr>
          </a:p>
          <a:p>
            <a:pPr indent="76200" lvl="0" marL="838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1423D"/>
                </a:solidFill>
                <a:highlight>
                  <a:srgbClr val="FFFFFF"/>
                </a:highlight>
              </a:rPr>
              <a:t>//Código que vamos a ejecutar</a:t>
            </a:r>
            <a:endParaRPr sz="1800">
              <a:solidFill>
                <a:srgbClr val="41423D"/>
              </a:solidFill>
              <a:highlight>
                <a:srgbClr val="FFFFFF"/>
              </a:highlight>
            </a:endParaRPr>
          </a:p>
          <a:p>
            <a:pPr indent="76200" lvl="0" marL="838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1423D"/>
                </a:solidFill>
                <a:highlight>
                  <a:srgbClr val="FFFFFF"/>
                </a:highlight>
              </a:rPr>
              <a:t>// Si se produce un error se lanza una excepción y se salta al catch</a:t>
            </a:r>
            <a:endParaRPr sz="1800">
              <a:solidFill>
                <a:srgbClr val="41423D"/>
              </a:solidFill>
              <a:highlight>
                <a:srgbClr val="FFFFFF"/>
              </a:highlight>
            </a:endParaRPr>
          </a:p>
          <a:p>
            <a:pPr indent="0" lvl="0" marL="3810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1423D"/>
                </a:solidFill>
                <a:highlight>
                  <a:srgbClr val="FFFFFF"/>
                </a:highlight>
              </a:rPr>
              <a:t>}</a:t>
            </a:r>
            <a:endParaRPr sz="1800">
              <a:solidFill>
                <a:srgbClr val="41423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800"/>
              </a:spcBef>
              <a:spcAft>
                <a:spcPts val="11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5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highlight>
                  <a:srgbClr val="FFFFFF"/>
                </a:highlight>
              </a:rPr>
              <a:t>Gestión</a:t>
            </a:r>
            <a:r>
              <a:rPr lang="en-US" sz="4800">
                <a:solidFill>
                  <a:srgbClr val="41423D"/>
                </a:solidFill>
                <a:highlight>
                  <a:srgbClr val="FFFFFF"/>
                </a:highlight>
              </a:rPr>
              <a:t> </a:t>
            </a:r>
            <a:r>
              <a:rPr lang="en-US"/>
              <a:t>de errores</a:t>
            </a:r>
            <a:endParaRPr/>
          </a:p>
        </p:txBody>
      </p:sp>
      <p:sp>
        <p:nvSpPr>
          <p:cNvPr id="500" name="Google Shape;500;p55"/>
          <p:cNvSpPr txBox="1"/>
          <p:nvPr>
            <p:ph idx="4294967295" type="body"/>
          </p:nvPr>
        </p:nvSpPr>
        <p:spPr>
          <a:xfrm>
            <a:off x="628650" y="1530725"/>
            <a:ext cx="8060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Como Funciona: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Si no hubo errores, se ignora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catch (err)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: la ejecución llega al final de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y continúa, omitiendo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Al igual que pasaría con el IF ELSE si la condición resulta ser verdadera, ignora la secuencia de código que se encuentra dentro del ELSE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800"/>
              </a:spcBef>
              <a:spcAft>
                <a:spcPts val="11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5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highlight>
                  <a:srgbClr val="FFFFFF"/>
                </a:highlight>
              </a:rPr>
              <a:t>Gestión</a:t>
            </a:r>
            <a:r>
              <a:rPr lang="en-US" sz="4800">
                <a:solidFill>
                  <a:srgbClr val="41423D"/>
                </a:solidFill>
                <a:highlight>
                  <a:srgbClr val="FFFFFF"/>
                </a:highlight>
              </a:rPr>
              <a:t> </a:t>
            </a:r>
            <a:r>
              <a:rPr lang="en-US"/>
              <a:t>de errores</a:t>
            </a:r>
            <a:endParaRPr/>
          </a:p>
        </p:txBody>
      </p:sp>
      <p:sp>
        <p:nvSpPr>
          <p:cNvPr id="507" name="Google Shape;507;p56"/>
          <p:cNvSpPr txBox="1"/>
          <p:nvPr>
            <p:ph idx="4294967295" type="body"/>
          </p:nvPr>
        </p:nvSpPr>
        <p:spPr>
          <a:xfrm>
            <a:off x="628650" y="1530725"/>
            <a:ext cx="8060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Como Funciona: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Si se produce un error, la ejecución de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se detiene y el control fluye al comienzo de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catch (err)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. La variable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(podemos usar cualquier nombre para ella) contendrá un objeto de error con detalles sobre lo que sucedió.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381000" rtl="0" algn="just">
              <a:lnSpc>
                <a:spcPct val="13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1423D"/>
                </a:solidFill>
                <a:highlight>
                  <a:srgbClr val="FFFFFF"/>
                </a:highlight>
              </a:rPr>
              <a:t>catch (e) {</a:t>
            </a:r>
            <a:endParaRPr sz="1500">
              <a:solidFill>
                <a:srgbClr val="41423D"/>
              </a:solidFill>
              <a:highlight>
                <a:srgbClr val="FFFFFF"/>
              </a:highlight>
            </a:endParaRPr>
          </a:p>
          <a:p>
            <a:pPr indent="0" lvl="0" marL="3810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1423D"/>
                </a:solidFill>
                <a:highlight>
                  <a:srgbClr val="FFFFFF"/>
                </a:highlight>
              </a:rPr>
              <a:t>   // e representa el error lanzado</a:t>
            </a:r>
            <a:endParaRPr sz="1500">
              <a:solidFill>
                <a:srgbClr val="41423D"/>
              </a:solidFill>
              <a:highlight>
                <a:srgbClr val="FFFFFF"/>
              </a:highlight>
            </a:endParaRPr>
          </a:p>
          <a:p>
            <a:pPr indent="0" lvl="0" marL="3810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1423D"/>
                </a:solidFill>
                <a:highlight>
                  <a:srgbClr val="FFFFFF"/>
                </a:highlight>
              </a:rPr>
              <a:t>   // mensajes de alerta, acciones a ejecutar, etc.</a:t>
            </a:r>
            <a:endParaRPr sz="1500">
              <a:solidFill>
                <a:srgbClr val="41423D"/>
              </a:solidFill>
              <a:highlight>
                <a:srgbClr val="FFFFFF"/>
              </a:highlight>
            </a:endParaRPr>
          </a:p>
          <a:p>
            <a:pPr indent="0" lvl="0" marL="3810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1423D"/>
                </a:solidFill>
                <a:highlight>
                  <a:srgbClr val="FFFFFF"/>
                </a:highlight>
              </a:rPr>
              <a:t>}</a:t>
            </a:r>
            <a:endParaRPr sz="1500">
              <a:solidFill>
                <a:srgbClr val="41423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800"/>
              </a:spcBef>
              <a:spcAft>
                <a:spcPts val="11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highlight>
                  <a:srgbClr val="FFFFFF"/>
                </a:highlight>
              </a:rPr>
              <a:t>Gestión</a:t>
            </a:r>
            <a:r>
              <a:rPr lang="en-US" sz="4800">
                <a:solidFill>
                  <a:srgbClr val="41423D"/>
                </a:solidFill>
                <a:highlight>
                  <a:srgbClr val="FFFFFF"/>
                </a:highlight>
              </a:rPr>
              <a:t> </a:t>
            </a:r>
            <a:r>
              <a:rPr lang="en-US"/>
              <a:t>de errores</a:t>
            </a:r>
            <a:endParaRPr/>
          </a:p>
        </p:txBody>
      </p:sp>
      <p:sp>
        <p:nvSpPr>
          <p:cNvPr id="514" name="Google Shape;514;p57"/>
          <p:cNvSpPr txBox="1"/>
          <p:nvPr>
            <p:ph idx="4294967295" type="body"/>
          </p:nvPr>
        </p:nvSpPr>
        <p:spPr>
          <a:xfrm>
            <a:off x="628650" y="1530725"/>
            <a:ext cx="8060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Como Funciona: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3. Si se produce un error, la ejecución de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se detiene y el control fluye al comienzo de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catch (err)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. La variable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(podemos usar cualquier nombre para ella) contendrá un objeto de error con detalles sobre lo que sucedió.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381000" rtl="0" algn="just">
              <a:lnSpc>
                <a:spcPct val="13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1423D"/>
                </a:solidFill>
                <a:highlight>
                  <a:srgbClr val="FFFFFF"/>
                </a:highlight>
              </a:rPr>
              <a:t>catch (e) {</a:t>
            </a:r>
            <a:endParaRPr sz="1500">
              <a:solidFill>
                <a:srgbClr val="41423D"/>
              </a:solidFill>
              <a:highlight>
                <a:srgbClr val="FFFFFF"/>
              </a:highlight>
            </a:endParaRPr>
          </a:p>
          <a:p>
            <a:pPr indent="0" lvl="0" marL="3810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1423D"/>
                </a:solidFill>
                <a:highlight>
                  <a:srgbClr val="FFFFFF"/>
                </a:highlight>
              </a:rPr>
              <a:t>   // e representa el error lanzado</a:t>
            </a:r>
            <a:endParaRPr sz="1500">
              <a:solidFill>
                <a:srgbClr val="41423D"/>
              </a:solidFill>
              <a:highlight>
                <a:srgbClr val="FFFFFF"/>
              </a:highlight>
            </a:endParaRPr>
          </a:p>
          <a:p>
            <a:pPr indent="0" lvl="0" marL="3810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1423D"/>
                </a:solidFill>
                <a:highlight>
                  <a:srgbClr val="FFFFFF"/>
                </a:highlight>
              </a:rPr>
              <a:t>   // mensajes de alerta, acciones a ejecutar, etc.</a:t>
            </a:r>
            <a:endParaRPr sz="1500">
              <a:solidFill>
                <a:srgbClr val="41423D"/>
              </a:solidFill>
              <a:highlight>
                <a:srgbClr val="FFFFFF"/>
              </a:highlight>
            </a:endParaRPr>
          </a:p>
          <a:p>
            <a:pPr indent="0" lvl="0" marL="3810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1423D"/>
                </a:solidFill>
                <a:highlight>
                  <a:srgbClr val="FFFFFF"/>
                </a:highlight>
              </a:rPr>
              <a:t>}</a:t>
            </a:r>
            <a:endParaRPr sz="1500">
              <a:solidFill>
                <a:srgbClr val="41423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800"/>
              </a:spcBef>
              <a:spcAft>
                <a:spcPts val="11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5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highlight>
                  <a:srgbClr val="FFFFFF"/>
                </a:highlight>
              </a:rPr>
              <a:t>Gestión</a:t>
            </a:r>
            <a:r>
              <a:rPr lang="en-US" sz="4800">
                <a:solidFill>
                  <a:srgbClr val="41423D"/>
                </a:solidFill>
                <a:highlight>
                  <a:srgbClr val="FFFFFF"/>
                </a:highlight>
              </a:rPr>
              <a:t> </a:t>
            </a:r>
            <a:r>
              <a:rPr lang="en-US"/>
              <a:t>de errores</a:t>
            </a:r>
            <a:endParaRPr/>
          </a:p>
        </p:txBody>
      </p:sp>
      <p:sp>
        <p:nvSpPr>
          <p:cNvPr id="521" name="Google Shape;521;p58"/>
          <p:cNvSpPr txBox="1"/>
          <p:nvPr>
            <p:ph idx="4294967295" type="body"/>
          </p:nvPr>
        </p:nvSpPr>
        <p:spPr>
          <a:xfrm>
            <a:off x="628650" y="1530725"/>
            <a:ext cx="8060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810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Entonces, un error dentro del bloque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3810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try{...}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no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detendrá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ejecución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del programa por lo tanto y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tendríamos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la oportunidad de manejarlo en el bloque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.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800"/>
              </a:spcBef>
              <a:spcAft>
                <a:spcPts val="11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5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