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9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1" Type="http://schemas.openxmlformats.org/officeDocument/2006/relationships/slide" Target="slides/slide17.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c75005e3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14c75005e35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c75005e3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14c75005e35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c75005e35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14c75005e35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4c75005e35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14c75005e35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7de787bcf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g77de787bcf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1" name="Google Shape;571;g77de787bcf_0_3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77de787bcf_0_3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77" name="Google Shape;577;g77de787bcf_0_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4c75005e35_0_1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85" name="Google Shape;585;g14c75005e35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4c75005e35_0_1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93" name="Google Shape;593;g14c75005e35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4bbc69c05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14bbc69c055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4bbcd6e1f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14bbcd6e1f4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4bbcd6e1f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14bbcd6e1f4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4c75005e3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g14c75005e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4c75005e3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14c75005e35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4c75005e3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14c75005e35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4c75005e3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g14c75005e35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4c75005e3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g14c75005e35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6700" y="2707050"/>
            <a:ext cx="57657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646125" y="792450"/>
            <a:ext cx="57657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52"/>
            <a:ext cx="9146775" cy="6857929"/>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52"/>
            <a:ext cx="9146775" cy="6857929"/>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195" name="Google Shape;195;p23"/>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52"/>
            <a:ext cx="9146775" cy="6857929"/>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52"/>
            <a:ext cx="9146775" cy="6857929"/>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52"/>
            <a:ext cx="9146775" cy="6857929"/>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52"/>
            <a:ext cx="9146775" cy="6857929"/>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
  <p:cSld name="Filmina - Conceptos_1">
    <p:spTree>
      <p:nvGrpSpPr>
        <p:cNvPr id="235" name="Shape 235"/>
        <p:cNvGrpSpPr/>
        <p:nvPr/>
      </p:nvGrpSpPr>
      <p:grpSpPr>
        <a:xfrm>
          <a:off x="0" y="0"/>
          <a:ext cx="0" cy="0"/>
          <a:chOff x="0" y="0"/>
          <a:chExt cx="0" cy="0"/>
        </a:xfrm>
      </p:grpSpPr>
      <p:sp>
        <p:nvSpPr>
          <p:cNvPr id="236" name="Google Shape;236;p2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38" name="Google Shape;238;p2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p2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40" name="Google Shape;240;p27"/>
          <p:cNvGrpSpPr/>
          <p:nvPr/>
        </p:nvGrpSpPr>
        <p:grpSpPr>
          <a:xfrm>
            <a:off x="0" y="275"/>
            <a:ext cx="9143950" cy="480375"/>
            <a:chOff x="0" y="275"/>
            <a:chExt cx="9143950" cy="480375"/>
          </a:xfrm>
        </p:grpSpPr>
        <p:sp>
          <p:nvSpPr>
            <p:cNvPr id="241" name="Google Shape;241;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43" name="Google Shape;243;p2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244" name="Google Shape;244;p2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8"/>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48" name="Google Shape;248;p28"/>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p28"/>
          <p:cNvSpPr txBox="1"/>
          <p:nvPr/>
        </p:nvSpPr>
        <p:spPr>
          <a:xfrm flipH="1">
            <a:off x="76325" y="0"/>
            <a:ext cx="88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rPr>
              <a:t>CFS</a:t>
            </a:r>
            <a:endParaRPr b="1" sz="2400">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
  <p:cSld name="Filmina - Conceptos_2">
    <p:spTree>
      <p:nvGrpSpPr>
        <p:cNvPr id="250" name="Shape 250"/>
        <p:cNvGrpSpPr/>
        <p:nvPr/>
      </p:nvGrpSpPr>
      <p:grpSpPr>
        <a:xfrm>
          <a:off x="0" y="0"/>
          <a:ext cx="0" cy="0"/>
          <a:chOff x="0" y="0"/>
          <a:chExt cx="0" cy="0"/>
        </a:xfrm>
      </p:grpSpPr>
      <p:sp>
        <p:nvSpPr>
          <p:cNvPr id="251" name="Google Shape;251;p2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2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53" name="Google Shape;253;p2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2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55" name="Google Shape;255;p29"/>
          <p:cNvGrpSpPr/>
          <p:nvPr/>
        </p:nvGrpSpPr>
        <p:grpSpPr>
          <a:xfrm>
            <a:off x="0" y="275"/>
            <a:ext cx="9143950" cy="480375"/>
            <a:chOff x="0" y="275"/>
            <a:chExt cx="9143950" cy="480375"/>
          </a:xfrm>
        </p:grpSpPr>
        <p:sp>
          <p:nvSpPr>
            <p:cNvPr id="256" name="Google Shape;256;p2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2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58" name="Google Shape;258;p2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9" name="Google Shape;259;p2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1500" u="none" cap="none" strike="noStrike">
                <a:solidFill>
                  <a:srgbClr val="FFFFFF"/>
                </a:solidFill>
                <a:latin typeface="Arial"/>
                <a:ea typeface="Arial"/>
                <a:cs typeface="Arial"/>
                <a:sym typeface="Arial"/>
              </a:rPr>
              <a:t>AMEMT</a:t>
            </a:r>
            <a:endParaRPr b="1" i="0" sz="15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3">
  <p:cSld name="Filmina - Conceptos_3">
    <p:spTree>
      <p:nvGrpSpPr>
        <p:cNvPr id="260" name="Shape 260"/>
        <p:cNvGrpSpPr/>
        <p:nvPr/>
      </p:nvGrpSpPr>
      <p:grpSpPr>
        <a:xfrm>
          <a:off x="0" y="0"/>
          <a:ext cx="0" cy="0"/>
          <a:chOff x="0" y="0"/>
          <a:chExt cx="0" cy="0"/>
        </a:xfrm>
      </p:grpSpPr>
      <p:sp>
        <p:nvSpPr>
          <p:cNvPr id="261" name="Google Shape;261;p3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3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63" name="Google Shape;263;p3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3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65" name="Google Shape;265;p30"/>
          <p:cNvGrpSpPr/>
          <p:nvPr/>
        </p:nvGrpSpPr>
        <p:grpSpPr>
          <a:xfrm>
            <a:off x="0" y="275"/>
            <a:ext cx="9143950" cy="480375"/>
            <a:chOff x="0" y="275"/>
            <a:chExt cx="9143950" cy="480375"/>
          </a:xfrm>
        </p:grpSpPr>
        <p:sp>
          <p:nvSpPr>
            <p:cNvPr id="266" name="Google Shape;266;p3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68" name="Google Shape;268;p3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69" name="Google Shape;269;p3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4">
  <p:cSld name="Filmina - Conceptos_4">
    <p:spTree>
      <p:nvGrpSpPr>
        <p:cNvPr id="270" name="Shape 270"/>
        <p:cNvGrpSpPr/>
        <p:nvPr/>
      </p:nvGrpSpPr>
      <p:grpSpPr>
        <a:xfrm>
          <a:off x="0" y="0"/>
          <a:ext cx="0" cy="0"/>
          <a:chOff x="0" y="0"/>
          <a:chExt cx="0" cy="0"/>
        </a:xfrm>
      </p:grpSpPr>
      <p:sp>
        <p:nvSpPr>
          <p:cNvPr id="271" name="Google Shape;271;p3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73" name="Google Shape;273;p3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p3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75" name="Google Shape;275;p31"/>
          <p:cNvGrpSpPr/>
          <p:nvPr/>
        </p:nvGrpSpPr>
        <p:grpSpPr>
          <a:xfrm>
            <a:off x="0" y="275"/>
            <a:ext cx="9143950" cy="480375"/>
            <a:chOff x="0" y="275"/>
            <a:chExt cx="9143950" cy="480375"/>
          </a:xfrm>
        </p:grpSpPr>
        <p:sp>
          <p:nvSpPr>
            <p:cNvPr id="276" name="Google Shape;276;p3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78" name="Google Shape;278;p3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79" name="Google Shape;279;p3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5">
  <p:cSld name="Filmina - Conceptos_5">
    <p:spTree>
      <p:nvGrpSpPr>
        <p:cNvPr id="280" name="Shape 280"/>
        <p:cNvGrpSpPr/>
        <p:nvPr/>
      </p:nvGrpSpPr>
      <p:grpSpPr>
        <a:xfrm>
          <a:off x="0" y="0"/>
          <a:ext cx="0" cy="0"/>
          <a:chOff x="0" y="0"/>
          <a:chExt cx="0" cy="0"/>
        </a:xfrm>
      </p:grpSpPr>
      <p:sp>
        <p:nvSpPr>
          <p:cNvPr id="281" name="Google Shape;281;p3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83" name="Google Shape;283;p3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85" name="Google Shape;285;p32"/>
          <p:cNvGrpSpPr/>
          <p:nvPr/>
        </p:nvGrpSpPr>
        <p:grpSpPr>
          <a:xfrm>
            <a:off x="0" y="275"/>
            <a:ext cx="9143950" cy="480375"/>
            <a:chOff x="0" y="275"/>
            <a:chExt cx="9143950" cy="480375"/>
          </a:xfrm>
        </p:grpSpPr>
        <p:sp>
          <p:nvSpPr>
            <p:cNvPr id="286" name="Google Shape;286;p3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8" name="Google Shape;288;p3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89" name="Google Shape;289;p3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6">
  <p:cSld name="Filmina - Conceptos_6">
    <p:spTree>
      <p:nvGrpSpPr>
        <p:cNvPr id="290" name="Shape 290"/>
        <p:cNvGrpSpPr/>
        <p:nvPr/>
      </p:nvGrpSpPr>
      <p:grpSpPr>
        <a:xfrm>
          <a:off x="0" y="0"/>
          <a:ext cx="0" cy="0"/>
          <a:chOff x="0" y="0"/>
          <a:chExt cx="0" cy="0"/>
        </a:xfrm>
      </p:grpSpPr>
      <p:sp>
        <p:nvSpPr>
          <p:cNvPr id="291" name="Google Shape;291;p3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93" name="Google Shape;293;p3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p3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95" name="Google Shape;295;p33"/>
          <p:cNvGrpSpPr/>
          <p:nvPr/>
        </p:nvGrpSpPr>
        <p:grpSpPr>
          <a:xfrm>
            <a:off x="0" y="275"/>
            <a:ext cx="9143950" cy="480375"/>
            <a:chOff x="0" y="275"/>
            <a:chExt cx="9143950" cy="480375"/>
          </a:xfrm>
        </p:grpSpPr>
        <p:sp>
          <p:nvSpPr>
            <p:cNvPr id="296" name="Google Shape;296;p3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3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98" name="Google Shape;298;p3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99" name="Google Shape;299;p3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7">
  <p:cSld name="Filmina - Conceptos_7">
    <p:spTree>
      <p:nvGrpSpPr>
        <p:cNvPr id="300" name="Shape 300"/>
        <p:cNvGrpSpPr/>
        <p:nvPr/>
      </p:nvGrpSpPr>
      <p:grpSpPr>
        <a:xfrm>
          <a:off x="0" y="0"/>
          <a:ext cx="0" cy="0"/>
          <a:chOff x="0" y="0"/>
          <a:chExt cx="0" cy="0"/>
        </a:xfrm>
      </p:grpSpPr>
      <p:sp>
        <p:nvSpPr>
          <p:cNvPr id="301" name="Google Shape;301;p3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3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03" name="Google Shape;303;p3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3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05" name="Google Shape;305;p34"/>
          <p:cNvGrpSpPr/>
          <p:nvPr/>
        </p:nvGrpSpPr>
        <p:grpSpPr>
          <a:xfrm>
            <a:off x="0" y="275"/>
            <a:ext cx="9143950" cy="480375"/>
            <a:chOff x="0" y="275"/>
            <a:chExt cx="9143950" cy="480375"/>
          </a:xfrm>
        </p:grpSpPr>
        <p:sp>
          <p:nvSpPr>
            <p:cNvPr id="306" name="Google Shape;306;p3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3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08" name="Google Shape;308;p3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09" name="Google Shape;309;p3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8">
  <p:cSld name="Filmina - Conceptos_8">
    <p:spTree>
      <p:nvGrpSpPr>
        <p:cNvPr id="310" name="Shape 310"/>
        <p:cNvGrpSpPr/>
        <p:nvPr/>
      </p:nvGrpSpPr>
      <p:grpSpPr>
        <a:xfrm>
          <a:off x="0" y="0"/>
          <a:ext cx="0" cy="0"/>
          <a:chOff x="0" y="0"/>
          <a:chExt cx="0" cy="0"/>
        </a:xfrm>
      </p:grpSpPr>
      <p:sp>
        <p:nvSpPr>
          <p:cNvPr id="311" name="Google Shape;311;p3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3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13" name="Google Shape;313;p3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3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15" name="Google Shape;315;p35"/>
          <p:cNvGrpSpPr/>
          <p:nvPr/>
        </p:nvGrpSpPr>
        <p:grpSpPr>
          <a:xfrm>
            <a:off x="0" y="275"/>
            <a:ext cx="9143950" cy="480375"/>
            <a:chOff x="0" y="275"/>
            <a:chExt cx="9143950" cy="480375"/>
          </a:xfrm>
        </p:grpSpPr>
        <p:sp>
          <p:nvSpPr>
            <p:cNvPr id="316" name="Google Shape;316;p3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18" name="Google Shape;318;p3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19" name="Google Shape;319;p3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9">
  <p:cSld name="Filmina - Conceptos_9">
    <p:spTree>
      <p:nvGrpSpPr>
        <p:cNvPr id="320" name="Shape 320"/>
        <p:cNvGrpSpPr/>
        <p:nvPr/>
      </p:nvGrpSpPr>
      <p:grpSpPr>
        <a:xfrm>
          <a:off x="0" y="0"/>
          <a:ext cx="0" cy="0"/>
          <a:chOff x="0" y="0"/>
          <a:chExt cx="0" cy="0"/>
        </a:xfrm>
      </p:grpSpPr>
      <p:sp>
        <p:nvSpPr>
          <p:cNvPr id="321" name="Google Shape;321;p3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3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23" name="Google Shape;323;p3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4" name="Google Shape;324;p3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25" name="Google Shape;325;p36"/>
          <p:cNvGrpSpPr/>
          <p:nvPr/>
        </p:nvGrpSpPr>
        <p:grpSpPr>
          <a:xfrm>
            <a:off x="0" y="275"/>
            <a:ext cx="9143950" cy="480375"/>
            <a:chOff x="0" y="275"/>
            <a:chExt cx="9143950" cy="480375"/>
          </a:xfrm>
        </p:grpSpPr>
        <p:sp>
          <p:nvSpPr>
            <p:cNvPr id="326" name="Google Shape;326;p3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28" name="Google Shape;328;p3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29" name="Google Shape;329;p3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0">
  <p:cSld name="Filmina - Conceptos_10">
    <p:spTree>
      <p:nvGrpSpPr>
        <p:cNvPr id="330" name="Shape 330"/>
        <p:cNvGrpSpPr/>
        <p:nvPr/>
      </p:nvGrpSpPr>
      <p:grpSpPr>
        <a:xfrm>
          <a:off x="0" y="0"/>
          <a:ext cx="0" cy="0"/>
          <a:chOff x="0" y="0"/>
          <a:chExt cx="0" cy="0"/>
        </a:xfrm>
      </p:grpSpPr>
      <p:sp>
        <p:nvSpPr>
          <p:cNvPr id="331" name="Google Shape;331;p3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33" name="Google Shape;333;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4" name="Google Shape;334;p3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35" name="Google Shape;335;p37"/>
          <p:cNvGrpSpPr/>
          <p:nvPr/>
        </p:nvGrpSpPr>
        <p:grpSpPr>
          <a:xfrm>
            <a:off x="0" y="275"/>
            <a:ext cx="9143950" cy="480375"/>
            <a:chOff x="0" y="275"/>
            <a:chExt cx="9143950" cy="480375"/>
          </a:xfrm>
        </p:grpSpPr>
        <p:sp>
          <p:nvSpPr>
            <p:cNvPr id="336" name="Google Shape;336;p3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38" name="Google Shape;338;p3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39" name="Google Shape;339;p3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1">
  <p:cSld name="Filmina - Conceptos_11">
    <p:spTree>
      <p:nvGrpSpPr>
        <p:cNvPr id="340" name="Shape 340"/>
        <p:cNvGrpSpPr/>
        <p:nvPr/>
      </p:nvGrpSpPr>
      <p:grpSpPr>
        <a:xfrm>
          <a:off x="0" y="0"/>
          <a:ext cx="0" cy="0"/>
          <a:chOff x="0" y="0"/>
          <a:chExt cx="0" cy="0"/>
        </a:xfrm>
      </p:grpSpPr>
      <p:sp>
        <p:nvSpPr>
          <p:cNvPr id="341" name="Google Shape;341;p38"/>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38"/>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43" name="Google Shape;343;p3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4" name="Google Shape;344;p3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45" name="Google Shape;345;p38"/>
          <p:cNvGrpSpPr/>
          <p:nvPr/>
        </p:nvGrpSpPr>
        <p:grpSpPr>
          <a:xfrm>
            <a:off x="0" y="275"/>
            <a:ext cx="9143950" cy="480375"/>
            <a:chOff x="0" y="275"/>
            <a:chExt cx="9143950" cy="480375"/>
          </a:xfrm>
        </p:grpSpPr>
        <p:sp>
          <p:nvSpPr>
            <p:cNvPr id="346" name="Google Shape;346;p3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3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48" name="Google Shape;348;p38"/>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49" name="Google Shape;349;p38"/>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2">
  <p:cSld name="Filmina - Conceptos_12">
    <p:spTree>
      <p:nvGrpSpPr>
        <p:cNvPr id="350" name="Shape 350"/>
        <p:cNvGrpSpPr/>
        <p:nvPr/>
      </p:nvGrpSpPr>
      <p:grpSpPr>
        <a:xfrm>
          <a:off x="0" y="0"/>
          <a:ext cx="0" cy="0"/>
          <a:chOff x="0" y="0"/>
          <a:chExt cx="0" cy="0"/>
        </a:xfrm>
      </p:grpSpPr>
      <p:sp>
        <p:nvSpPr>
          <p:cNvPr id="351" name="Google Shape;351;p3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53" name="Google Shape;353;p3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4" name="Google Shape;354;p3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55" name="Google Shape;355;p39"/>
          <p:cNvGrpSpPr/>
          <p:nvPr/>
        </p:nvGrpSpPr>
        <p:grpSpPr>
          <a:xfrm>
            <a:off x="0" y="275"/>
            <a:ext cx="9143950" cy="480375"/>
            <a:chOff x="0" y="275"/>
            <a:chExt cx="9143950" cy="480375"/>
          </a:xfrm>
        </p:grpSpPr>
        <p:sp>
          <p:nvSpPr>
            <p:cNvPr id="356" name="Google Shape;356;p3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58" name="Google Shape;358;p3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59" name="Google Shape;359;p3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3">
  <p:cSld name="Filmina - Conceptos_13">
    <p:spTree>
      <p:nvGrpSpPr>
        <p:cNvPr id="360" name="Shape 360"/>
        <p:cNvGrpSpPr/>
        <p:nvPr/>
      </p:nvGrpSpPr>
      <p:grpSpPr>
        <a:xfrm>
          <a:off x="0" y="0"/>
          <a:ext cx="0" cy="0"/>
          <a:chOff x="0" y="0"/>
          <a:chExt cx="0" cy="0"/>
        </a:xfrm>
      </p:grpSpPr>
      <p:sp>
        <p:nvSpPr>
          <p:cNvPr id="361" name="Google Shape;361;p4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4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63" name="Google Shape;363;p4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4" name="Google Shape;364;p4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65" name="Google Shape;365;p40"/>
          <p:cNvGrpSpPr/>
          <p:nvPr/>
        </p:nvGrpSpPr>
        <p:grpSpPr>
          <a:xfrm>
            <a:off x="0" y="275"/>
            <a:ext cx="9143950" cy="480375"/>
            <a:chOff x="0" y="275"/>
            <a:chExt cx="9143950" cy="480375"/>
          </a:xfrm>
        </p:grpSpPr>
        <p:sp>
          <p:nvSpPr>
            <p:cNvPr id="366" name="Google Shape;366;p4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4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68" name="Google Shape;368;p4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69" name="Google Shape;369;p4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5">
  <p:cSld name="Filmina - Conceptos_15">
    <p:spTree>
      <p:nvGrpSpPr>
        <p:cNvPr id="370" name="Shape 370"/>
        <p:cNvGrpSpPr/>
        <p:nvPr/>
      </p:nvGrpSpPr>
      <p:grpSpPr>
        <a:xfrm>
          <a:off x="0" y="0"/>
          <a:ext cx="0" cy="0"/>
          <a:chOff x="0" y="0"/>
          <a:chExt cx="0" cy="0"/>
        </a:xfrm>
      </p:grpSpPr>
      <p:sp>
        <p:nvSpPr>
          <p:cNvPr id="371" name="Google Shape;371;p4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4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73" name="Google Shape;373;p4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p4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75" name="Google Shape;375;p41"/>
          <p:cNvGrpSpPr/>
          <p:nvPr/>
        </p:nvGrpSpPr>
        <p:grpSpPr>
          <a:xfrm>
            <a:off x="0" y="275"/>
            <a:ext cx="9143950" cy="480375"/>
            <a:chOff x="0" y="275"/>
            <a:chExt cx="9143950" cy="480375"/>
          </a:xfrm>
        </p:grpSpPr>
        <p:sp>
          <p:nvSpPr>
            <p:cNvPr id="376" name="Google Shape;376;p4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4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78" name="Google Shape;378;p4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79" name="Google Shape;379;p4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6">
  <p:cSld name="Filmina - Conceptos_16">
    <p:spTree>
      <p:nvGrpSpPr>
        <p:cNvPr id="380" name="Shape 380"/>
        <p:cNvGrpSpPr/>
        <p:nvPr/>
      </p:nvGrpSpPr>
      <p:grpSpPr>
        <a:xfrm>
          <a:off x="0" y="0"/>
          <a:ext cx="0" cy="0"/>
          <a:chOff x="0" y="0"/>
          <a:chExt cx="0" cy="0"/>
        </a:xfrm>
      </p:grpSpPr>
      <p:sp>
        <p:nvSpPr>
          <p:cNvPr id="381" name="Google Shape;381;p4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4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83" name="Google Shape;383;p4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4" name="Google Shape;384;p4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85" name="Google Shape;385;p42"/>
          <p:cNvGrpSpPr/>
          <p:nvPr/>
        </p:nvGrpSpPr>
        <p:grpSpPr>
          <a:xfrm>
            <a:off x="0" y="275"/>
            <a:ext cx="9143950" cy="480375"/>
            <a:chOff x="0" y="275"/>
            <a:chExt cx="9143950" cy="480375"/>
          </a:xfrm>
        </p:grpSpPr>
        <p:sp>
          <p:nvSpPr>
            <p:cNvPr id="386" name="Google Shape;386;p4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4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88" name="Google Shape;388;p4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89" name="Google Shape;389;p4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7">
  <p:cSld name="Filmina - Conceptos_17">
    <p:spTree>
      <p:nvGrpSpPr>
        <p:cNvPr id="390" name="Shape 390"/>
        <p:cNvGrpSpPr/>
        <p:nvPr/>
      </p:nvGrpSpPr>
      <p:grpSpPr>
        <a:xfrm>
          <a:off x="0" y="0"/>
          <a:ext cx="0" cy="0"/>
          <a:chOff x="0" y="0"/>
          <a:chExt cx="0" cy="0"/>
        </a:xfrm>
      </p:grpSpPr>
      <p:sp>
        <p:nvSpPr>
          <p:cNvPr id="391" name="Google Shape;391;p4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4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93" name="Google Shape;393;p4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4" name="Google Shape;394;p4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95" name="Google Shape;395;p43"/>
          <p:cNvGrpSpPr/>
          <p:nvPr/>
        </p:nvGrpSpPr>
        <p:grpSpPr>
          <a:xfrm>
            <a:off x="0" y="275"/>
            <a:ext cx="9143950" cy="480375"/>
            <a:chOff x="0" y="275"/>
            <a:chExt cx="9143950" cy="480375"/>
          </a:xfrm>
        </p:grpSpPr>
        <p:sp>
          <p:nvSpPr>
            <p:cNvPr id="396" name="Google Shape;396;p4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4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98" name="Google Shape;398;p4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99" name="Google Shape;399;p4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8">
  <p:cSld name="Filmina - Conceptos_18">
    <p:spTree>
      <p:nvGrpSpPr>
        <p:cNvPr id="400" name="Shape 400"/>
        <p:cNvGrpSpPr/>
        <p:nvPr/>
      </p:nvGrpSpPr>
      <p:grpSpPr>
        <a:xfrm>
          <a:off x="0" y="0"/>
          <a:ext cx="0" cy="0"/>
          <a:chOff x="0" y="0"/>
          <a:chExt cx="0" cy="0"/>
        </a:xfrm>
      </p:grpSpPr>
      <p:sp>
        <p:nvSpPr>
          <p:cNvPr id="401" name="Google Shape;401;p4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03" name="Google Shape;403;p4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4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05" name="Google Shape;405;p44"/>
          <p:cNvGrpSpPr/>
          <p:nvPr/>
        </p:nvGrpSpPr>
        <p:grpSpPr>
          <a:xfrm>
            <a:off x="0" y="275"/>
            <a:ext cx="9143950" cy="480375"/>
            <a:chOff x="0" y="275"/>
            <a:chExt cx="9143950" cy="480375"/>
          </a:xfrm>
        </p:grpSpPr>
        <p:sp>
          <p:nvSpPr>
            <p:cNvPr id="406" name="Google Shape;406;p4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4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08" name="Google Shape;408;p4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09" name="Google Shape;409;p4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9">
  <p:cSld name="Filmina - Conceptos_19">
    <p:spTree>
      <p:nvGrpSpPr>
        <p:cNvPr id="410" name="Shape 410"/>
        <p:cNvGrpSpPr/>
        <p:nvPr/>
      </p:nvGrpSpPr>
      <p:grpSpPr>
        <a:xfrm>
          <a:off x="0" y="0"/>
          <a:ext cx="0" cy="0"/>
          <a:chOff x="0" y="0"/>
          <a:chExt cx="0" cy="0"/>
        </a:xfrm>
      </p:grpSpPr>
      <p:sp>
        <p:nvSpPr>
          <p:cNvPr id="411" name="Google Shape;411;p4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4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13" name="Google Shape;413;p4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4" name="Google Shape;414;p4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15" name="Google Shape;415;p45"/>
          <p:cNvGrpSpPr/>
          <p:nvPr/>
        </p:nvGrpSpPr>
        <p:grpSpPr>
          <a:xfrm>
            <a:off x="0" y="275"/>
            <a:ext cx="9143950" cy="480375"/>
            <a:chOff x="0" y="275"/>
            <a:chExt cx="9143950" cy="480375"/>
          </a:xfrm>
        </p:grpSpPr>
        <p:sp>
          <p:nvSpPr>
            <p:cNvPr id="416" name="Google Shape;416;p4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4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18" name="Google Shape;418;p4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19" name="Google Shape;419;p4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1">
  <p:cSld name="Filmina - Conceptos_21">
    <p:spTree>
      <p:nvGrpSpPr>
        <p:cNvPr id="420" name="Shape 420"/>
        <p:cNvGrpSpPr/>
        <p:nvPr/>
      </p:nvGrpSpPr>
      <p:grpSpPr>
        <a:xfrm>
          <a:off x="0" y="0"/>
          <a:ext cx="0" cy="0"/>
          <a:chOff x="0" y="0"/>
          <a:chExt cx="0" cy="0"/>
        </a:xfrm>
      </p:grpSpPr>
      <p:sp>
        <p:nvSpPr>
          <p:cNvPr id="421" name="Google Shape;421;p4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4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23" name="Google Shape;423;p4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4" name="Google Shape;424;p4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25" name="Google Shape;425;p46"/>
          <p:cNvGrpSpPr/>
          <p:nvPr/>
        </p:nvGrpSpPr>
        <p:grpSpPr>
          <a:xfrm>
            <a:off x="0" y="275"/>
            <a:ext cx="9143950" cy="480375"/>
            <a:chOff x="0" y="275"/>
            <a:chExt cx="9143950" cy="480375"/>
          </a:xfrm>
        </p:grpSpPr>
        <p:sp>
          <p:nvSpPr>
            <p:cNvPr id="426" name="Google Shape;426;p4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p4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28" name="Google Shape;428;p4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29" name="Google Shape;429;p4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2">
  <p:cSld name="Filmina - Conceptos_22">
    <p:spTree>
      <p:nvGrpSpPr>
        <p:cNvPr id="430" name="Shape 430"/>
        <p:cNvGrpSpPr/>
        <p:nvPr/>
      </p:nvGrpSpPr>
      <p:grpSpPr>
        <a:xfrm>
          <a:off x="0" y="0"/>
          <a:ext cx="0" cy="0"/>
          <a:chOff x="0" y="0"/>
          <a:chExt cx="0" cy="0"/>
        </a:xfrm>
      </p:grpSpPr>
      <p:sp>
        <p:nvSpPr>
          <p:cNvPr id="431" name="Google Shape;431;p4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33" name="Google Shape;433;p4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4" name="Google Shape;434;p4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35" name="Google Shape;435;p47"/>
          <p:cNvGrpSpPr/>
          <p:nvPr/>
        </p:nvGrpSpPr>
        <p:grpSpPr>
          <a:xfrm>
            <a:off x="0" y="275"/>
            <a:ext cx="9143950" cy="480375"/>
            <a:chOff x="0" y="275"/>
            <a:chExt cx="9143950" cy="480375"/>
          </a:xfrm>
        </p:grpSpPr>
        <p:sp>
          <p:nvSpPr>
            <p:cNvPr id="436" name="Google Shape;436;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7" name="Google Shape;437;p4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38" name="Google Shape;438;p4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39" name="Google Shape;439;p4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3">
  <p:cSld name="Título - Ejercicios_3">
    <p:spTree>
      <p:nvGrpSpPr>
        <p:cNvPr id="440" name="Shape 440"/>
        <p:cNvGrpSpPr/>
        <p:nvPr/>
      </p:nvGrpSpPr>
      <p:grpSpPr>
        <a:xfrm>
          <a:off x="0" y="0"/>
          <a:ext cx="0" cy="0"/>
          <a:chOff x="0" y="0"/>
          <a:chExt cx="0" cy="0"/>
        </a:xfrm>
      </p:grpSpPr>
      <p:sp>
        <p:nvSpPr>
          <p:cNvPr id="441" name="Google Shape;441;p48"/>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442" name="Google Shape;442;p48"/>
          <p:cNvGrpSpPr/>
          <p:nvPr/>
        </p:nvGrpSpPr>
        <p:grpSpPr>
          <a:xfrm>
            <a:off x="-1300" y="52"/>
            <a:ext cx="9146775" cy="6857929"/>
            <a:chOff x="-1300" y="52"/>
            <a:chExt cx="9146775" cy="6857929"/>
          </a:xfrm>
        </p:grpSpPr>
        <p:sp>
          <p:nvSpPr>
            <p:cNvPr id="443" name="Google Shape;443;p4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444" name="Google Shape;444;p48"/>
            <p:cNvGrpSpPr/>
            <p:nvPr/>
          </p:nvGrpSpPr>
          <p:grpSpPr>
            <a:xfrm rot="10800000">
              <a:off x="-1300" y="4051473"/>
              <a:ext cx="9143950" cy="2806508"/>
              <a:chOff x="0" y="275"/>
              <a:chExt cx="9143950" cy="381817"/>
            </a:xfrm>
          </p:grpSpPr>
          <p:sp>
            <p:nvSpPr>
              <p:cNvPr id="445" name="Google Shape;445;p4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446" name="Google Shape;446;p4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447" name="Google Shape;447;p4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8" name="Google Shape;448;p4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CFP</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49" name="Google Shape;449;p4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1">
  <p:cSld name="Filmina - Ejercicios_1">
    <p:spTree>
      <p:nvGrpSpPr>
        <p:cNvPr id="450" name="Shape 450"/>
        <p:cNvGrpSpPr/>
        <p:nvPr/>
      </p:nvGrpSpPr>
      <p:grpSpPr>
        <a:xfrm>
          <a:off x="0" y="0"/>
          <a:ext cx="0" cy="0"/>
          <a:chOff x="0" y="0"/>
          <a:chExt cx="0" cy="0"/>
        </a:xfrm>
      </p:grpSpPr>
      <p:sp>
        <p:nvSpPr>
          <p:cNvPr id="451" name="Google Shape;451;p49"/>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2" name="Google Shape;452;p49"/>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3" name="Google Shape;453;p4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54" name="Google Shape;454;p4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455" name="Google Shape;455;p49"/>
          <p:cNvGrpSpPr/>
          <p:nvPr/>
        </p:nvGrpSpPr>
        <p:grpSpPr>
          <a:xfrm>
            <a:off x="0" y="275"/>
            <a:ext cx="9143950" cy="480375"/>
            <a:chOff x="0" y="275"/>
            <a:chExt cx="9143950" cy="480375"/>
          </a:xfrm>
        </p:grpSpPr>
        <p:sp>
          <p:nvSpPr>
            <p:cNvPr id="456" name="Google Shape;456;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7" name="Google Shape;457;p49"/>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58" name="Google Shape;458;p4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459" name="Google Shape;459;p4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465" name="Google Shape;465;p5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Metodos</a:t>
            </a:r>
            <a:endParaRPr/>
          </a:p>
          <a:p>
            <a:pPr indent="0" lvl="0" marL="0" rtl="0" algn="ctr">
              <a:lnSpc>
                <a:spcPct val="90000"/>
              </a:lnSpc>
              <a:spcBef>
                <a:spcPts val="0"/>
              </a:spcBef>
              <a:spcAft>
                <a:spcPts val="0"/>
              </a:spcAft>
              <a:buClr>
                <a:schemeClr val="lt1"/>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.filter</a:t>
            </a:r>
            <a:endParaRPr/>
          </a:p>
        </p:txBody>
      </p:sp>
      <p:sp>
        <p:nvSpPr>
          <p:cNvPr id="536" name="Google Shape;536;p59"/>
          <p:cNvSpPr txBox="1"/>
          <p:nvPr>
            <p:ph idx="4294967295" type="body"/>
          </p:nvPr>
        </p:nvSpPr>
        <p:spPr>
          <a:xfrm>
            <a:off x="628675" y="1282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b="1" lang="en-US" sz="1800" u="sng">
                <a:highlight>
                  <a:srgbClr val="FFFFFF"/>
                </a:highlight>
              </a:rPr>
              <a:t>Ejemplo:</a:t>
            </a:r>
            <a:endParaRPr b="1" sz="1800" u="sng">
              <a:highlight>
                <a:srgbClr val="FFFFFF"/>
              </a:highlight>
            </a:endParaRPr>
          </a:p>
          <a:p>
            <a:pPr indent="0" lvl="0" marL="0" rtl="0" algn="just">
              <a:lnSpc>
                <a:spcPct val="115000"/>
              </a:lnSpc>
              <a:spcBef>
                <a:spcPts val="1100"/>
              </a:spcBef>
              <a:spcAft>
                <a:spcPts val="0"/>
              </a:spcAft>
              <a:buNone/>
            </a:pPr>
            <a:r>
              <a:t/>
            </a:r>
            <a:endParaRPr sz="1500">
              <a:highlight>
                <a:srgbClr val="FFFFFF"/>
              </a:highlight>
            </a:endParaRPr>
          </a:p>
          <a:p>
            <a:pPr indent="0" lvl="0" marL="0" rtl="0" algn="just">
              <a:lnSpc>
                <a:spcPct val="115000"/>
              </a:lnSpc>
              <a:spcBef>
                <a:spcPts val="1100"/>
              </a:spcBef>
              <a:spcAft>
                <a:spcPts val="0"/>
              </a:spcAft>
              <a:buNone/>
            </a:pPr>
            <a:r>
              <a:t/>
            </a:r>
            <a:endParaRPr sz="1500">
              <a:highlight>
                <a:srgbClr val="FFFFFF"/>
              </a:highlight>
            </a:endParaRPr>
          </a:p>
          <a:p>
            <a:pPr indent="0" lvl="0" marL="0" rtl="0" algn="just">
              <a:lnSpc>
                <a:spcPct val="115000"/>
              </a:lnSpc>
              <a:spcBef>
                <a:spcPts val="1100"/>
              </a:spcBef>
              <a:spcAft>
                <a:spcPts val="0"/>
              </a:spcAft>
              <a:buNone/>
            </a:pPr>
            <a:r>
              <a:t/>
            </a:r>
            <a:endParaRPr sz="1500">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Clr>
                <a:schemeClr val="dk1"/>
              </a:buClr>
              <a:buSzPts val="1100"/>
              <a:buFont typeface="Arial"/>
              <a:buNone/>
            </a:pPr>
            <a:r>
              <a:rPr b="1" lang="en-US" sz="1800" u="sng">
                <a:highlight>
                  <a:schemeClr val="lt1"/>
                </a:highlight>
              </a:rPr>
              <a:t>Ejemplo (filtra valores pequeños):</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rPr lang="en-US" sz="1000">
                <a:highlight>
                  <a:srgbClr val="FFFFFF"/>
                </a:highlight>
              </a:rPr>
              <a:t>Podemos encontrar mas ejemplos para explorar en el siguiente link </a:t>
            </a:r>
            <a:br>
              <a:rPr lang="en-US" sz="1000">
                <a:highlight>
                  <a:srgbClr val="FFFFFF"/>
                </a:highlight>
              </a:rPr>
            </a:br>
            <a:r>
              <a:rPr lang="en-US" sz="1000">
                <a:highlight>
                  <a:srgbClr val="FFFFFF"/>
                </a:highlight>
              </a:rPr>
              <a:t>https://developer.mozilla.org/es/docs/Web/JavaScript/Reference/Global_Objects/Array/filter</a:t>
            </a:r>
            <a:endParaRPr sz="1000">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37" name="Google Shape;537;p59"/>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38" name="Google Shape;538;p59"/>
          <p:cNvPicPr preferRelativeResize="0"/>
          <p:nvPr/>
        </p:nvPicPr>
        <p:blipFill>
          <a:blip r:embed="rId3">
            <a:alphaModFix/>
          </a:blip>
          <a:stretch>
            <a:fillRect/>
          </a:stretch>
        </p:blipFill>
        <p:spPr>
          <a:xfrm>
            <a:off x="768463" y="1946313"/>
            <a:ext cx="6067425" cy="638175"/>
          </a:xfrm>
          <a:prstGeom prst="rect">
            <a:avLst/>
          </a:prstGeom>
          <a:noFill/>
          <a:ln>
            <a:noFill/>
          </a:ln>
        </p:spPr>
      </p:pic>
      <p:pic>
        <p:nvPicPr>
          <p:cNvPr id="539" name="Google Shape;539;p59"/>
          <p:cNvPicPr preferRelativeResize="0"/>
          <p:nvPr/>
        </p:nvPicPr>
        <p:blipFill>
          <a:blip r:embed="rId4">
            <a:alphaModFix/>
          </a:blip>
          <a:stretch>
            <a:fillRect/>
          </a:stretch>
        </p:blipFill>
        <p:spPr>
          <a:xfrm>
            <a:off x="4930025" y="2332275"/>
            <a:ext cx="3657600" cy="495300"/>
          </a:xfrm>
          <a:prstGeom prst="rect">
            <a:avLst/>
          </a:prstGeom>
          <a:noFill/>
          <a:ln>
            <a:noFill/>
          </a:ln>
        </p:spPr>
      </p:pic>
      <p:pic>
        <p:nvPicPr>
          <p:cNvPr id="540" name="Google Shape;540;p59"/>
          <p:cNvPicPr preferRelativeResize="0"/>
          <p:nvPr/>
        </p:nvPicPr>
        <p:blipFill>
          <a:blip r:embed="rId5">
            <a:alphaModFix/>
          </a:blip>
          <a:stretch>
            <a:fillRect/>
          </a:stretch>
        </p:blipFill>
        <p:spPr>
          <a:xfrm>
            <a:off x="1107050" y="4183375"/>
            <a:ext cx="6076950" cy="15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.map</a:t>
            </a:r>
            <a:endParaRPr/>
          </a:p>
        </p:txBody>
      </p:sp>
      <p:sp>
        <p:nvSpPr>
          <p:cNvPr id="546" name="Google Shape;546;p60"/>
          <p:cNvSpPr txBox="1"/>
          <p:nvPr>
            <p:ph idx="4294967295" type="body"/>
          </p:nvPr>
        </p:nvSpPr>
        <p:spPr>
          <a:xfrm>
            <a:off x="628675" y="1282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sz="1700">
                <a:highlight>
                  <a:srgbClr val="FFFFFF"/>
                </a:highlight>
              </a:rPr>
              <a:t>El método map() crea un nuevo array con los resultados de la llamada a la función indicada aplicados a cada uno de sus elementos y como resultado retorna un nuevo array en donde cada elemento es el resultado de ejecutar callback al elemento.</a:t>
            </a:r>
            <a:endParaRPr sz="1700">
              <a:highlight>
                <a:srgbClr val="FFFFFF"/>
              </a:highlight>
            </a:endParaRPr>
          </a:p>
          <a:p>
            <a:pPr indent="0" lvl="0" marL="0" rtl="0" algn="just">
              <a:lnSpc>
                <a:spcPct val="115000"/>
              </a:lnSpc>
              <a:spcBef>
                <a:spcPts val="1100"/>
              </a:spcBef>
              <a:spcAft>
                <a:spcPts val="0"/>
              </a:spcAft>
              <a:buNone/>
            </a:pPr>
            <a:r>
              <a:rPr b="1" lang="en-US" sz="1600" u="sng">
                <a:highlight>
                  <a:srgbClr val="FFFFFF"/>
                </a:highlight>
              </a:rPr>
              <a:t>Sintaxis</a:t>
            </a:r>
            <a:endParaRPr b="1" sz="1600" u="sng">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rPr i="1" lang="en-US" sz="1400" u="sng">
                <a:highlight>
                  <a:srgbClr val="FFFFFF"/>
                </a:highlight>
              </a:rPr>
              <a:t>callback:</a:t>
            </a:r>
            <a:r>
              <a:rPr lang="en-US" sz="1400">
                <a:highlight>
                  <a:srgbClr val="FFFFFF"/>
                </a:highlight>
              </a:rPr>
              <a:t> Función que producirá un elemento del nuevo array, recibe tres argumentos:</a:t>
            </a:r>
            <a:endParaRPr sz="1400">
              <a:highlight>
                <a:srgbClr val="FFFFFF"/>
              </a:highlight>
            </a:endParaRPr>
          </a:p>
          <a:p>
            <a:pPr indent="0" lvl="0" marL="0" rtl="0" algn="just">
              <a:lnSpc>
                <a:spcPct val="115000"/>
              </a:lnSpc>
              <a:spcBef>
                <a:spcPts val="1100"/>
              </a:spcBef>
              <a:spcAft>
                <a:spcPts val="0"/>
              </a:spcAft>
              <a:buNone/>
            </a:pPr>
            <a:r>
              <a:rPr i="1" lang="en-US" sz="1400" u="sng">
                <a:highlight>
                  <a:srgbClr val="FFFFFF"/>
                </a:highlight>
              </a:rPr>
              <a:t>currentValue:</a:t>
            </a:r>
            <a:r>
              <a:rPr lang="en-US" sz="1400">
                <a:highlight>
                  <a:srgbClr val="FFFFFF"/>
                </a:highlight>
              </a:rPr>
              <a:t> El elemento actual del array que se está procesando.</a:t>
            </a:r>
            <a:endParaRPr sz="1400">
              <a:highlight>
                <a:srgbClr val="FFFFFF"/>
              </a:highlight>
            </a:endParaRPr>
          </a:p>
          <a:p>
            <a:pPr indent="0" lvl="0" marL="0" rtl="0" algn="just">
              <a:lnSpc>
                <a:spcPct val="115000"/>
              </a:lnSpc>
              <a:spcBef>
                <a:spcPts val="1100"/>
              </a:spcBef>
              <a:spcAft>
                <a:spcPts val="0"/>
              </a:spcAft>
              <a:buNone/>
            </a:pPr>
            <a:r>
              <a:rPr i="1" lang="en-US" sz="1400" u="sng">
                <a:highlight>
                  <a:srgbClr val="FFFFFF"/>
                </a:highlight>
              </a:rPr>
              <a:t>index:</a:t>
            </a:r>
            <a:r>
              <a:rPr lang="en-US" sz="1400">
                <a:highlight>
                  <a:srgbClr val="FFFFFF"/>
                </a:highlight>
              </a:rPr>
              <a:t> El array sobre el que se llama map.</a:t>
            </a:r>
            <a:endParaRPr sz="1400">
              <a:highlight>
                <a:srgbClr val="FFFFFF"/>
              </a:highlight>
            </a:endParaRPr>
          </a:p>
          <a:p>
            <a:pPr indent="0" lvl="0" marL="0" rtl="0" algn="just">
              <a:lnSpc>
                <a:spcPct val="115000"/>
              </a:lnSpc>
              <a:spcBef>
                <a:spcPts val="1100"/>
              </a:spcBef>
              <a:spcAft>
                <a:spcPts val="0"/>
              </a:spcAft>
              <a:buNone/>
            </a:pPr>
            <a:r>
              <a:rPr i="1" lang="en-US" sz="1400" u="sng">
                <a:highlight>
                  <a:srgbClr val="FFFFFF"/>
                </a:highlight>
              </a:rPr>
              <a:t>thingArg:</a:t>
            </a:r>
            <a:r>
              <a:rPr lang="en-US" sz="1400">
                <a:highlight>
                  <a:srgbClr val="FFFFFF"/>
                </a:highlight>
              </a:rPr>
              <a:t> Opcional. Valor a usar como this al ejecutar callback.</a:t>
            </a:r>
            <a:endParaRPr sz="1400">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47" name="Google Shape;547;p60"/>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48" name="Google Shape;548;p60"/>
          <p:cNvPicPr preferRelativeResize="0"/>
          <p:nvPr/>
        </p:nvPicPr>
        <p:blipFill>
          <a:blip r:embed="rId3">
            <a:alphaModFix/>
          </a:blip>
          <a:stretch>
            <a:fillRect/>
          </a:stretch>
        </p:blipFill>
        <p:spPr>
          <a:xfrm>
            <a:off x="1271575" y="3167325"/>
            <a:ext cx="6600825"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.map</a:t>
            </a:r>
            <a:endParaRPr/>
          </a:p>
        </p:txBody>
      </p:sp>
      <p:sp>
        <p:nvSpPr>
          <p:cNvPr id="554" name="Google Shape;554;p61"/>
          <p:cNvSpPr txBox="1"/>
          <p:nvPr>
            <p:ph idx="4294967295" type="body"/>
          </p:nvPr>
        </p:nvSpPr>
        <p:spPr>
          <a:xfrm>
            <a:off x="628675" y="1282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sz="1700" u="sng">
                <a:highlight>
                  <a:srgbClr val="FFFFFF"/>
                </a:highlight>
              </a:rPr>
              <a:t>Ejemplo:</a:t>
            </a:r>
            <a:endParaRPr sz="1700" u="sng">
              <a:highlight>
                <a:srgbClr val="FFFFFF"/>
              </a:highlight>
            </a:endParaRPr>
          </a:p>
          <a:p>
            <a:pPr indent="0" lvl="0" marL="0" rtl="0" algn="just">
              <a:lnSpc>
                <a:spcPct val="115000"/>
              </a:lnSpc>
              <a:spcBef>
                <a:spcPts val="1100"/>
              </a:spcBef>
              <a:spcAft>
                <a:spcPts val="0"/>
              </a:spcAft>
              <a:buNone/>
            </a:pPr>
            <a:r>
              <a:rPr lang="en-US" sz="1700">
                <a:highlight>
                  <a:srgbClr val="FFFFFF"/>
                </a:highlight>
              </a:rPr>
              <a:t>Se crea una </a:t>
            </a:r>
            <a:r>
              <a:rPr lang="en-US" sz="1700">
                <a:highlight>
                  <a:srgbClr val="FFFFFF"/>
                </a:highlight>
              </a:rPr>
              <a:t>función</a:t>
            </a:r>
            <a:r>
              <a:rPr lang="en-US" sz="1700">
                <a:highlight>
                  <a:srgbClr val="FFFFFF"/>
                </a:highlight>
              </a:rPr>
              <a:t> donde</a:t>
            </a:r>
            <a:endParaRPr sz="1700">
              <a:highlight>
                <a:srgbClr val="FFFFFF"/>
              </a:highlight>
            </a:endParaRPr>
          </a:p>
          <a:p>
            <a:pPr indent="0" lvl="0" marL="0" rtl="0" algn="just">
              <a:lnSpc>
                <a:spcPct val="115000"/>
              </a:lnSpc>
              <a:spcBef>
                <a:spcPts val="1100"/>
              </a:spcBef>
              <a:spcAft>
                <a:spcPts val="0"/>
              </a:spcAft>
              <a:buNone/>
            </a:pPr>
            <a:r>
              <a:rPr lang="en-US" sz="1700">
                <a:highlight>
                  <a:srgbClr val="FFFFFF"/>
                </a:highlight>
              </a:rPr>
              <a:t>a cada elemento del arreglo se</a:t>
            </a:r>
            <a:endParaRPr sz="1700">
              <a:highlight>
                <a:srgbClr val="FFFFFF"/>
              </a:highlight>
            </a:endParaRPr>
          </a:p>
          <a:p>
            <a:pPr indent="0" lvl="0" marL="0" rtl="0" algn="just">
              <a:lnSpc>
                <a:spcPct val="115000"/>
              </a:lnSpc>
              <a:spcBef>
                <a:spcPts val="1100"/>
              </a:spcBef>
              <a:spcAft>
                <a:spcPts val="0"/>
              </a:spcAft>
              <a:buNone/>
            </a:pPr>
            <a:r>
              <a:rPr lang="en-US" sz="1700">
                <a:highlight>
                  <a:srgbClr val="FFFFFF"/>
                </a:highlight>
              </a:rPr>
              <a:t>lo multiplica por 2</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rPr lang="en-US" sz="1700" u="sng">
                <a:highlight>
                  <a:srgbClr val="FFFFFF"/>
                </a:highlight>
              </a:rPr>
              <a:t>Ejemplo:</a:t>
            </a:r>
            <a:endParaRPr sz="1700" u="sng">
              <a:highlight>
                <a:srgbClr val="FFFFFF"/>
              </a:highlight>
            </a:endParaRPr>
          </a:p>
          <a:p>
            <a:pPr indent="0" lvl="0" marL="0" rtl="0" algn="just">
              <a:lnSpc>
                <a:spcPct val="115000"/>
              </a:lnSpc>
              <a:spcBef>
                <a:spcPts val="1100"/>
              </a:spcBef>
              <a:spcAft>
                <a:spcPts val="0"/>
              </a:spcAft>
              <a:buNone/>
            </a:pPr>
            <a:r>
              <a:rPr lang="en-US" sz="1700">
                <a:highlight>
                  <a:srgbClr val="FFFFFF"/>
                </a:highlight>
              </a:rPr>
              <a:t>Se crea una función donde</a:t>
            </a:r>
            <a:endParaRPr sz="1700">
              <a:highlight>
                <a:srgbClr val="FFFFFF"/>
              </a:highlight>
            </a:endParaRPr>
          </a:p>
          <a:p>
            <a:pPr indent="0" lvl="0" marL="0" rtl="0" algn="just">
              <a:lnSpc>
                <a:spcPct val="115000"/>
              </a:lnSpc>
              <a:spcBef>
                <a:spcPts val="1100"/>
              </a:spcBef>
              <a:spcAft>
                <a:spcPts val="0"/>
              </a:spcAft>
              <a:buNone/>
            </a:pPr>
            <a:r>
              <a:rPr lang="en-US" sz="1700">
                <a:highlight>
                  <a:srgbClr val="FFFFFF"/>
                </a:highlight>
              </a:rPr>
              <a:t>se eleva al cuadrado cada</a:t>
            </a:r>
            <a:endParaRPr sz="1700">
              <a:highlight>
                <a:srgbClr val="FFFFFF"/>
              </a:highlight>
            </a:endParaRPr>
          </a:p>
          <a:p>
            <a:pPr indent="0" lvl="0" marL="0" rtl="0" algn="just">
              <a:lnSpc>
                <a:spcPct val="115000"/>
              </a:lnSpc>
              <a:spcBef>
                <a:spcPts val="1100"/>
              </a:spcBef>
              <a:spcAft>
                <a:spcPts val="1100"/>
              </a:spcAft>
              <a:buNone/>
            </a:pPr>
            <a:r>
              <a:rPr lang="en-US" sz="1700">
                <a:highlight>
                  <a:srgbClr val="FFFFFF"/>
                </a:highlight>
              </a:rPr>
              <a:t>elemento del arreglo</a:t>
            </a:r>
            <a:endParaRPr sz="1700">
              <a:highlight>
                <a:srgbClr val="FFFFFF"/>
              </a:highlight>
            </a:endParaRPr>
          </a:p>
        </p:txBody>
      </p:sp>
      <p:sp>
        <p:nvSpPr>
          <p:cNvPr id="555" name="Google Shape;555;p61"/>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56" name="Google Shape;556;p61"/>
          <p:cNvPicPr preferRelativeResize="0"/>
          <p:nvPr/>
        </p:nvPicPr>
        <p:blipFill>
          <a:blip r:embed="rId3">
            <a:alphaModFix/>
          </a:blip>
          <a:stretch>
            <a:fillRect/>
          </a:stretch>
        </p:blipFill>
        <p:spPr>
          <a:xfrm>
            <a:off x="4974800" y="1496088"/>
            <a:ext cx="3448050" cy="1590675"/>
          </a:xfrm>
          <a:prstGeom prst="rect">
            <a:avLst/>
          </a:prstGeom>
          <a:noFill/>
          <a:ln>
            <a:noFill/>
          </a:ln>
        </p:spPr>
      </p:pic>
      <p:sp>
        <p:nvSpPr>
          <p:cNvPr id="557" name="Google Shape;557;p61"/>
          <p:cNvSpPr/>
          <p:nvPr/>
        </p:nvSpPr>
        <p:spPr>
          <a:xfrm>
            <a:off x="3939275" y="2069800"/>
            <a:ext cx="782100" cy="3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1"/>
          <p:cNvPicPr preferRelativeResize="0"/>
          <p:nvPr/>
        </p:nvPicPr>
        <p:blipFill>
          <a:blip r:embed="rId4">
            <a:alphaModFix/>
          </a:blip>
          <a:stretch>
            <a:fillRect/>
          </a:stretch>
        </p:blipFill>
        <p:spPr>
          <a:xfrm>
            <a:off x="4931938" y="4173775"/>
            <a:ext cx="3533775" cy="1695450"/>
          </a:xfrm>
          <a:prstGeom prst="rect">
            <a:avLst/>
          </a:prstGeom>
          <a:noFill/>
          <a:ln>
            <a:noFill/>
          </a:ln>
        </p:spPr>
      </p:pic>
      <p:sp>
        <p:nvSpPr>
          <p:cNvPr id="559" name="Google Shape;559;p61"/>
          <p:cNvSpPr/>
          <p:nvPr/>
        </p:nvSpPr>
        <p:spPr>
          <a:xfrm>
            <a:off x="3939275" y="4838950"/>
            <a:ext cx="782100" cy="3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.map</a:t>
            </a:r>
            <a:endParaRPr/>
          </a:p>
        </p:txBody>
      </p:sp>
      <p:sp>
        <p:nvSpPr>
          <p:cNvPr id="565" name="Google Shape;565;p62"/>
          <p:cNvSpPr txBox="1"/>
          <p:nvPr>
            <p:ph idx="4294967295" type="body"/>
          </p:nvPr>
        </p:nvSpPr>
        <p:spPr>
          <a:xfrm>
            <a:off x="628675" y="1282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sz="1700" u="sng">
                <a:highlight>
                  <a:srgbClr val="FFFFFF"/>
                </a:highlight>
              </a:rPr>
              <a:t>Ejemplo:</a:t>
            </a:r>
            <a:endParaRPr sz="1700" u="sng">
              <a:highlight>
                <a:srgbClr val="FFFFFF"/>
              </a:highlight>
            </a:endParaRPr>
          </a:p>
          <a:p>
            <a:pPr indent="0" lvl="0" marL="0" rtl="0" algn="just">
              <a:lnSpc>
                <a:spcPct val="115000"/>
              </a:lnSpc>
              <a:spcBef>
                <a:spcPts val="1100"/>
              </a:spcBef>
              <a:spcAft>
                <a:spcPts val="0"/>
              </a:spcAft>
              <a:buNone/>
            </a:pPr>
            <a:r>
              <a:rPr lang="en-US" sz="1700">
                <a:highlight>
                  <a:srgbClr val="FFFFFF"/>
                </a:highlight>
              </a:rPr>
              <a:t>Incluso se podría utilizar el método map para unir dos valores de un arreglo.</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rPr lang="en-US" sz="1000">
                <a:highlight>
                  <a:srgbClr val="FFFFFF"/>
                </a:highlight>
              </a:rPr>
              <a:t>Fuente: https://www.freecodecamp.org/espanol/news/javascript-map-como-utilizar-la-funcion-js-map-metodo-de-arreglo/</a:t>
            </a:r>
            <a:endParaRPr sz="10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0"/>
              </a:spcAft>
              <a:buNone/>
            </a:pPr>
            <a:r>
              <a:t/>
            </a:r>
            <a:endParaRPr sz="1700">
              <a:highlight>
                <a:srgbClr val="FFFFFF"/>
              </a:highlight>
            </a:endParaRPr>
          </a:p>
          <a:p>
            <a:pPr indent="0" lvl="0" marL="0" rtl="0" algn="just">
              <a:lnSpc>
                <a:spcPct val="115000"/>
              </a:lnSpc>
              <a:spcBef>
                <a:spcPts val="1100"/>
              </a:spcBef>
              <a:spcAft>
                <a:spcPts val="1100"/>
              </a:spcAft>
              <a:buNone/>
            </a:pPr>
            <a:r>
              <a:t/>
            </a:r>
            <a:endParaRPr sz="1700">
              <a:highlight>
                <a:srgbClr val="FFFFFF"/>
              </a:highlight>
            </a:endParaRPr>
          </a:p>
        </p:txBody>
      </p:sp>
      <p:sp>
        <p:nvSpPr>
          <p:cNvPr id="566" name="Google Shape;566;p62"/>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67" name="Google Shape;567;p62"/>
          <p:cNvPicPr preferRelativeResize="0"/>
          <p:nvPr/>
        </p:nvPicPr>
        <p:blipFill>
          <a:blip r:embed="rId3">
            <a:alphaModFix/>
          </a:blip>
          <a:stretch>
            <a:fillRect/>
          </a:stretch>
        </p:blipFill>
        <p:spPr>
          <a:xfrm>
            <a:off x="2147788" y="2548563"/>
            <a:ext cx="4695825" cy="26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3"/>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US"/>
              <a:t>Ejercicios</a:t>
            </a:r>
            <a:endParaRPr/>
          </a:p>
        </p:txBody>
      </p:sp>
      <p:sp>
        <p:nvSpPr>
          <p:cNvPr id="574" name="Google Shape;574;p63"/>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4"/>
          <p:cNvSpPr txBox="1"/>
          <p:nvPr>
            <p:ph idx="4294967295" type="body"/>
          </p:nvPr>
        </p:nvSpPr>
        <p:spPr>
          <a:xfrm>
            <a:off x="311700" y="1973525"/>
            <a:ext cx="8520600" cy="43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Crear un </a:t>
            </a:r>
            <a:r>
              <a:rPr lang="en-US"/>
              <a:t>arreglo</a:t>
            </a:r>
            <a:r>
              <a:rPr lang="en-US"/>
              <a:t> de personas que </a:t>
            </a:r>
            <a:r>
              <a:rPr lang="en-US"/>
              <a:t>contenga</a:t>
            </a:r>
            <a:r>
              <a:rPr lang="en-US"/>
              <a:t> nombre y apellido.</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lang="en-US"/>
              <a:t>Mostrarlos mediante el </a:t>
            </a:r>
            <a:r>
              <a:rPr lang="en-US"/>
              <a:t>método</a:t>
            </a:r>
            <a:r>
              <a:rPr lang="en-US"/>
              <a:t> foreach.</a:t>
            </a:r>
            <a:endParaRPr/>
          </a:p>
        </p:txBody>
      </p:sp>
      <p:sp>
        <p:nvSpPr>
          <p:cNvPr id="580" name="Google Shape;580;p64"/>
          <p:cNvSpPr txBox="1"/>
          <p:nvPr>
            <p:ph type="title"/>
          </p:nvPr>
        </p:nvSpPr>
        <p:spPr>
          <a:xfrm>
            <a:off x="628663" y="275700"/>
            <a:ext cx="7886700" cy="122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Arial Black"/>
              <a:buNone/>
            </a:pPr>
            <a:r>
              <a:rPr b="1" lang="en-US"/>
              <a:t>Ejercicio 	</a:t>
            </a:r>
            <a:endParaRPr b="1"/>
          </a:p>
        </p:txBody>
      </p:sp>
      <p:sp>
        <p:nvSpPr>
          <p:cNvPr id="581" name="Google Shape;581;p64"/>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82" name="Google Shape;582;p64"/>
          <p:cNvPicPr preferRelativeResize="0"/>
          <p:nvPr/>
        </p:nvPicPr>
        <p:blipFill>
          <a:blip r:embed="rId3">
            <a:alphaModFix/>
          </a:blip>
          <a:stretch>
            <a:fillRect/>
          </a:stretch>
        </p:blipFill>
        <p:spPr>
          <a:xfrm>
            <a:off x="2700325" y="2867175"/>
            <a:ext cx="3743325"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5"/>
          <p:cNvSpPr txBox="1"/>
          <p:nvPr>
            <p:ph idx="4294967295" type="body"/>
          </p:nvPr>
        </p:nvSpPr>
        <p:spPr>
          <a:xfrm>
            <a:off x="311700" y="1973525"/>
            <a:ext cx="8520600" cy="43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Crear un arreglo de personas que contenga nombre y apellido.</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lang="en-US"/>
              <a:t>Filtrar las personas que tengan como primer nombre “Susan”</a:t>
            </a:r>
            <a:endParaRPr/>
          </a:p>
        </p:txBody>
      </p:sp>
      <p:sp>
        <p:nvSpPr>
          <p:cNvPr id="588" name="Google Shape;588;p65"/>
          <p:cNvSpPr txBox="1"/>
          <p:nvPr>
            <p:ph type="title"/>
          </p:nvPr>
        </p:nvSpPr>
        <p:spPr>
          <a:xfrm>
            <a:off x="628663" y="275700"/>
            <a:ext cx="7886700" cy="122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Arial Black"/>
              <a:buNone/>
            </a:pPr>
            <a:r>
              <a:rPr b="1" lang="en-US"/>
              <a:t>Ejercicio 	</a:t>
            </a:r>
            <a:endParaRPr b="1"/>
          </a:p>
        </p:txBody>
      </p:sp>
      <p:sp>
        <p:nvSpPr>
          <p:cNvPr id="589" name="Google Shape;589;p65"/>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90" name="Google Shape;590;p65"/>
          <p:cNvPicPr preferRelativeResize="0"/>
          <p:nvPr/>
        </p:nvPicPr>
        <p:blipFill>
          <a:blip r:embed="rId3">
            <a:alphaModFix/>
          </a:blip>
          <a:stretch>
            <a:fillRect/>
          </a:stretch>
        </p:blipFill>
        <p:spPr>
          <a:xfrm>
            <a:off x="2700325" y="2867175"/>
            <a:ext cx="3743325"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6"/>
          <p:cNvSpPr txBox="1"/>
          <p:nvPr>
            <p:ph idx="4294967295" type="body"/>
          </p:nvPr>
        </p:nvSpPr>
        <p:spPr>
          <a:xfrm>
            <a:off x="311700" y="1792300"/>
            <a:ext cx="8520600" cy="43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2600"/>
              <a:t>Crear un arreglo de personas que contenga nombre y apellido.</a:t>
            </a:r>
            <a:endParaRPr sz="2600"/>
          </a:p>
          <a:p>
            <a:pPr indent="0" lvl="0" marL="0" rtl="0" algn="l">
              <a:lnSpc>
                <a:spcPct val="90000"/>
              </a:lnSpc>
              <a:spcBef>
                <a:spcPts val="1000"/>
              </a:spcBef>
              <a:spcAft>
                <a:spcPts val="0"/>
              </a:spcAft>
              <a:buSzPts val="2800"/>
              <a:buNone/>
            </a:pPr>
            <a:r>
              <a:t/>
            </a:r>
            <a:endParaRPr sz="2600"/>
          </a:p>
          <a:p>
            <a:pPr indent="0" lvl="0" marL="0" rtl="0" algn="l">
              <a:lnSpc>
                <a:spcPct val="90000"/>
              </a:lnSpc>
              <a:spcBef>
                <a:spcPts val="1000"/>
              </a:spcBef>
              <a:spcAft>
                <a:spcPts val="0"/>
              </a:spcAft>
              <a:buSzPts val="2800"/>
              <a:buNone/>
            </a:pPr>
            <a:r>
              <a:t/>
            </a:r>
            <a:endParaRPr sz="2600"/>
          </a:p>
          <a:p>
            <a:pPr indent="0" lvl="0" marL="0" rtl="0" algn="l">
              <a:lnSpc>
                <a:spcPct val="90000"/>
              </a:lnSpc>
              <a:spcBef>
                <a:spcPts val="1000"/>
              </a:spcBef>
              <a:spcAft>
                <a:spcPts val="0"/>
              </a:spcAft>
              <a:buSzPts val="2800"/>
              <a:buNone/>
            </a:pPr>
            <a:r>
              <a:t/>
            </a:r>
            <a:endParaRPr sz="2600"/>
          </a:p>
          <a:p>
            <a:pPr indent="0" lvl="0" marL="0" rtl="0" algn="l">
              <a:lnSpc>
                <a:spcPct val="90000"/>
              </a:lnSpc>
              <a:spcBef>
                <a:spcPts val="1000"/>
              </a:spcBef>
              <a:spcAft>
                <a:spcPts val="0"/>
              </a:spcAft>
              <a:buSzPts val="2800"/>
              <a:buNone/>
            </a:pPr>
            <a:r>
              <a:rPr lang="en-US" sz="2600"/>
              <a:t>Luego generar un arreglo que contenga en un solo elemento el nombre y apellido de la persona separado por un “-”.</a:t>
            </a:r>
            <a:endParaRPr sz="2600"/>
          </a:p>
          <a:p>
            <a:pPr indent="0" lvl="0" marL="0" rtl="0" algn="l">
              <a:lnSpc>
                <a:spcPct val="90000"/>
              </a:lnSpc>
              <a:spcBef>
                <a:spcPts val="1000"/>
              </a:spcBef>
              <a:spcAft>
                <a:spcPts val="0"/>
              </a:spcAft>
              <a:buSzPts val="2800"/>
              <a:buNone/>
            </a:pPr>
            <a:r>
              <a:rPr lang="en-US" sz="2600" u="sng"/>
              <a:t>Ejemplo: </a:t>
            </a:r>
            <a:endParaRPr sz="2600" u="sng"/>
          </a:p>
          <a:p>
            <a:pPr indent="0" lvl="0" marL="0" rtl="0" algn="l">
              <a:lnSpc>
                <a:spcPct val="90000"/>
              </a:lnSpc>
              <a:spcBef>
                <a:spcPts val="1000"/>
              </a:spcBef>
              <a:spcAft>
                <a:spcPts val="0"/>
              </a:spcAft>
              <a:buSzPts val="2800"/>
              <a:buNone/>
            </a:pPr>
            <a:r>
              <a:rPr lang="en-US" sz="2600"/>
              <a:t>                           “Susan-Steward”</a:t>
            </a:r>
            <a:endParaRPr sz="2600"/>
          </a:p>
        </p:txBody>
      </p:sp>
      <p:sp>
        <p:nvSpPr>
          <p:cNvPr id="596" name="Google Shape;596;p66"/>
          <p:cNvSpPr txBox="1"/>
          <p:nvPr>
            <p:ph type="title"/>
          </p:nvPr>
        </p:nvSpPr>
        <p:spPr>
          <a:xfrm>
            <a:off x="628663" y="275700"/>
            <a:ext cx="7886700" cy="122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Arial Black"/>
              <a:buNone/>
            </a:pPr>
            <a:r>
              <a:rPr b="1" lang="en-US"/>
              <a:t>Ejercicio 	</a:t>
            </a:r>
            <a:endParaRPr b="1"/>
          </a:p>
        </p:txBody>
      </p:sp>
      <p:sp>
        <p:nvSpPr>
          <p:cNvPr id="597" name="Google Shape;597;p66"/>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98" name="Google Shape;598;p66"/>
          <p:cNvPicPr preferRelativeResize="0"/>
          <p:nvPr/>
        </p:nvPicPr>
        <p:blipFill>
          <a:blip r:embed="rId3">
            <a:alphaModFix/>
          </a:blip>
          <a:stretch>
            <a:fillRect/>
          </a:stretch>
        </p:blipFill>
        <p:spPr>
          <a:xfrm>
            <a:off x="2757575" y="2647775"/>
            <a:ext cx="3743325"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471" name="Google Shape;471;p51"/>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a:highlight>
                  <a:srgbClr val="FFFFFF"/>
                </a:highlight>
              </a:rPr>
              <a:t>El método forEach de JavaScript es una de las varias formas de recorrer un arreglo.</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rPr lang="en-US">
                <a:highlight>
                  <a:srgbClr val="FFFFFF"/>
                </a:highlight>
              </a:rPr>
              <a:t>Vamos a comenzar con el siguiente arreglo</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472" name="Google Shape;472;p51"/>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73" name="Google Shape;473;p51"/>
          <p:cNvPicPr preferRelativeResize="0"/>
          <p:nvPr/>
        </p:nvPicPr>
        <p:blipFill>
          <a:blip r:embed="rId3">
            <a:alphaModFix/>
          </a:blip>
          <a:stretch>
            <a:fillRect/>
          </a:stretch>
        </p:blipFill>
        <p:spPr>
          <a:xfrm>
            <a:off x="1850750" y="4551675"/>
            <a:ext cx="4797400" cy="78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479" name="Google Shape;479;p52"/>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a:highlight>
                  <a:srgbClr val="FFFFFF"/>
                </a:highlight>
              </a:rPr>
              <a:t>Si utilizaramos el tradicional "bucle for" para recorrer el arreglo sería así:</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rPr lang="en-US">
                <a:highlight>
                  <a:srgbClr val="FFFFFF"/>
                </a:highlight>
              </a:rPr>
              <a:t>En cambio</a:t>
            </a:r>
            <a:r>
              <a:rPr lang="en-US">
                <a:highlight>
                  <a:srgbClr val="FFFFFF"/>
                </a:highlight>
              </a:rPr>
              <a:t> el método forEach también se utiliza para recorrer un arreglo, pero utiliza una función diferente a la del clásico "bucle for".</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480" name="Google Shape;480;p52"/>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81" name="Google Shape;481;p52"/>
          <p:cNvPicPr preferRelativeResize="0"/>
          <p:nvPr/>
        </p:nvPicPr>
        <p:blipFill>
          <a:blip r:embed="rId3">
            <a:alphaModFix/>
          </a:blip>
          <a:stretch>
            <a:fillRect/>
          </a:stretch>
        </p:blipFill>
        <p:spPr>
          <a:xfrm>
            <a:off x="876799" y="2748450"/>
            <a:ext cx="6992224" cy="97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487" name="Google Shape;487;p53"/>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Clr>
                <a:schemeClr val="dk1"/>
              </a:buClr>
              <a:buSzPts val="1100"/>
              <a:buFont typeface="Arial"/>
              <a:buNone/>
            </a:pPr>
            <a:r>
              <a:rPr lang="en-US" sz="2300">
                <a:highlight>
                  <a:srgbClr val="FFFFFF"/>
                </a:highlight>
              </a:rPr>
              <a:t>El método forEach pasa una función callback para cada elemento del arreglo junto con los siguientes parámetros:</a:t>
            </a:r>
            <a:endParaRPr sz="2300">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2300">
              <a:highlight>
                <a:srgbClr val="FFFFFF"/>
              </a:highlight>
            </a:endParaRPr>
          </a:p>
          <a:p>
            <a:pPr indent="0" lvl="0" marL="0" rtl="0" algn="just">
              <a:lnSpc>
                <a:spcPct val="115000"/>
              </a:lnSpc>
              <a:spcBef>
                <a:spcPts val="1100"/>
              </a:spcBef>
              <a:spcAft>
                <a:spcPts val="0"/>
              </a:spcAft>
              <a:buNone/>
            </a:pPr>
            <a:r>
              <a:rPr lang="en-US" sz="2000">
                <a:highlight>
                  <a:srgbClr val="FFFFFF"/>
                </a:highlight>
              </a:rPr>
              <a:t>1. </a:t>
            </a:r>
            <a:r>
              <a:rPr lang="en-US" sz="2000">
                <a:highlight>
                  <a:srgbClr val="FFFFFF"/>
                </a:highlight>
              </a:rPr>
              <a:t>Valor actual (requerido) - El valor del elemento actual del arreglo</a:t>
            </a:r>
            <a:endParaRPr sz="2000">
              <a:highlight>
                <a:srgbClr val="FFFFFF"/>
              </a:highlight>
            </a:endParaRPr>
          </a:p>
          <a:p>
            <a:pPr indent="0" lvl="0" marL="0" rtl="0" algn="just">
              <a:lnSpc>
                <a:spcPct val="115000"/>
              </a:lnSpc>
              <a:spcBef>
                <a:spcPts val="1100"/>
              </a:spcBef>
              <a:spcAft>
                <a:spcPts val="0"/>
              </a:spcAft>
              <a:buNone/>
            </a:pPr>
            <a:r>
              <a:t/>
            </a:r>
            <a:endParaRPr sz="2000">
              <a:highlight>
                <a:srgbClr val="FFFFFF"/>
              </a:highlight>
            </a:endParaRPr>
          </a:p>
          <a:p>
            <a:pPr indent="0" lvl="0" marL="0" rtl="0" algn="just">
              <a:lnSpc>
                <a:spcPct val="115000"/>
              </a:lnSpc>
              <a:spcBef>
                <a:spcPts val="1100"/>
              </a:spcBef>
              <a:spcAft>
                <a:spcPts val="0"/>
              </a:spcAft>
              <a:buNone/>
            </a:pPr>
            <a:r>
              <a:rPr lang="en-US" sz="2000">
                <a:highlight>
                  <a:srgbClr val="FFFFFF"/>
                </a:highlight>
              </a:rPr>
              <a:t>2. Index (opcional) - El número de índice del elemento actual</a:t>
            </a:r>
            <a:endParaRPr sz="2000">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2000">
              <a:highlight>
                <a:srgbClr val="FFFFFF"/>
              </a:highlight>
            </a:endParaRPr>
          </a:p>
          <a:p>
            <a:pPr indent="0" lvl="0" marL="0" rtl="0" algn="just">
              <a:lnSpc>
                <a:spcPct val="115000"/>
              </a:lnSpc>
              <a:spcBef>
                <a:spcPts val="1100"/>
              </a:spcBef>
              <a:spcAft>
                <a:spcPts val="0"/>
              </a:spcAft>
              <a:buClr>
                <a:schemeClr val="dk1"/>
              </a:buClr>
              <a:buSzPts val="1100"/>
              <a:buFont typeface="Arial"/>
              <a:buNone/>
            </a:pPr>
            <a:r>
              <a:rPr lang="en-US" sz="2000">
                <a:highlight>
                  <a:srgbClr val="FFFFFF"/>
                </a:highlight>
              </a:rPr>
              <a:t>3. Arreglo (opcional) - El objeto del arreglo al que pertenece el elemento actual</a:t>
            </a:r>
            <a:endParaRPr sz="2000">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488" name="Google Shape;488;p53"/>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494" name="Google Shape;494;p54"/>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a:highlight>
                  <a:srgbClr val="FFFFFF"/>
                </a:highlight>
              </a:rPr>
              <a:t>En primer lugar, para recorrer un arreglo utilizando el método forEach, se necesita una función callback (o función anónima), que se ejecutará para cada elemento del arreglo. Debe tomar al menos un parámetro que represente los elementos del arreglo:</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495" name="Google Shape;495;p54"/>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96" name="Google Shape;496;p54"/>
          <p:cNvPicPr preferRelativeResize="0"/>
          <p:nvPr/>
        </p:nvPicPr>
        <p:blipFill>
          <a:blip r:embed="rId3">
            <a:alphaModFix/>
          </a:blip>
          <a:stretch>
            <a:fillRect/>
          </a:stretch>
        </p:blipFill>
        <p:spPr>
          <a:xfrm>
            <a:off x="1636575" y="4717250"/>
            <a:ext cx="6097950" cy="147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502" name="Google Shape;502;p55"/>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a:highlight>
                  <a:srgbClr val="FFFFFF"/>
                </a:highlight>
              </a:rPr>
              <a:t>Como alternativa, puede utilizar la representación de la función de flecha de ES6 para simplificar el código:</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03" name="Google Shape;503;p55"/>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04" name="Google Shape;504;p55"/>
          <p:cNvPicPr preferRelativeResize="0"/>
          <p:nvPr/>
        </p:nvPicPr>
        <p:blipFill>
          <a:blip r:embed="rId3">
            <a:alphaModFix/>
          </a:blip>
          <a:stretch>
            <a:fillRect/>
          </a:stretch>
        </p:blipFill>
        <p:spPr>
          <a:xfrm>
            <a:off x="1432107" y="3811125"/>
            <a:ext cx="6568225" cy="13465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.foreach</a:t>
            </a:r>
            <a:endParaRPr/>
          </a:p>
        </p:txBody>
      </p:sp>
      <p:sp>
        <p:nvSpPr>
          <p:cNvPr id="510" name="Google Shape;510;p56"/>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Clr>
                <a:schemeClr val="dk1"/>
              </a:buClr>
              <a:buSzPts val="1100"/>
              <a:buFont typeface="Arial"/>
              <a:buNone/>
            </a:pPr>
            <a:r>
              <a:rPr b="1" lang="en-US" sz="1800" u="sng">
                <a:highlight>
                  <a:srgbClr val="FFFFFF"/>
                </a:highlight>
              </a:rPr>
              <a:t>Parámetros opcionales</a:t>
            </a:r>
            <a:endParaRPr b="1" sz="1800" u="sng">
              <a:highlight>
                <a:srgbClr val="FFFFFF"/>
              </a:highlight>
            </a:endParaRPr>
          </a:p>
          <a:p>
            <a:pPr indent="0" lvl="0" marL="0" rtl="0" algn="just">
              <a:lnSpc>
                <a:spcPct val="115000"/>
              </a:lnSpc>
              <a:spcBef>
                <a:spcPts val="1100"/>
              </a:spcBef>
              <a:spcAft>
                <a:spcPts val="0"/>
              </a:spcAft>
              <a:buClr>
                <a:schemeClr val="dk1"/>
              </a:buClr>
              <a:buSzPts val="1100"/>
              <a:buFont typeface="Arial"/>
              <a:buNone/>
            </a:pPr>
            <a:r>
              <a:rPr i="1" lang="en-US" sz="1800" u="sng">
                <a:highlight>
                  <a:srgbClr val="FFFFFF"/>
                </a:highlight>
              </a:rPr>
              <a:t>Index:</a:t>
            </a:r>
            <a:r>
              <a:rPr lang="en-US" sz="1800">
                <a:highlight>
                  <a:srgbClr val="FFFFFF"/>
                </a:highlight>
              </a:rPr>
              <a:t> Representa el número de índice de cada elemento.</a:t>
            </a:r>
            <a:endParaRPr sz="1800">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1800">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rPr i="1" lang="en-US" sz="1800" u="sng">
                <a:highlight>
                  <a:srgbClr val="FFFFFF"/>
                </a:highlight>
              </a:rPr>
              <a:t>Arreglo</a:t>
            </a:r>
            <a:r>
              <a:rPr lang="en-US" sz="1800">
                <a:highlight>
                  <a:srgbClr val="FFFFFF"/>
                </a:highlight>
              </a:rPr>
              <a:t>: El parámetro del arreglo es el propio arreglo.</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11" name="Google Shape;511;p56"/>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12" name="Google Shape;512;p56"/>
          <p:cNvPicPr preferRelativeResize="0"/>
          <p:nvPr/>
        </p:nvPicPr>
        <p:blipFill>
          <a:blip r:embed="rId3">
            <a:alphaModFix/>
          </a:blip>
          <a:stretch>
            <a:fillRect/>
          </a:stretch>
        </p:blipFill>
        <p:spPr>
          <a:xfrm>
            <a:off x="1827563" y="2409375"/>
            <a:ext cx="4810125" cy="1409700"/>
          </a:xfrm>
          <a:prstGeom prst="rect">
            <a:avLst/>
          </a:prstGeom>
          <a:noFill/>
          <a:ln>
            <a:noFill/>
          </a:ln>
        </p:spPr>
      </p:pic>
      <p:pic>
        <p:nvPicPr>
          <p:cNvPr id="513" name="Google Shape;513;p56"/>
          <p:cNvPicPr preferRelativeResize="0"/>
          <p:nvPr/>
        </p:nvPicPr>
        <p:blipFill>
          <a:blip r:embed="rId4">
            <a:alphaModFix/>
          </a:blip>
          <a:stretch>
            <a:fillRect/>
          </a:stretch>
        </p:blipFill>
        <p:spPr>
          <a:xfrm>
            <a:off x="1827575" y="4445513"/>
            <a:ext cx="3733800" cy="962025"/>
          </a:xfrm>
          <a:prstGeom prst="rect">
            <a:avLst/>
          </a:prstGeom>
          <a:noFill/>
          <a:ln>
            <a:noFill/>
          </a:ln>
        </p:spPr>
      </p:pic>
      <p:pic>
        <p:nvPicPr>
          <p:cNvPr id="514" name="Google Shape;514;p56"/>
          <p:cNvPicPr preferRelativeResize="0"/>
          <p:nvPr/>
        </p:nvPicPr>
        <p:blipFill>
          <a:blip r:embed="rId5">
            <a:alphaModFix/>
          </a:blip>
          <a:stretch>
            <a:fillRect/>
          </a:stretch>
        </p:blipFill>
        <p:spPr>
          <a:xfrm>
            <a:off x="5254500" y="5047125"/>
            <a:ext cx="2185325" cy="159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.filter</a:t>
            </a:r>
            <a:endParaRPr/>
          </a:p>
        </p:txBody>
      </p:sp>
      <p:sp>
        <p:nvSpPr>
          <p:cNvPr id="520" name="Google Shape;520;p57"/>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lang="en-US" sz="1800">
                <a:highlight>
                  <a:srgbClr val="FFFFFF"/>
                </a:highlight>
              </a:rPr>
              <a:t>El método filter() consiste en filtrar uno o más </a:t>
            </a:r>
            <a:r>
              <a:rPr lang="en-US" sz="1800">
                <a:highlight>
                  <a:srgbClr val="FFFFFF"/>
                </a:highlight>
              </a:rPr>
              <a:t>elementos de</a:t>
            </a:r>
            <a:r>
              <a:rPr lang="en-US" sz="1800">
                <a:highlight>
                  <a:srgbClr val="FFFFFF"/>
                </a:highlight>
              </a:rPr>
              <a:t> una colección más grande de elementos basándose en alguna condición/preferencia. como resultado retornara un nuevo array con los elementos que cumplen la condición. Si ningún elemento cumple la condición, se devolverá un array vacío.</a:t>
            </a:r>
            <a:endParaRPr sz="1800">
              <a:highlight>
                <a:srgbClr val="FFFFFF"/>
              </a:highlight>
            </a:endParaRPr>
          </a:p>
          <a:p>
            <a:pPr indent="0" lvl="0" marL="0" rtl="0" algn="just">
              <a:lnSpc>
                <a:spcPct val="115000"/>
              </a:lnSpc>
              <a:spcBef>
                <a:spcPts val="1100"/>
              </a:spcBef>
              <a:spcAft>
                <a:spcPts val="0"/>
              </a:spcAft>
              <a:buNone/>
            </a:pPr>
            <a:r>
              <a:rPr b="1" lang="en-US" sz="1800" u="sng">
                <a:highlight>
                  <a:schemeClr val="lt1"/>
                </a:highlight>
              </a:rPr>
              <a:t>Sintaxis</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21" name="Google Shape;521;p57"/>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22" name="Google Shape;522;p57"/>
          <p:cNvPicPr preferRelativeResize="0"/>
          <p:nvPr/>
        </p:nvPicPr>
        <p:blipFill>
          <a:blip r:embed="rId3">
            <a:alphaModFix/>
          </a:blip>
          <a:stretch>
            <a:fillRect/>
          </a:stretch>
        </p:blipFill>
        <p:spPr>
          <a:xfrm>
            <a:off x="1195413" y="3934413"/>
            <a:ext cx="6753225" cy="50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highlight>
                  <a:srgbClr val="FFFFFF"/>
                </a:highlight>
              </a:rPr>
              <a:t>.filter</a:t>
            </a:r>
            <a:endParaRPr/>
          </a:p>
        </p:txBody>
      </p:sp>
      <p:sp>
        <p:nvSpPr>
          <p:cNvPr id="528" name="Google Shape;528;p58"/>
          <p:cNvSpPr txBox="1"/>
          <p:nvPr>
            <p:ph idx="4294967295" type="body"/>
          </p:nvPr>
        </p:nvSpPr>
        <p:spPr>
          <a:xfrm>
            <a:off x="628675" y="1282725"/>
            <a:ext cx="7886700" cy="498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800"/>
              </a:spcBef>
              <a:spcAft>
                <a:spcPts val="0"/>
              </a:spcAft>
              <a:buNone/>
            </a:pPr>
            <a:r>
              <a:rPr b="1" lang="en-US" sz="1800" u="sng">
                <a:highlight>
                  <a:srgbClr val="FFFFFF"/>
                </a:highlight>
              </a:rPr>
              <a:t>Sintaxis</a:t>
            </a:r>
            <a:endParaRPr b="1" sz="1800" u="sng">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t/>
            </a:r>
            <a:endParaRPr sz="1800">
              <a:highlight>
                <a:srgbClr val="FFFFFF"/>
              </a:highlight>
            </a:endParaRPr>
          </a:p>
          <a:p>
            <a:pPr indent="0" lvl="0" marL="0" rtl="0" algn="just">
              <a:lnSpc>
                <a:spcPct val="115000"/>
              </a:lnSpc>
              <a:spcBef>
                <a:spcPts val="1100"/>
              </a:spcBef>
              <a:spcAft>
                <a:spcPts val="0"/>
              </a:spcAft>
              <a:buNone/>
            </a:pPr>
            <a:r>
              <a:rPr lang="en-US" sz="1500" u="sng">
                <a:highlight>
                  <a:srgbClr val="FFFFFF"/>
                </a:highlight>
              </a:rPr>
              <a:t>callback:</a:t>
            </a:r>
            <a:r>
              <a:rPr lang="en-US" sz="1500">
                <a:highlight>
                  <a:srgbClr val="FFFFFF"/>
                </a:highlight>
              </a:rPr>
              <a:t> Función que comprueba cada elemento del array para ver si cumple la condición. Retorna true si el elemento la cumple o en caso contrario retornará false. Acepta tres parámetros:</a:t>
            </a:r>
            <a:endParaRPr sz="1500">
              <a:highlight>
                <a:srgbClr val="FFFFFF"/>
              </a:highlight>
            </a:endParaRPr>
          </a:p>
          <a:p>
            <a:pPr indent="0" lvl="0" marL="0" rtl="0" algn="just">
              <a:lnSpc>
                <a:spcPct val="115000"/>
              </a:lnSpc>
              <a:spcBef>
                <a:spcPts val="1100"/>
              </a:spcBef>
              <a:spcAft>
                <a:spcPts val="0"/>
              </a:spcAft>
              <a:buNone/>
            </a:pPr>
            <a:r>
              <a:rPr lang="en-US" sz="1500" u="sng">
                <a:highlight>
                  <a:srgbClr val="FFFFFF"/>
                </a:highlight>
              </a:rPr>
              <a:t>currentValue</a:t>
            </a:r>
            <a:r>
              <a:rPr lang="en-US" sz="1500">
                <a:highlight>
                  <a:srgbClr val="FFFFFF"/>
                </a:highlight>
              </a:rPr>
              <a:t>: El elemento actual del array que está siendo procesado.</a:t>
            </a:r>
            <a:endParaRPr sz="1500">
              <a:highlight>
                <a:srgbClr val="FFFFFF"/>
              </a:highlight>
            </a:endParaRPr>
          </a:p>
          <a:p>
            <a:pPr indent="0" lvl="0" marL="0" rtl="0" algn="just">
              <a:lnSpc>
                <a:spcPct val="115000"/>
              </a:lnSpc>
              <a:spcBef>
                <a:spcPts val="1100"/>
              </a:spcBef>
              <a:spcAft>
                <a:spcPts val="0"/>
              </a:spcAft>
              <a:buNone/>
            </a:pPr>
            <a:r>
              <a:rPr lang="en-US" sz="1500" u="sng">
                <a:highlight>
                  <a:srgbClr val="FFFFFF"/>
                </a:highlight>
              </a:rPr>
              <a:t>index</a:t>
            </a:r>
            <a:r>
              <a:rPr lang="en-US" sz="1500">
                <a:highlight>
                  <a:srgbClr val="FFFFFF"/>
                </a:highlight>
              </a:rPr>
              <a:t>: El índice del elemento actual del array que está siendo procesado.</a:t>
            </a:r>
            <a:endParaRPr sz="1500">
              <a:highlight>
                <a:srgbClr val="FFFFFF"/>
              </a:highlight>
            </a:endParaRPr>
          </a:p>
          <a:p>
            <a:pPr indent="0" lvl="0" marL="0" rtl="0" algn="just">
              <a:lnSpc>
                <a:spcPct val="115000"/>
              </a:lnSpc>
              <a:spcBef>
                <a:spcPts val="1100"/>
              </a:spcBef>
              <a:spcAft>
                <a:spcPts val="0"/>
              </a:spcAft>
              <a:buNone/>
            </a:pPr>
            <a:r>
              <a:rPr lang="en-US" sz="1500" u="sng">
                <a:highlight>
                  <a:srgbClr val="FFFFFF"/>
                </a:highlight>
              </a:rPr>
              <a:t>array</a:t>
            </a:r>
            <a:r>
              <a:rPr lang="en-US" sz="1500">
                <a:highlight>
                  <a:srgbClr val="FFFFFF"/>
                </a:highlight>
              </a:rPr>
              <a:t>: El array sobre el que se ha llamado filter</a:t>
            </a:r>
            <a:endParaRPr sz="1500">
              <a:highlight>
                <a:srgbClr val="FFFFFF"/>
              </a:highlight>
            </a:endParaRPr>
          </a:p>
          <a:p>
            <a:pPr indent="0" lvl="0" marL="0" rtl="0" algn="just">
              <a:lnSpc>
                <a:spcPct val="115000"/>
              </a:lnSpc>
              <a:spcBef>
                <a:spcPts val="1100"/>
              </a:spcBef>
              <a:spcAft>
                <a:spcPts val="0"/>
              </a:spcAft>
              <a:buNone/>
            </a:pPr>
            <a:r>
              <a:rPr lang="en-US" sz="1500" u="sng">
                <a:highlight>
                  <a:srgbClr val="FFFFFF"/>
                </a:highlight>
              </a:rPr>
              <a:t>thisArg</a:t>
            </a:r>
            <a:r>
              <a:rPr lang="en-US" sz="1500">
                <a:highlight>
                  <a:srgbClr val="FFFFFF"/>
                </a:highlight>
              </a:rPr>
              <a:t>: Opcional. Valor a utilizar como this cuando se ejecuta callback</a:t>
            </a:r>
            <a:endParaRPr sz="1500">
              <a:highlight>
                <a:srgbClr val="FFFFFF"/>
              </a:highlight>
            </a:endParaRPr>
          </a:p>
          <a:p>
            <a:pPr indent="0" lvl="0" marL="0" rtl="0" algn="just">
              <a:lnSpc>
                <a:spcPct val="115000"/>
              </a:lnSpc>
              <a:spcBef>
                <a:spcPts val="1100"/>
              </a:spcBef>
              <a:spcAft>
                <a:spcPts val="0"/>
              </a:spcAft>
              <a:buNone/>
            </a:pPr>
            <a:r>
              <a:t/>
            </a:r>
            <a:endParaRPr sz="1500">
              <a:highlight>
                <a:srgbClr val="FFFFFF"/>
              </a:highlight>
            </a:endParaRPr>
          </a:p>
          <a:p>
            <a:pPr indent="0" lvl="0" marL="0" rtl="0" algn="just">
              <a:lnSpc>
                <a:spcPct val="115000"/>
              </a:lnSpc>
              <a:spcBef>
                <a:spcPts val="1100"/>
              </a:spcBef>
              <a:spcAft>
                <a:spcPts val="0"/>
              </a:spcAft>
              <a:buNone/>
            </a:pPr>
            <a:r>
              <a:t/>
            </a:r>
            <a:endParaRPr sz="1500">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0"/>
              </a:spcAft>
              <a:buNone/>
            </a:pPr>
            <a:r>
              <a:t/>
            </a:r>
            <a:endParaRPr>
              <a:highlight>
                <a:srgbClr val="FFFFFF"/>
              </a:highlight>
            </a:endParaRPr>
          </a:p>
          <a:p>
            <a:pPr indent="0" lvl="0" marL="0" rtl="0" algn="just">
              <a:lnSpc>
                <a:spcPct val="115000"/>
              </a:lnSpc>
              <a:spcBef>
                <a:spcPts val="1100"/>
              </a:spcBef>
              <a:spcAft>
                <a:spcPts val="1100"/>
              </a:spcAft>
              <a:buNone/>
            </a:pPr>
            <a:r>
              <a:t/>
            </a:r>
            <a:endParaRPr>
              <a:highlight>
                <a:srgbClr val="FFFFFF"/>
              </a:highlight>
            </a:endParaRPr>
          </a:p>
        </p:txBody>
      </p:sp>
      <p:sp>
        <p:nvSpPr>
          <p:cNvPr id="529" name="Google Shape;529;p58"/>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30" name="Google Shape;530;p58"/>
          <p:cNvPicPr preferRelativeResize="0"/>
          <p:nvPr/>
        </p:nvPicPr>
        <p:blipFill>
          <a:blip r:embed="rId3">
            <a:alphaModFix/>
          </a:blip>
          <a:stretch>
            <a:fillRect/>
          </a:stretch>
        </p:blipFill>
        <p:spPr>
          <a:xfrm>
            <a:off x="1147725" y="1879363"/>
            <a:ext cx="6753225" cy="50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