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d51a350ce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d51a350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d51a350ce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d51a350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d51a350ce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d51a350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8b23c4bc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8b23c4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d689f9a39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d689f9a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966b4cb8a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966b4cb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5d689f9a39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d689f9a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966b4cb8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966b4cb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8b23c4bc2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8b23c4b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8b23c4bc2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8b23c4b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cc2a4630d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cc2a46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8b23c4bc2_0_2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8b23c4bc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d51a350ce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d51a350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d51a350ce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d51a350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94521ccc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394521cc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94521ccc5_0_2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394521ccc5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d51a350c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51a35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94521ccc5_0_5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394521ccc5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d51a350ce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d51a350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52"/>
            <a:ext cx="9146775" cy="6857929"/>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75"/>
            <a:ext cx="9143950" cy="480375"/>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CFL</a:t>
            </a:r>
            <a:endParaRPr b="1" sz="2400">
              <a:solidFill>
                <a:srgbClr val="FFFFFF"/>
              </a:solidFill>
            </a:endParaRPr>
          </a:p>
        </p:txBody>
      </p:sp>
      <p:sp>
        <p:nvSpPr>
          <p:cNvPr id="113" name="Google Shape;113;p1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90400"/>
            <a:ext cx="7886700" cy="11010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200400"/>
            <a:ext cx="7886700" cy="11010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4646850" y="2706900"/>
            <a:ext cx="57654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0"/>
          <p:cNvSpPr txBox="1"/>
          <p:nvPr>
            <p:ph idx="1" type="body"/>
          </p:nvPr>
        </p:nvSpPr>
        <p:spPr>
          <a:xfrm rot="5400000">
            <a:off x="646275" y="792300"/>
            <a:ext cx="57654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75"/>
            <a:ext cx="9143950" cy="480375"/>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CFL</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1"/>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1" name="Google Shape;171;p21"/>
          <p:cNvGrpSpPr/>
          <p:nvPr/>
        </p:nvGrpSpPr>
        <p:grpSpPr>
          <a:xfrm>
            <a:off x="-1300" y="52"/>
            <a:ext cx="9146775" cy="6857929"/>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5" name="Google Shape;175;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76" name="Google Shape;176;p21"/>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7" name="Google Shape;177;p21"/>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78" name="Google Shape;178;p2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2"/>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1" name="Google Shape;181;p22"/>
          <p:cNvGrpSpPr/>
          <p:nvPr/>
        </p:nvGrpSpPr>
        <p:grpSpPr>
          <a:xfrm>
            <a:off x="-1300" y="52"/>
            <a:ext cx="9146775" cy="6857929"/>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5" name="Google Shape;185;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6" name="Google Shape;186;p22"/>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7" name="Google Shape;187;p2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88" name="Google Shape;188;p22"/>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3"/>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191" name="Google Shape;191;p23"/>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52"/>
            <a:ext cx="9146775" cy="6857929"/>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4" name="Google Shape;194;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8" name="Google Shape;198;p23"/>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9" name="Google Shape;199;p23"/>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00" name="Google Shape;200;p23"/>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2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3" name="Google Shape;203;p24"/>
          <p:cNvGrpSpPr/>
          <p:nvPr/>
        </p:nvGrpSpPr>
        <p:grpSpPr>
          <a:xfrm>
            <a:off x="-1300" y="52"/>
            <a:ext cx="9146775" cy="6857929"/>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8" name="Google Shape;208;p24"/>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9" name="Google Shape;209;p2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10" name="Google Shape;210;p2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25"/>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3" name="Google Shape;213;p25"/>
          <p:cNvGrpSpPr/>
          <p:nvPr/>
        </p:nvGrpSpPr>
        <p:grpSpPr>
          <a:xfrm>
            <a:off x="-1300" y="52"/>
            <a:ext cx="9146775" cy="6857929"/>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8" name="Google Shape;218;p25"/>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9" name="Google Shape;219;p25"/>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20" name="Google Shape;220;p25"/>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26"/>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3" name="Google Shape;223;p26"/>
          <p:cNvGrpSpPr/>
          <p:nvPr/>
        </p:nvGrpSpPr>
        <p:grpSpPr>
          <a:xfrm>
            <a:off x="-1300" y="52"/>
            <a:ext cx="9146775" cy="6857929"/>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8" name="Google Shape;228;p26"/>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9" name="Google Shape;229;p2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0" name="Google Shape;230;p2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1" name="Shape 231"/>
        <p:cNvGrpSpPr/>
        <p:nvPr/>
      </p:nvGrpSpPr>
      <p:grpSpPr>
        <a:xfrm>
          <a:off x="0" y="0"/>
          <a:ext cx="0" cy="0"/>
          <a:chOff x="0" y="0"/>
          <a:chExt cx="0" cy="0"/>
        </a:xfrm>
      </p:grpSpPr>
      <p:sp>
        <p:nvSpPr>
          <p:cNvPr id="232" name="Google Shape;232;p27"/>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7"/>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34" name="Google Shape;234;p27"/>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27"/>
          <p:cNvSpPr txBox="1"/>
          <p:nvPr/>
        </p:nvSpPr>
        <p:spPr>
          <a:xfrm flipH="1">
            <a:off x="76325" y="0"/>
            <a:ext cx="88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rPr>
              <a:t>CFL</a:t>
            </a:r>
            <a:endParaRPr b="1" sz="2400">
              <a:solidFill>
                <a:schemeClr val="lt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3">
  <p:cSld name="Título - Ejercicios_3">
    <p:spTree>
      <p:nvGrpSpPr>
        <p:cNvPr id="236" name="Shape 236"/>
        <p:cNvGrpSpPr/>
        <p:nvPr/>
      </p:nvGrpSpPr>
      <p:grpSpPr>
        <a:xfrm>
          <a:off x="0" y="0"/>
          <a:ext cx="0" cy="0"/>
          <a:chOff x="0" y="0"/>
          <a:chExt cx="0" cy="0"/>
        </a:xfrm>
      </p:grpSpPr>
      <p:sp>
        <p:nvSpPr>
          <p:cNvPr id="237" name="Google Shape;237;p28"/>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38" name="Google Shape;238;p28"/>
          <p:cNvGrpSpPr/>
          <p:nvPr/>
        </p:nvGrpSpPr>
        <p:grpSpPr>
          <a:xfrm>
            <a:off x="-1300" y="52"/>
            <a:ext cx="9146775" cy="6857929"/>
            <a:chOff x="-1300" y="52"/>
            <a:chExt cx="9146775" cy="6857929"/>
          </a:xfrm>
        </p:grpSpPr>
        <p:sp>
          <p:nvSpPr>
            <p:cNvPr id="239" name="Google Shape;239;p2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40" name="Google Shape;240;p28"/>
            <p:cNvGrpSpPr/>
            <p:nvPr/>
          </p:nvGrpSpPr>
          <p:grpSpPr>
            <a:xfrm rot="10800000">
              <a:off x="-1300" y="4051474"/>
              <a:ext cx="9143950" cy="2806507"/>
              <a:chOff x="0" y="275"/>
              <a:chExt cx="9143950" cy="381817"/>
            </a:xfrm>
          </p:grpSpPr>
          <p:sp>
            <p:nvSpPr>
              <p:cNvPr id="241" name="Google Shape;241;p2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2" name="Google Shape;242;p2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43" name="Google Shape;243;p2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44" name="Google Shape;244;p2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45" name="Google Shape;245;p28"/>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4">
  <p:cSld name="Título - Ejercicios_4">
    <p:spTree>
      <p:nvGrpSpPr>
        <p:cNvPr id="246" name="Shape 246"/>
        <p:cNvGrpSpPr/>
        <p:nvPr/>
      </p:nvGrpSpPr>
      <p:grpSpPr>
        <a:xfrm>
          <a:off x="0" y="0"/>
          <a:ext cx="0" cy="0"/>
          <a:chOff x="0" y="0"/>
          <a:chExt cx="0" cy="0"/>
        </a:xfrm>
      </p:grpSpPr>
      <p:sp>
        <p:nvSpPr>
          <p:cNvPr id="247" name="Google Shape;247;p29"/>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48" name="Google Shape;248;p29"/>
          <p:cNvGrpSpPr/>
          <p:nvPr/>
        </p:nvGrpSpPr>
        <p:grpSpPr>
          <a:xfrm>
            <a:off x="-1300" y="52"/>
            <a:ext cx="9146775" cy="6857929"/>
            <a:chOff x="-1300" y="52"/>
            <a:chExt cx="9146775" cy="6857929"/>
          </a:xfrm>
        </p:grpSpPr>
        <p:sp>
          <p:nvSpPr>
            <p:cNvPr id="249" name="Google Shape;249;p29"/>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50" name="Google Shape;250;p29"/>
            <p:cNvGrpSpPr/>
            <p:nvPr/>
          </p:nvGrpSpPr>
          <p:grpSpPr>
            <a:xfrm rot="10800000">
              <a:off x="-1300" y="4051474"/>
              <a:ext cx="9143950" cy="2806507"/>
              <a:chOff x="0" y="275"/>
              <a:chExt cx="9143950" cy="381817"/>
            </a:xfrm>
          </p:grpSpPr>
          <p:sp>
            <p:nvSpPr>
              <p:cNvPr id="251" name="Google Shape;251;p2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52" name="Google Shape;252;p29"/>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3" name="Google Shape;253;p29"/>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54" name="Google Shape;254;p29"/>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55" name="Google Shape;255;p29"/>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5">
  <p:cSld name="Título - Ejercicios_5">
    <p:spTree>
      <p:nvGrpSpPr>
        <p:cNvPr id="256" name="Shape 256"/>
        <p:cNvGrpSpPr/>
        <p:nvPr/>
      </p:nvGrpSpPr>
      <p:grpSpPr>
        <a:xfrm>
          <a:off x="0" y="0"/>
          <a:ext cx="0" cy="0"/>
          <a:chOff x="0" y="0"/>
          <a:chExt cx="0" cy="0"/>
        </a:xfrm>
      </p:grpSpPr>
      <p:sp>
        <p:nvSpPr>
          <p:cNvPr id="257" name="Google Shape;257;p30"/>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58" name="Google Shape;258;p30"/>
          <p:cNvGrpSpPr/>
          <p:nvPr/>
        </p:nvGrpSpPr>
        <p:grpSpPr>
          <a:xfrm>
            <a:off x="-1300" y="52"/>
            <a:ext cx="9146775" cy="6857929"/>
            <a:chOff x="-1300" y="52"/>
            <a:chExt cx="9146775" cy="6857929"/>
          </a:xfrm>
        </p:grpSpPr>
        <p:sp>
          <p:nvSpPr>
            <p:cNvPr id="259" name="Google Shape;259;p30"/>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60" name="Google Shape;260;p30"/>
            <p:cNvGrpSpPr/>
            <p:nvPr/>
          </p:nvGrpSpPr>
          <p:grpSpPr>
            <a:xfrm rot="10800000">
              <a:off x="-1300" y="4051474"/>
              <a:ext cx="9143950" cy="2806507"/>
              <a:chOff x="0" y="275"/>
              <a:chExt cx="9143950" cy="381817"/>
            </a:xfrm>
          </p:grpSpPr>
          <p:sp>
            <p:nvSpPr>
              <p:cNvPr id="261" name="Google Shape;261;p30"/>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62" name="Google Shape;262;p30"/>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63" name="Google Shape;263;p3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4" name="Google Shape;264;p3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CFP</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65" name="Google Shape;265;p30"/>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Arial"/>
              <a:buNone/>
              <a:defRPr b="1">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52"/>
            <a:ext cx="9146775" cy="6857929"/>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5"/>
          <p:cNvGrpSpPr/>
          <p:nvPr/>
        </p:nvGrpSpPr>
        <p:grpSpPr>
          <a:xfrm>
            <a:off x="0" y="275"/>
            <a:ext cx="9143950" cy="480375"/>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CFL</a:t>
            </a:r>
            <a:endParaRPr b="1" sz="2400">
              <a:solidFill>
                <a:srgbClr val="FFFFFF"/>
              </a:solidFill>
            </a:endParaRPr>
          </a:p>
        </p:txBody>
      </p:sp>
      <p:sp>
        <p:nvSpPr>
          <p:cNvPr id="51" name="Google Shape;51;p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52"/>
            <a:ext cx="9146775" cy="6857929"/>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75"/>
            <a:ext cx="9143950" cy="480375"/>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CFL</a:t>
            </a:r>
            <a:endParaRPr b="1" sz="2400">
              <a:solidFill>
                <a:srgbClr val="FFFFFF"/>
              </a:solidFill>
            </a:endParaRPr>
          </a:p>
        </p:txBody>
      </p:sp>
      <p:sp>
        <p:nvSpPr>
          <p:cNvPr id="71" name="Google Shape;71;p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52"/>
            <a:ext cx="9146775" cy="6857929"/>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75"/>
            <a:ext cx="9143950" cy="480375"/>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CFL</a:t>
            </a:r>
            <a:endParaRPr b="1" sz="2400">
              <a:solidFill>
                <a:srgbClr val="FFFFFF"/>
              </a:solidFill>
            </a:endParaRPr>
          </a:p>
        </p:txBody>
      </p:sp>
      <p:sp>
        <p:nvSpPr>
          <p:cNvPr id="88" name="Google Shape;88;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94" name="Google Shape;94;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52"/>
            <a:ext cx="9146775" cy="6857929"/>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CFL</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362727"/>
            <a:ext cx="7886700" cy="5148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0" name="Google Shape;10;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1"/>
          <p:cNvGrpSpPr/>
          <p:nvPr/>
        </p:nvGrpSpPr>
        <p:grpSpPr>
          <a:xfrm>
            <a:off x="0" y="275"/>
            <a:ext cx="9143950" cy="480375"/>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Prog. Orientada a Objetos</a:t>
            </a:r>
            <a:endParaRPr/>
          </a:p>
        </p:txBody>
      </p:sp>
      <p:sp>
        <p:nvSpPr>
          <p:cNvPr id="271" name="Google Shape;271;p31"/>
          <p:cNvSpPr txBox="1"/>
          <p:nvPr>
            <p:ph idx="1" type="subTitle"/>
          </p:nvPr>
        </p:nvSpPr>
        <p:spPr>
          <a:xfrm>
            <a:off x="0" y="5416114"/>
            <a:ext cx="9147000" cy="550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Repaso General de POO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Patrones de Diseño</a:t>
            </a:r>
            <a:endParaRPr/>
          </a:p>
        </p:txBody>
      </p:sp>
      <p:sp>
        <p:nvSpPr>
          <p:cNvPr id="338" name="Google Shape;338;p40"/>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Muchos de los problemas que tenemos, son problemas conocidos</a:t>
            </a:r>
            <a:endParaRPr/>
          </a:p>
          <a:p>
            <a:pPr indent="-406400" lvl="0" marL="457200" rtl="0" algn="l">
              <a:spcBef>
                <a:spcPts val="0"/>
              </a:spcBef>
              <a:spcAft>
                <a:spcPts val="0"/>
              </a:spcAft>
              <a:buSzPts val="2800"/>
              <a:buChar char="•"/>
            </a:pPr>
            <a:r>
              <a:rPr lang="en"/>
              <a:t>Por lo tanto, problemas conocidos → soluciones conocidas</a:t>
            </a:r>
            <a:endParaRPr/>
          </a:p>
          <a:p>
            <a:pPr indent="-406400" lvl="0" marL="457200" rtl="0" algn="l">
              <a:spcBef>
                <a:spcPts val="0"/>
              </a:spcBef>
              <a:spcAft>
                <a:spcPts val="0"/>
              </a:spcAft>
              <a:buSzPts val="2800"/>
              <a:buChar char="•"/>
            </a:pPr>
            <a:r>
              <a:rPr lang="en"/>
              <a:t>Un </a:t>
            </a:r>
            <a:r>
              <a:rPr i="1" lang="en"/>
              <a:t>patrón de diseño </a:t>
            </a:r>
            <a:r>
              <a:rPr lang="en"/>
              <a:t>se le llama a una solución conocida</a:t>
            </a:r>
            <a:endParaRPr/>
          </a:p>
          <a:p>
            <a:pPr indent="-406400" lvl="0" marL="457200" rtl="0" algn="l">
              <a:spcBef>
                <a:spcPts val="0"/>
              </a:spcBef>
              <a:spcAft>
                <a:spcPts val="0"/>
              </a:spcAft>
              <a:buSzPts val="2800"/>
              <a:buChar char="•"/>
            </a:pPr>
            <a:r>
              <a:rPr lang="en"/>
              <a:t>Cada patrón tiene una situación específica en donde es </a:t>
            </a:r>
            <a:r>
              <a:rPr i="1" lang="en"/>
              <a:t>aplicable</a:t>
            </a:r>
            <a:endParaRPr/>
          </a:p>
          <a:p>
            <a:pPr indent="-381000" lvl="1" marL="914400" rtl="0" algn="l">
              <a:spcBef>
                <a:spcPts val="0"/>
              </a:spcBef>
              <a:spcAft>
                <a:spcPts val="0"/>
              </a:spcAft>
              <a:buSzPts val="2400"/>
              <a:buChar char="•"/>
            </a:pPr>
            <a:r>
              <a:rPr lang="en"/>
              <a:t>Muy importante → saber justificar la razón de por qué se aplica el patrón</a:t>
            </a:r>
            <a:endParaRPr/>
          </a:p>
          <a:p>
            <a:pPr indent="-381000" lvl="1" marL="914400" rtl="0" algn="l">
              <a:spcBef>
                <a:spcPts val="0"/>
              </a:spcBef>
              <a:spcAft>
                <a:spcPts val="0"/>
              </a:spcAft>
              <a:buSzPts val="2400"/>
              <a:buChar char="•"/>
            </a:pPr>
            <a:r>
              <a:rPr lang="en"/>
              <a:t>Es muy común aplicar patrones en donde el problema no los requiere → el patrón queda forzado, y termina siendo más problemática la solución que el problema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sp>
        <p:nvSpPr>
          <p:cNvPr id="343" name="Google Shape;343;p41"/>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Cuando estamos desarrollando, la mayoría de las veces llamamos a métodos con los valores equivocados</a:t>
            </a:r>
            <a:endParaRPr/>
          </a:p>
          <a:p>
            <a:pPr indent="-406400" lvl="0" marL="457200" rtl="0" algn="l">
              <a:spcBef>
                <a:spcPts val="0"/>
              </a:spcBef>
              <a:spcAft>
                <a:spcPts val="0"/>
              </a:spcAft>
              <a:buSzPts val="2800"/>
              <a:buChar char="•"/>
            </a:pPr>
            <a:r>
              <a:rPr lang="en"/>
              <a:t>TypeScript provee mecanismos específicos para gestionar valores inválidos → </a:t>
            </a:r>
            <a:r>
              <a:rPr i="1" lang="en"/>
              <a:t>errores</a:t>
            </a:r>
            <a:endParaRPr i="1"/>
          </a:p>
          <a:p>
            <a:pPr indent="-406400" lvl="0" marL="457200" rtl="0" algn="l">
              <a:spcBef>
                <a:spcPts val="0"/>
              </a:spcBef>
              <a:spcAft>
                <a:spcPts val="0"/>
              </a:spcAft>
              <a:buSzPts val="2800"/>
              <a:buChar char="•"/>
            </a:pPr>
            <a:r>
              <a:rPr lang="en"/>
              <a:t>Usando bloques </a:t>
            </a:r>
            <a:r>
              <a:rPr i="1" lang="en"/>
              <a:t>try/catch </a:t>
            </a:r>
            <a:r>
              <a:rPr lang="en"/>
              <a:t>podemos capturar errores esperados, para darle un tratamiento específico → permite que nuestro programa se recupere de los errores</a:t>
            </a:r>
            <a:endParaRPr/>
          </a:p>
          <a:p>
            <a:pPr indent="-406400" lvl="0" marL="457200" rtl="0" algn="l">
              <a:spcBef>
                <a:spcPts val="0"/>
              </a:spcBef>
              <a:spcAft>
                <a:spcPts val="0"/>
              </a:spcAft>
              <a:buSzPts val="2800"/>
              <a:buChar char="•"/>
            </a:pPr>
            <a:r>
              <a:rPr lang="en"/>
              <a:t>Usando </a:t>
            </a:r>
            <a:r>
              <a:rPr i="1" lang="en"/>
              <a:t>throw </a:t>
            </a:r>
            <a:r>
              <a:rPr lang="en"/>
              <a:t>podemos lanzar un determinado error, en caso de haberlo descubierto</a:t>
            </a:r>
            <a:endParaRPr/>
          </a:p>
          <a:p>
            <a:pPr indent="-406400" lvl="0" marL="457200" rtl="0" algn="l">
              <a:spcBef>
                <a:spcPts val="0"/>
              </a:spcBef>
              <a:spcAft>
                <a:spcPts val="0"/>
              </a:spcAft>
              <a:buSzPts val="2800"/>
              <a:buChar char="•"/>
            </a:pPr>
            <a:r>
              <a:rPr lang="en"/>
              <a:t>También se pueden definir errores propios</a:t>
            </a:r>
            <a:endParaRPr/>
          </a:p>
          <a:p>
            <a:pPr indent="-381000" lvl="1" marL="914400" rtl="0" algn="l">
              <a:spcBef>
                <a:spcPts val="0"/>
              </a:spcBef>
              <a:spcAft>
                <a:spcPts val="0"/>
              </a:spcAft>
              <a:buSzPts val="2400"/>
              <a:buChar char="•"/>
            </a:pPr>
            <a:r>
              <a:rPr lang="en"/>
              <a:t>Se definen como clases que </a:t>
            </a:r>
            <a:r>
              <a:rPr i="1" lang="en"/>
              <a:t>extienden </a:t>
            </a:r>
            <a:r>
              <a:rPr lang="en"/>
              <a:t>de Error</a:t>
            </a:r>
            <a:endParaRPr/>
          </a:p>
        </p:txBody>
      </p:sp>
      <p:sp>
        <p:nvSpPr>
          <p:cNvPr id="344" name="Google Shape;344;p41"/>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Manejo de Errores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Recomendaciones Generales</a:t>
            </a:r>
            <a:endParaRPr/>
          </a:p>
        </p:txBody>
      </p:sp>
      <p:sp>
        <p:nvSpPr>
          <p:cNvPr id="350" name="Google Shape;350;p42"/>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Hacer </a:t>
            </a:r>
            <a:r>
              <a:rPr i="1" lang="en"/>
              <a:t>siempre</a:t>
            </a:r>
            <a:r>
              <a:rPr lang="en"/>
              <a:t> un planteo del sistema que vamos a hacer → diagrama de clase, interfaces, etc.</a:t>
            </a:r>
            <a:endParaRPr/>
          </a:p>
          <a:p>
            <a:pPr indent="-381000" lvl="1" marL="914400" rtl="0" algn="l">
              <a:spcBef>
                <a:spcPts val="0"/>
              </a:spcBef>
              <a:spcAft>
                <a:spcPts val="0"/>
              </a:spcAft>
              <a:buSzPts val="2400"/>
              <a:buChar char="•"/>
            </a:pPr>
            <a:r>
              <a:rPr lang="en"/>
              <a:t>Al momento del planteo, pensar en función de cómo se debiera usar una clase </a:t>
            </a:r>
            <a:r>
              <a:rPr i="1" lang="en"/>
              <a:t>desde afuera </a:t>
            </a:r>
            <a:r>
              <a:rPr lang="en"/>
              <a:t>→</a:t>
            </a:r>
            <a:r>
              <a:rPr lang="en"/>
              <a:t> esto permite ayudarnos a saber qué cosas hacerlas públicas y qué cosas no</a:t>
            </a:r>
            <a:endParaRPr/>
          </a:p>
          <a:p>
            <a:pPr indent="-406400" lvl="0" marL="457200" rtl="0" algn="l">
              <a:spcBef>
                <a:spcPts val="0"/>
              </a:spcBef>
              <a:spcAft>
                <a:spcPts val="0"/>
              </a:spcAft>
              <a:buSzPts val="2800"/>
              <a:buChar char="•"/>
            </a:pPr>
            <a:r>
              <a:rPr lang="en"/>
              <a:t>Una clase → una responsabilidad</a:t>
            </a:r>
            <a:endParaRPr/>
          </a:p>
          <a:p>
            <a:pPr indent="-381000" lvl="1" marL="914400" rtl="0" algn="l">
              <a:spcBef>
                <a:spcPts val="0"/>
              </a:spcBef>
              <a:spcAft>
                <a:spcPts val="0"/>
              </a:spcAft>
              <a:buSzPts val="2400"/>
              <a:buChar char="•"/>
            </a:pPr>
            <a:r>
              <a:rPr lang="en"/>
              <a:t>Ejemplo: la clase Auto no puede tener un método que se encargue de calcular el promedio de un arreglo</a:t>
            </a:r>
            <a:endParaRPr/>
          </a:p>
          <a:p>
            <a:pPr indent="-406400" lvl="0" marL="457200" rtl="0" algn="l">
              <a:spcBef>
                <a:spcPts val="0"/>
              </a:spcBef>
              <a:spcAft>
                <a:spcPts val="0"/>
              </a:spcAft>
              <a:buSzPts val="2800"/>
              <a:buChar char="•"/>
            </a:pPr>
            <a:r>
              <a:rPr lang="en"/>
              <a:t>Usar nombres descriptivos</a:t>
            </a:r>
            <a:endParaRPr/>
          </a:p>
          <a:p>
            <a:pPr indent="-406400" lvl="0" marL="457200" rtl="0" algn="l">
              <a:spcBef>
                <a:spcPts val="0"/>
              </a:spcBef>
              <a:spcAft>
                <a:spcPts val="0"/>
              </a:spcAft>
              <a:buSzPts val="2800"/>
              <a:buChar char="•"/>
            </a:pPr>
            <a:r>
              <a:rPr lang="en"/>
              <a:t>Respetar la organización de una clase</a:t>
            </a:r>
            <a:endParaRPr/>
          </a:p>
          <a:p>
            <a:pPr indent="-406400" lvl="0" marL="457200" rtl="0" algn="l">
              <a:spcBef>
                <a:spcPts val="0"/>
              </a:spcBef>
              <a:spcAft>
                <a:spcPts val="0"/>
              </a:spcAft>
              <a:buSzPts val="2800"/>
              <a:buChar char="•"/>
            </a:pPr>
            <a:r>
              <a:rPr lang="en"/>
              <a:t>Tener paciencia con los conceptos, es imposible hacer las cosas bien de entrada → madurez</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Evaluación del Módulo</a:t>
            </a:r>
            <a:endParaRPr/>
          </a:p>
        </p:txBody>
      </p:sp>
      <p:sp>
        <p:nvSpPr>
          <p:cNvPr id="356" name="Google Shape;356;p43"/>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Va a consistir en tres partes</a:t>
            </a:r>
            <a:endParaRPr/>
          </a:p>
          <a:p>
            <a:pPr indent="-406400" lvl="0" marL="457200" rtl="0" algn="l">
              <a:spcBef>
                <a:spcPts val="0"/>
              </a:spcBef>
              <a:spcAft>
                <a:spcPts val="0"/>
              </a:spcAft>
              <a:buSzPts val="2800"/>
              <a:buChar char="•"/>
            </a:pPr>
            <a:r>
              <a:rPr lang="en"/>
              <a:t>Pensar en Objetos</a:t>
            </a:r>
            <a:endParaRPr/>
          </a:p>
          <a:p>
            <a:pPr indent="-381000" lvl="1" marL="914400" rtl="0" algn="l">
              <a:spcBef>
                <a:spcPts val="0"/>
              </a:spcBef>
              <a:spcAft>
                <a:spcPts val="0"/>
              </a:spcAft>
              <a:buSzPts val="2400"/>
              <a:buChar char="•"/>
            </a:pPr>
            <a:r>
              <a:rPr lang="en"/>
              <a:t>A partir de una serie de requerimientos, implementar un sistema en TypeScript → prestar atención a encarar bien la solución, no hace falta preocuparse por detalles de implementación</a:t>
            </a:r>
            <a:endParaRPr/>
          </a:p>
          <a:p>
            <a:pPr indent="-406400" lvl="0" marL="457200" rtl="0" algn="l">
              <a:spcBef>
                <a:spcPts val="0"/>
              </a:spcBef>
              <a:spcAft>
                <a:spcPts val="0"/>
              </a:spcAft>
              <a:buSzPts val="2800"/>
              <a:buChar char="•"/>
            </a:pPr>
            <a:r>
              <a:rPr lang="en"/>
              <a:t>Documentación</a:t>
            </a:r>
            <a:endParaRPr/>
          </a:p>
          <a:p>
            <a:pPr indent="-381000" lvl="1" marL="914400" rtl="0" algn="l">
              <a:spcBef>
                <a:spcPts val="0"/>
              </a:spcBef>
              <a:spcAft>
                <a:spcPts val="0"/>
              </a:spcAft>
              <a:buSzPts val="2400"/>
              <a:buChar char="•"/>
            </a:pPr>
            <a:r>
              <a:rPr lang="en"/>
              <a:t>A partir de un código en TypeScript, plantear el diagrama de clases → prestar atención a las relaciones entre las clases</a:t>
            </a:r>
            <a:endParaRPr/>
          </a:p>
          <a:p>
            <a:pPr indent="-406400" lvl="0" marL="457200" rtl="0" algn="l">
              <a:spcBef>
                <a:spcPts val="0"/>
              </a:spcBef>
              <a:spcAft>
                <a:spcPts val="0"/>
              </a:spcAft>
              <a:buSzPts val="2800"/>
              <a:buChar char="•"/>
            </a:pPr>
            <a:r>
              <a:rPr lang="en"/>
              <a:t>Preguntas Teóricas</a:t>
            </a:r>
            <a:endParaRPr/>
          </a:p>
          <a:p>
            <a:pPr indent="-381000" lvl="1" marL="914400" rtl="0" algn="l">
              <a:spcBef>
                <a:spcPts val="0"/>
              </a:spcBef>
              <a:spcAft>
                <a:spcPts val="0"/>
              </a:spcAft>
              <a:buSzPts val="2400"/>
              <a:buChar char="•"/>
            </a:pPr>
            <a:r>
              <a:rPr lang="en"/>
              <a:t>Van a ser básicas pero con la idea de que puedan desarrollar y demostrar que conocen la teoría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idx="1" type="subTitle"/>
          </p:nvPr>
        </p:nvSpPr>
        <p:spPr>
          <a:xfrm>
            <a:off x="0" y="5416114"/>
            <a:ext cx="9147000" cy="550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Ejercicios</a:t>
            </a:r>
            <a:endParaRPr/>
          </a:p>
        </p:txBody>
      </p:sp>
      <p:sp>
        <p:nvSpPr>
          <p:cNvPr id="362" name="Google Shape;362;p44"/>
          <p:cNvSpPr txBox="1"/>
          <p:nvPr>
            <p:ph type="ctrTitle"/>
          </p:nvPr>
        </p:nvSpPr>
        <p:spPr>
          <a:xfrm>
            <a:off x="92375" y="7620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Prog. Orientada a Objetos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Parte 1 - </a:t>
            </a:r>
            <a:r>
              <a:rPr lang="en"/>
              <a:t>Ejercicios</a:t>
            </a:r>
            <a:endParaRPr/>
          </a:p>
        </p:txBody>
      </p:sp>
      <p:sp>
        <p:nvSpPr>
          <p:cNvPr id="368" name="Google Shape;368;p45"/>
          <p:cNvSpPr txBox="1"/>
          <p:nvPr>
            <p:ph idx="1" type="body"/>
          </p:nvPr>
        </p:nvSpPr>
        <p:spPr>
          <a:xfrm>
            <a:off x="628650" y="1257025"/>
            <a:ext cx="7886700" cy="5901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Diseño de Sistemas</a:t>
            </a:r>
            <a:endParaRPr/>
          </a:p>
          <a:p>
            <a:pPr indent="-317500" lvl="0" marL="457200" rtl="0" algn="l">
              <a:spcBef>
                <a:spcPts val="1000"/>
              </a:spcBef>
              <a:spcAft>
                <a:spcPts val="0"/>
              </a:spcAft>
              <a:buSzPts val="1400"/>
              <a:buChar char="•"/>
            </a:pPr>
            <a:r>
              <a:rPr lang="en" sz="2400"/>
              <a:t>Se dispone de información referida a pistas de audio. Esta contiene un identificador, un título, la duración y el intérprete de diversas canciones.</a:t>
            </a:r>
            <a:endParaRPr sz="2400"/>
          </a:p>
          <a:p>
            <a:pPr indent="-317500" lvl="0" marL="457200" rtl="0" algn="l">
              <a:spcBef>
                <a:spcPts val="0"/>
              </a:spcBef>
              <a:spcAft>
                <a:spcPts val="0"/>
              </a:spcAft>
              <a:buSzPts val="1400"/>
              <a:buChar char="•"/>
            </a:pPr>
            <a:r>
              <a:rPr lang="en" sz="2400"/>
              <a:t>Se </a:t>
            </a:r>
            <a:r>
              <a:rPr lang="en" sz="2400"/>
              <a:t>requiere im</a:t>
            </a:r>
            <a:r>
              <a:rPr lang="en" sz="2400"/>
              <a:t>plementar un sistema de  administración de las mismas que permita armar listas de reproducción, teniendo que informar tanto la cantidad de pistas como la duración total de cada una de estas, como uno de sus servicios.</a:t>
            </a:r>
            <a:endParaRPr sz="2400"/>
          </a:p>
          <a:p>
            <a:pPr indent="-317500" lvl="0" marL="457200" rtl="0" algn="l">
              <a:spcBef>
                <a:spcPts val="0"/>
              </a:spcBef>
              <a:spcAft>
                <a:spcPts val="0"/>
              </a:spcAft>
              <a:buSzPts val="1400"/>
              <a:buChar char="•"/>
            </a:pPr>
            <a:r>
              <a:rPr lang="en" sz="2400"/>
              <a:t>Se deben realizar diagramas de clases y codificar utilizando los conceptos de POO. Considerar la utilizacion de una interface. </a:t>
            </a:r>
            <a:br>
              <a:rPr lang="en" sz="2400"/>
            </a:br>
            <a:endParaRPr sz="2400"/>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Parte 2 - </a:t>
            </a:r>
            <a:r>
              <a:rPr lang="en"/>
              <a:t>Ejercicios</a:t>
            </a:r>
            <a:endParaRPr/>
          </a:p>
        </p:txBody>
      </p:sp>
      <p:sp>
        <p:nvSpPr>
          <p:cNvPr id="374" name="Google Shape;374;p46"/>
          <p:cNvSpPr txBox="1"/>
          <p:nvPr>
            <p:ph idx="1" type="body"/>
          </p:nvPr>
        </p:nvSpPr>
        <p:spPr>
          <a:xfrm>
            <a:off x="628650" y="1257025"/>
            <a:ext cx="7886700" cy="590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Partiendo del siguiente código:</a:t>
            </a:r>
            <a:endParaRPr/>
          </a:p>
          <a:p>
            <a:pPr indent="0" lvl="0" marL="457200" rtl="0" algn="l">
              <a:spcBef>
                <a:spcPts val="1000"/>
              </a:spcBef>
              <a:spcAft>
                <a:spcPts val="0"/>
              </a:spcAft>
              <a:buClr>
                <a:schemeClr val="dk1"/>
              </a:buClr>
              <a:buSzPts val="1100"/>
              <a:buFont typeface="Arial"/>
              <a:buNone/>
            </a:pPr>
            <a:r>
              <a:t/>
            </a:r>
            <a:endParaRPr/>
          </a:p>
          <a:p>
            <a:pPr indent="0" lvl="0" marL="457200" rtl="0" algn="l">
              <a:spcBef>
                <a:spcPts val="1000"/>
              </a:spcBef>
              <a:spcAft>
                <a:spcPts val="0"/>
              </a:spcAft>
              <a:buClr>
                <a:schemeClr val="dk1"/>
              </a:buClr>
              <a:buSzPts val="1100"/>
              <a:buFont typeface="Arial"/>
              <a:buNone/>
            </a:pPr>
            <a:r>
              <a:t/>
            </a:r>
            <a:endParaRPr/>
          </a:p>
          <a:p>
            <a:pPr indent="0" lvl="0" marL="457200" rtl="0" algn="l">
              <a:spcBef>
                <a:spcPts val="1000"/>
              </a:spcBef>
              <a:spcAft>
                <a:spcPts val="0"/>
              </a:spcAft>
              <a:buNone/>
            </a:pPr>
            <a:r>
              <a:t/>
            </a:r>
            <a:endParaRPr/>
          </a:p>
        </p:txBody>
      </p:sp>
      <p:sp>
        <p:nvSpPr>
          <p:cNvPr id="375" name="Google Shape;375;p46"/>
          <p:cNvSpPr txBox="1"/>
          <p:nvPr/>
        </p:nvSpPr>
        <p:spPr>
          <a:xfrm>
            <a:off x="628650" y="1949675"/>
            <a:ext cx="39432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interface PaymentMethod {</a:t>
            </a:r>
            <a:endParaRPr sz="800"/>
          </a:p>
          <a:p>
            <a:pPr indent="0" lvl="0" marL="0" rtl="0" algn="l">
              <a:spcBef>
                <a:spcPts val="0"/>
              </a:spcBef>
              <a:spcAft>
                <a:spcPts val="0"/>
              </a:spcAft>
              <a:buNone/>
            </a:pPr>
            <a:r>
              <a:rPr lang="en" sz="800"/>
              <a:t>   pay(cost: number): void;</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class Efectivo implements PaymentMethod {</a:t>
            </a:r>
            <a:endParaRPr sz="800"/>
          </a:p>
          <a:p>
            <a:pPr indent="0" lvl="0" marL="0" rtl="0" algn="l">
              <a:spcBef>
                <a:spcPts val="0"/>
              </a:spcBef>
              <a:spcAft>
                <a:spcPts val="0"/>
              </a:spcAft>
              <a:buNone/>
            </a:pPr>
            <a:r>
              <a:rPr lang="en" sz="800"/>
              <a:t>    public pay(costo: number): void {</a:t>
            </a:r>
            <a:endParaRPr sz="800"/>
          </a:p>
          <a:p>
            <a:pPr indent="0" lvl="0" marL="0" rtl="0" algn="l">
              <a:spcBef>
                <a:spcPts val="0"/>
              </a:spcBef>
              <a:spcAft>
                <a:spcPts val="0"/>
              </a:spcAft>
              <a:buNone/>
            </a:pPr>
            <a:r>
              <a:rPr lang="en" sz="800"/>
              <a:t>        console.log('Se pagó ' + costo + ' empleando efectivo');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class Tarjeta implements PaymentMethod {</a:t>
            </a:r>
            <a:endParaRPr sz="800"/>
          </a:p>
          <a:p>
            <a:pPr indent="0" lvl="0" marL="0" rtl="0" algn="l">
              <a:spcBef>
                <a:spcPts val="0"/>
              </a:spcBef>
              <a:spcAft>
                <a:spcPts val="0"/>
              </a:spcAft>
              <a:buNone/>
            </a:pPr>
            <a:r>
              <a:rPr lang="en" sz="800"/>
              <a:t>    public pay(costo: number): void {</a:t>
            </a:r>
            <a:endParaRPr sz="800"/>
          </a:p>
          <a:p>
            <a:pPr indent="0" lvl="0" marL="0" rtl="0" algn="l">
              <a:spcBef>
                <a:spcPts val="0"/>
              </a:spcBef>
              <a:spcAft>
                <a:spcPts val="0"/>
              </a:spcAft>
              <a:buNone/>
            </a:pPr>
            <a:r>
              <a:rPr lang="en" sz="800"/>
              <a:t>        console.log('Se pagó ' + costo + ' empleando tarjeta');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solidFill>
                  <a:schemeClr val="dk1"/>
                </a:solidFill>
              </a:rPr>
              <a:t>class Item {</a:t>
            </a:r>
            <a:endParaRPr sz="800">
              <a:solidFill>
                <a:schemeClr val="dk1"/>
              </a:solidFill>
            </a:endParaRPr>
          </a:p>
          <a:p>
            <a:pPr indent="0" lvl="0" marL="0" rtl="0" algn="l">
              <a:spcBef>
                <a:spcPts val="0"/>
              </a:spcBef>
              <a:spcAft>
                <a:spcPts val="0"/>
              </a:spcAft>
              <a:buNone/>
            </a:pPr>
            <a:r>
              <a:rPr lang="en" sz="800">
                <a:solidFill>
                  <a:schemeClr val="dk1"/>
                </a:solidFill>
              </a:rPr>
              <a:t>    private descripcion: string;</a:t>
            </a:r>
            <a:endParaRPr sz="800">
              <a:solidFill>
                <a:schemeClr val="dk1"/>
              </a:solidFill>
            </a:endParaRPr>
          </a:p>
          <a:p>
            <a:pPr indent="0" lvl="0" marL="0" rtl="0" algn="l">
              <a:spcBef>
                <a:spcPts val="0"/>
              </a:spcBef>
              <a:spcAft>
                <a:spcPts val="0"/>
              </a:spcAft>
              <a:buNone/>
            </a:pPr>
            <a:r>
              <a:rPr lang="en" sz="800">
                <a:solidFill>
                  <a:schemeClr val="dk1"/>
                </a:solidFill>
              </a:rPr>
              <a:t>    private costo: number;</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    public constructor(descripcion: string, costo: number) {</a:t>
            </a:r>
            <a:endParaRPr sz="800">
              <a:solidFill>
                <a:schemeClr val="dk1"/>
              </a:solidFill>
            </a:endParaRPr>
          </a:p>
          <a:p>
            <a:pPr indent="0" lvl="0" marL="0" rtl="0" algn="l">
              <a:spcBef>
                <a:spcPts val="0"/>
              </a:spcBef>
              <a:spcAft>
                <a:spcPts val="0"/>
              </a:spcAft>
              <a:buNone/>
            </a:pPr>
            <a:r>
              <a:rPr lang="en" sz="800">
                <a:solidFill>
                  <a:schemeClr val="dk1"/>
                </a:solidFill>
              </a:rPr>
              <a:t>        this.descripcion = descripcion;</a:t>
            </a:r>
            <a:endParaRPr sz="800">
              <a:solidFill>
                <a:schemeClr val="dk1"/>
              </a:solidFill>
            </a:endParaRPr>
          </a:p>
          <a:p>
            <a:pPr indent="0" lvl="0" marL="0" rtl="0" algn="l">
              <a:spcBef>
                <a:spcPts val="0"/>
              </a:spcBef>
              <a:spcAft>
                <a:spcPts val="0"/>
              </a:spcAft>
              <a:buNone/>
            </a:pPr>
            <a:r>
              <a:rPr lang="en" sz="800">
                <a:solidFill>
                  <a:schemeClr val="dk1"/>
                </a:solidFill>
              </a:rPr>
              <a:t>        this.costo = costo;</a:t>
            </a:r>
            <a:endParaRPr sz="800">
              <a:solidFill>
                <a:schemeClr val="dk1"/>
              </a:solidFill>
            </a:endParaRPr>
          </a:p>
          <a:p>
            <a:pPr indent="0" lvl="0" marL="0" rtl="0" algn="l">
              <a:spcBef>
                <a:spcPts val="0"/>
              </a:spcBef>
              <a:spcAft>
                <a:spcPts val="0"/>
              </a:spcAft>
              <a:buNone/>
            </a:pPr>
            <a:r>
              <a:rPr lang="en" sz="800">
                <a:solidFill>
                  <a:schemeClr val="dk1"/>
                </a:solidFill>
              </a:rPr>
              <a:t>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    public getDescripcion(): string { return this.descripcion; }</a:t>
            </a:r>
            <a:endParaRPr sz="800">
              <a:solidFill>
                <a:schemeClr val="dk1"/>
              </a:solidFill>
            </a:endParaRPr>
          </a:p>
          <a:p>
            <a:pPr indent="0" lvl="0" marL="0" rtl="0" algn="l">
              <a:spcBef>
                <a:spcPts val="0"/>
              </a:spcBef>
              <a:spcAft>
                <a:spcPts val="0"/>
              </a:spcAft>
              <a:buNone/>
            </a:pPr>
            <a:r>
              <a:rPr lang="en" sz="800">
                <a:solidFill>
                  <a:schemeClr val="dk1"/>
                </a:solidFill>
              </a:rPr>
              <a:t>    public getCosto(): number { return this.costo; }</a:t>
            </a:r>
            <a:endParaRPr sz="800">
              <a:solidFill>
                <a:schemeClr val="dk1"/>
              </a:solidFill>
            </a:endParaRPr>
          </a:p>
          <a:p>
            <a:pPr indent="0" lvl="0" marL="0" rtl="0" algn="l">
              <a:spcBef>
                <a:spcPts val="0"/>
              </a:spcBef>
              <a:spcAft>
                <a:spcPts val="0"/>
              </a:spcAft>
              <a:buNone/>
            </a:pPr>
            <a:r>
              <a:rPr lang="en" sz="800">
                <a:solidFill>
                  <a:schemeClr val="dk1"/>
                </a:solidFill>
              </a:rPr>
              <a:t>    public setDescripcion(descripcion: string): void { this.descripcion = descripcion; }</a:t>
            </a:r>
            <a:endParaRPr sz="800">
              <a:solidFill>
                <a:schemeClr val="dk1"/>
              </a:solidFill>
            </a:endParaRPr>
          </a:p>
          <a:p>
            <a:pPr indent="0" lvl="0" marL="0" rtl="0" algn="l">
              <a:spcBef>
                <a:spcPts val="0"/>
              </a:spcBef>
              <a:spcAft>
                <a:spcPts val="0"/>
              </a:spcAft>
              <a:buNone/>
            </a:pPr>
            <a:r>
              <a:rPr lang="en" sz="800">
                <a:solidFill>
                  <a:schemeClr val="dk1"/>
                </a:solidFill>
              </a:rPr>
              <a:t>    public setCosto(costo: number): void { this.costo = costo; }</a:t>
            </a:r>
            <a:endParaRPr sz="800">
              <a:solidFill>
                <a:schemeClr val="dk1"/>
              </a:solidFill>
            </a:endParaRPr>
          </a:p>
          <a:p>
            <a:pPr indent="0" lvl="0" marL="0" rtl="0" algn="l">
              <a:spcBef>
                <a:spcPts val="0"/>
              </a:spcBef>
              <a:spcAft>
                <a:spcPts val="0"/>
              </a:spcAft>
              <a:buNone/>
            </a:pPr>
            <a:r>
              <a:rPr lang="en" sz="800">
                <a:solidFill>
                  <a:schemeClr val="dk1"/>
                </a:solidFill>
              </a:rPr>
              <a:t>    </a:t>
            </a:r>
            <a:endParaRPr sz="800">
              <a:solidFill>
                <a:schemeClr val="dk1"/>
              </a:solidFill>
            </a:endParaRPr>
          </a:p>
          <a:p>
            <a:pPr indent="0" lvl="0" marL="0" rtl="0" algn="l">
              <a:spcBef>
                <a:spcPts val="0"/>
              </a:spcBef>
              <a:spcAft>
                <a:spcPts val="0"/>
              </a:spcAft>
              <a:buNone/>
            </a:pPr>
            <a:r>
              <a:rPr lang="en" sz="800">
                <a:solidFill>
                  <a:schemeClr val="dk1"/>
                </a:solidFill>
              </a:rPr>
              <a:t>    public equals(i: Item): boolean {</a:t>
            </a:r>
            <a:endParaRPr sz="800">
              <a:solidFill>
                <a:schemeClr val="dk1"/>
              </a:solidFill>
            </a:endParaRPr>
          </a:p>
          <a:p>
            <a:pPr indent="0" lvl="0" marL="0" rtl="0" algn="l">
              <a:spcBef>
                <a:spcPts val="0"/>
              </a:spcBef>
              <a:spcAft>
                <a:spcPts val="0"/>
              </a:spcAft>
              <a:buNone/>
            </a:pPr>
            <a:r>
              <a:rPr lang="en" sz="800">
                <a:solidFill>
                  <a:schemeClr val="dk1"/>
                </a:solidFill>
              </a:rPr>
              <a:t>         return this.costo == i.getCosto() &amp;&amp; this.descripcion == i.getDescripcion();</a:t>
            </a:r>
            <a:endParaRPr sz="800">
              <a:solidFill>
                <a:schemeClr val="dk1"/>
              </a:solidFill>
            </a:endParaRPr>
          </a:p>
          <a:p>
            <a:pPr indent="0" lvl="0" marL="0" rtl="0" algn="l">
              <a:spcBef>
                <a:spcPts val="0"/>
              </a:spcBef>
              <a:spcAft>
                <a:spcPts val="0"/>
              </a:spcAft>
              <a:buNone/>
            </a:pPr>
            <a:r>
              <a:rPr lang="en" sz="800">
                <a:solidFill>
                  <a:schemeClr val="dk1"/>
                </a:solidFill>
              </a:rPr>
              <a:t>    }</a:t>
            </a:r>
            <a:endParaRPr sz="800">
              <a:solidFill>
                <a:schemeClr val="dk1"/>
              </a:solidFill>
            </a:endParaRPr>
          </a:p>
          <a:p>
            <a:pPr indent="0" lvl="0" marL="0" rtl="0" algn="l">
              <a:spcBef>
                <a:spcPts val="0"/>
              </a:spcBef>
              <a:spcAft>
                <a:spcPts val="0"/>
              </a:spcAft>
              <a:buNone/>
            </a:pPr>
            <a:r>
              <a:rPr lang="en" sz="800">
                <a:solidFill>
                  <a:schemeClr val="dk1"/>
                </a:solidFill>
              </a:rPr>
              <a:t>}</a:t>
            </a:r>
            <a:endParaRPr sz="800"/>
          </a:p>
        </p:txBody>
      </p:sp>
      <p:sp>
        <p:nvSpPr>
          <p:cNvPr id="376" name="Google Shape;376;p46"/>
          <p:cNvSpPr txBox="1"/>
          <p:nvPr/>
        </p:nvSpPr>
        <p:spPr>
          <a:xfrm>
            <a:off x="5626650" y="1949675"/>
            <a:ext cx="35172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class Cuenta {</a:t>
            </a:r>
            <a:endParaRPr sz="800"/>
          </a:p>
          <a:p>
            <a:pPr indent="0" lvl="0" marL="0" rtl="0" algn="l">
              <a:spcBef>
                <a:spcPts val="0"/>
              </a:spcBef>
              <a:spcAft>
                <a:spcPts val="0"/>
              </a:spcAft>
              <a:buClr>
                <a:schemeClr val="dk1"/>
              </a:buClr>
              <a:buSzPts val="1100"/>
              <a:buFont typeface="Arial"/>
              <a:buNone/>
            </a:pPr>
            <a:r>
              <a:rPr lang="en" sz="800"/>
              <a:t>    private lineItems: Item[] =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Clr>
                <a:schemeClr val="dk1"/>
              </a:buClr>
              <a:buSzPts val="1100"/>
              <a:buFont typeface="Arial"/>
              <a:buNone/>
            </a:pPr>
            <a:r>
              <a:rPr lang="en" sz="800"/>
              <a:t>    </a:t>
            </a:r>
            <a:r>
              <a:rPr lang="en" sz="800"/>
              <a:t>public addLineItem(lineItem: Item): void {</a:t>
            </a:r>
            <a:endParaRPr sz="800"/>
          </a:p>
          <a:p>
            <a:pPr indent="0" lvl="0" marL="0" rtl="0" algn="l">
              <a:spcBef>
                <a:spcPts val="0"/>
              </a:spcBef>
              <a:spcAft>
                <a:spcPts val="0"/>
              </a:spcAft>
              <a:buClr>
                <a:schemeClr val="dk1"/>
              </a:buClr>
              <a:buSzPts val="1100"/>
              <a:buFont typeface="Arial"/>
              <a:buNone/>
            </a:pPr>
            <a:r>
              <a:rPr lang="en" sz="800"/>
              <a:t>        this.lineItems.push(lineItem);</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Clr>
                <a:schemeClr val="dk1"/>
              </a:buClr>
              <a:buSzPts val="1100"/>
              <a:buFont typeface="Arial"/>
              <a:buNone/>
            </a:pPr>
            <a:r>
              <a:rPr lang="en" sz="800"/>
              <a:t>    public removeLineItem(lineItem: Item): void {</a:t>
            </a:r>
            <a:endParaRPr sz="800"/>
          </a:p>
          <a:p>
            <a:pPr indent="0" lvl="0" marL="0" rtl="0" algn="l">
              <a:spcBef>
                <a:spcPts val="0"/>
              </a:spcBef>
              <a:spcAft>
                <a:spcPts val="0"/>
              </a:spcAft>
              <a:buClr>
                <a:schemeClr val="dk1"/>
              </a:buClr>
              <a:buSzPts val="1100"/>
              <a:buFont typeface="Arial"/>
              <a:buNone/>
            </a:pPr>
            <a:r>
              <a:rPr lang="en" sz="800"/>
              <a:t>        for (let i = 0; i &lt; this.lineItems.length; i++) {</a:t>
            </a:r>
            <a:endParaRPr sz="800"/>
          </a:p>
          <a:p>
            <a:pPr indent="0" lvl="0" marL="0" rtl="0" algn="l">
              <a:spcBef>
                <a:spcPts val="0"/>
              </a:spcBef>
              <a:spcAft>
                <a:spcPts val="0"/>
              </a:spcAft>
              <a:buClr>
                <a:schemeClr val="dk1"/>
              </a:buClr>
              <a:buSzPts val="1100"/>
              <a:buFont typeface="Arial"/>
              <a:buNone/>
            </a:pPr>
            <a:r>
              <a:rPr lang="en" sz="800"/>
              <a:t>            if (this.lineItems[i].equals(lineItem))</a:t>
            </a:r>
            <a:endParaRPr sz="800"/>
          </a:p>
          <a:p>
            <a:pPr indent="0" lvl="0" marL="0" rtl="0" algn="l">
              <a:spcBef>
                <a:spcPts val="0"/>
              </a:spcBef>
              <a:spcAft>
                <a:spcPts val="0"/>
              </a:spcAft>
              <a:buClr>
                <a:schemeClr val="dk1"/>
              </a:buClr>
              <a:buSzPts val="1100"/>
              <a:buFont typeface="Arial"/>
              <a:buNone/>
            </a:pPr>
            <a:r>
              <a:rPr lang="en" sz="800"/>
              <a:t>                this.lineItems.splice(i, 1);</a:t>
            </a:r>
            <a:endParaRPr sz="800"/>
          </a:p>
          <a:p>
            <a:pPr indent="0" lvl="0" marL="0" rtl="0" algn="l">
              <a:spcBef>
                <a:spcPts val="0"/>
              </a:spcBef>
              <a:spcAft>
                <a:spcPts val="0"/>
              </a:spcAft>
              <a:buClr>
                <a:schemeClr val="dk1"/>
              </a:buClr>
              <a:buSzPts val="1100"/>
              <a:buFont typeface="Arial"/>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0"/>
              </a:spcAft>
              <a:buClr>
                <a:schemeClr val="dk1"/>
              </a:buClr>
              <a:buSzPts val="1100"/>
              <a:buFont typeface="Arial"/>
              <a:buNone/>
            </a:pPr>
            <a:r>
              <a:rPr lang="en" sz="800"/>
              <a:t>    public getCostInCents(): number {</a:t>
            </a:r>
            <a:endParaRPr sz="800"/>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t>return this.lineItems</a:t>
            </a:r>
            <a:endParaRPr sz="800"/>
          </a:p>
          <a:p>
            <a:pPr indent="0" lvl="0" marL="0" rtl="0" algn="l">
              <a:spcBef>
                <a:spcPts val="0"/>
              </a:spcBef>
              <a:spcAft>
                <a:spcPts val="0"/>
              </a:spcAft>
              <a:buClr>
                <a:schemeClr val="dk1"/>
              </a:buClr>
              <a:buSzPts val="1100"/>
              <a:buFont typeface="Arial"/>
              <a:buNone/>
            </a:pPr>
            <a:r>
              <a:rPr lang="en" sz="800"/>
              <a:t>        </a:t>
            </a:r>
            <a:r>
              <a:rPr lang="en" sz="800">
                <a:solidFill>
                  <a:schemeClr val="dk1"/>
                </a:solidFill>
              </a:rPr>
              <a:t>                    </a:t>
            </a:r>
            <a:r>
              <a:rPr lang="en" sz="800"/>
              <a:t>.map(item =&gt; item.getCosto())</a:t>
            </a:r>
            <a:endParaRPr sz="800"/>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t>.reduce((a, b) =&gt; a + b, 0);</a:t>
            </a:r>
            <a:endParaRPr sz="800"/>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t>}</a:t>
            </a:r>
            <a:endParaRPr sz="800"/>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t>public pay(method: PaymentMethod): void {</a:t>
            </a:r>
            <a:endParaRPr sz="800"/>
          </a:p>
          <a:p>
            <a:pPr indent="0" lvl="0" marL="0" rtl="0" algn="l">
              <a:spcBef>
                <a:spcPts val="0"/>
              </a:spcBef>
              <a:spcAft>
                <a:spcPts val="0"/>
              </a:spcAft>
              <a:buClr>
                <a:schemeClr val="dk1"/>
              </a:buClr>
              <a:buSzPts val="1100"/>
              <a:buFont typeface="Arial"/>
              <a:buNone/>
            </a:pPr>
            <a:r>
              <a:rPr lang="en" sz="800"/>
              <a:t>    </a:t>
            </a:r>
            <a:r>
              <a:rPr lang="en" sz="800">
                <a:solidFill>
                  <a:schemeClr val="dk1"/>
                </a:solidFill>
              </a:rPr>
              <a:t>    </a:t>
            </a:r>
            <a:r>
              <a:rPr lang="en" sz="800"/>
              <a:t>method.pay(this.getCostInCents());</a:t>
            </a:r>
            <a:endParaRPr sz="800"/>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t>}</a:t>
            </a:r>
            <a:endParaRPr sz="800"/>
          </a:p>
          <a:p>
            <a:pPr indent="0" lvl="0" marL="0" rtl="0" algn="l">
              <a:spcBef>
                <a:spcPts val="0"/>
              </a:spcBef>
              <a:spcAft>
                <a:spcPts val="0"/>
              </a:spcAft>
              <a:buNone/>
            </a:pPr>
            <a:r>
              <a:rPr lang="en" sz="800"/>
              <a:t>}</a:t>
            </a:r>
            <a:endParaRPr sz="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Parte 2 - </a:t>
            </a:r>
            <a:r>
              <a:rPr lang="en"/>
              <a:t>Ejercicios</a:t>
            </a:r>
            <a:endParaRPr/>
          </a:p>
        </p:txBody>
      </p:sp>
      <p:sp>
        <p:nvSpPr>
          <p:cNvPr id="382" name="Google Shape;382;p47"/>
          <p:cNvSpPr txBox="1"/>
          <p:nvPr>
            <p:ph idx="1" type="body"/>
          </p:nvPr>
        </p:nvSpPr>
        <p:spPr>
          <a:xfrm>
            <a:off x="628650" y="1530725"/>
            <a:ext cx="7886700" cy="498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Generar diagrama de clases usando draw.io</a:t>
            </a:r>
            <a:endParaRPr/>
          </a:p>
          <a:p>
            <a:pPr indent="-342900" lvl="0" marL="457200" rtl="0" algn="l">
              <a:spcBef>
                <a:spcPts val="0"/>
              </a:spcBef>
              <a:spcAft>
                <a:spcPts val="0"/>
              </a:spcAft>
              <a:buSzPts val="1800"/>
              <a:buChar char="•"/>
            </a:pPr>
            <a:r>
              <a:rPr lang="en"/>
              <a:t>Escribir un comentario de cada uno de los métodos implementados → el objetivo es ir ejercitando la justificación de las decisiones de diseño tomadas</a:t>
            </a:r>
            <a:endParaRPr/>
          </a:p>
          <a:p>
            <a:pPr indent="-342900" lvl="0" marL="457200" rtl="0" algn="l">
              <a:spcBef>
                <a:spcPts val="0"/>
              </a:spcBef>
              <a:spcAft>
                <a:spcPts val="0"/>
              </a:spcAft>
              <a:buSzPts val="1800"/>
              <a:buChar char="•"/>
            </a:pPr>
            <a:r>
              <a:rPr lang="en"/>
              <a:t>Con respecto a las clases, escribir un comentario para cada una, indicando la responsabilidad de cada clase, y la funcionalidad que provee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Parte 3 - Preguntas Teóricas</a:t>
            </a:r>
            <a:endParaRPr/>
          </a:p>
        </p:txBody>
      </p:sp>
      <p:sp>
        <p:nvSpPr>
          <p:cNvPr id="388" name="Google Shape;388;p48"/>
          <p:cNvSpPr txBox="1"/>
          <p:nvPr>
            <p:ph idx="1" type="body"/>
          </p:nvPr>
        </p:nvSpPr>
        <p:spPr>
          <a:xfrm>
            <a:off x="628650" y="1530725"/>
            <a:ext cx="7886700" cy="498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Responder las preguntas en un TXT y subirlo a GitHub</a:t>
            </a:r>
            <a:endParaRPr/>
          </a:p>
          <a:p>
            <a:pPr indent="-342900" lvl="1" marL="914400" rtl="0" algn="l">
              <a:spcBef>
                <a:spcPts val="0"/>
              </a:spcBef>
              <a:spcAft>
                <a:spcPts val="0"/>
              </a:spcAft>
              <a:buSzPts val="1800"/>
              <a:buChar char="•"/>
            </a:pPr>
            <a:r>
              <a:rPr lang="en"/>
              <a:t>Enumerar tres funcionalidades de NPM y describirlas</a:t>
            </a:r>
            <a:endParaRPr/>
          </a:p>
          <a:p>
            <a:pPr indent="-342900" lvl="1" marL="914400" rtl="0" algn="l">
              <a:spcBef>
                <a:spcPts val="0"/>
              </a:spcBef>
              <a:spcAft>
                <a:spcPts val="0"/>
              </a:spcAft>
              <a:buSzPts val="1800"/>
              <a:buChar char="•"/>
            </a:pPr>
            <a:r>
              <a:rPr lang="en"/>
              <a:t>¿Cuál es el beneficio de usar un lenguaje con tipos?</a:t>
            </a:r>
            <a:endParaRPr/>
          </a:p>
          <a:p>
            <a:pPr indent="-342900" lvl="1" marL="914400" rtl="0" algn="l">
              <a:spcBef>
                <a:spcPts val="0"/>
              </a:spcBef>
              <a:spcAft>
                <a:spcPts val="0"/>
              </a:spcAft>
              <a:buSzPts val="1800"/>
              <a:buChar char="•"/>
            </a:pPr>
            <a:r>
              <a:rPr lang="en"/>
              <a:t>¿A qué se le llama variable interna? ¿Por qué internas?</a:t>
            </a:r>
            <a:endParaRPr/>
          </a:p>
          <a:p>
            <a:pPr indent="-342900" lvl="1" marL="914400" rtl="0" algn="l">
              <a:spcBef>
                <a:spcPts val="0"/>
              </a:spcBef>
              <a:spcAft>
                <a:spcPts val="0"/>
              </a:spcAft>
              <a:buSzPts val="1800"/>
              <a:buChar char="•"/>
            </a:pPr>
            <a:r>
              <a:rPr lang="en"/>
              <a:t>Explicar la diferencia entre composición y herencia</a:t>
            </a:r>
            <a:endParaRPr/>
          </a:p>
          <a:p>
            <a:pPr indent="-342900" lvl="1" marL="914400" rtl="0" algn="l">
              <a:spcBef>
                <a:spcPts val="0"/>
              </a:spcBef>
              <a:spcAft>
                <a:spcPts val="0"/>
              </a:spcAft>
              <a:buSzPts val="1800"/>
              <a:buChar char="•"/>
            </a:pPr>
            <a:r>
              <a:rPr lang="en"/>
              <a:t>Explicar el mecanismo que provee TypeScript para manejar casos en donde los parámetros que le llegan a un método son inválidos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628675" y="275700"/>
            <a:ext cx="7886700" cy="1126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700"/>
              <a:t>En Casa</a:t>
            </a:r>
            <a:r>
              <a:rPr lang="en" sz="3700"/>
              <a:t> 1 - Diseño de Sistemas</a:t>
            </a:r>
            <a:endParaRPr sz="3700"/>
          </a:p>
        </p:txBody>
      </p:sp>
      <p:sp>
        <p:nvSpPr>
          <p:cNvPr id="394" name="Google Shape;394;p49"/>
          <p:cNvSpPr txBox="1"/>
          <p:nvPr>
            <p:ph idx="1" type="body"/>
          </p:nvPr>
        </p:nvSpPr>
        <p:spPr>
          <a:xfrm>
            <a:off x="628650" y="1402500"/>
            <a:ext cx="7886700" cy="5108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
              <a:t>Implementar un sistema de control de stock para un kiosco. Dicho sistema debe tener un listado de los elementos disponibles para vender, y un listado de los elementos vendidos</a:t>
            </a:r>
            <a:endParaRPr/>
          </a:p>
          <a:p>
            <a:pPr indent="-342900" lvl="1" marL="914400" rtl="0" algn="l">
              <a:spcBef>
                <a:spcPts val="0"/>
              </a:spcBef>
              <a:spcAft>
                <a:spcPts val="0"/>
              </a:spcAft>
              <a:buSzPts val="1800"/>
              <a:buChar char="•"/>
            </a:pPr>
            <a:r>
              <a:rPr lang="en"/>
              <a:t>Tener en cuenta que cada ítem o elemento tiene un costo asociado</a:t>
            </a:r>
            <a:endParaRPr/>
          </a:p>
          <a:p>
            <a:pPr indent="-342900" lvl="1" marL="914400" rtl="0" algn="l">
              <a:spcBef>
                <a:spcPts val="0"/>
              </a:spcBef>
              <a:spcAft>
                <a:spcPts val="0"/>
              </a:spcAft>
              <a:buSzPts val="1800"/>
              <a:buChar char="•"/>
            </a:pPr>
            <a:r>
              <a:rPr lang="en"/>
              <a:t>El sistema debe poder cargar de un archivo los items a vender</a:t>
            </a:r>
            <a:endParaRPr/>
          </a:p>
          <a:p>
            <a:pPr indent="-342900" lvl="1" marL="914400" rtl="0" algn="l">
              <a:spcBef>
                <a:spcPts val="0"/>
              </a:spcBef>
              <a:spcAft>
                <a:spcPts val="0"/>
              </a:spcAft>
              <a:buSzPts val="1800"/>
              <a:buChar char="•"/>
            </a:pPr>
            <a:r>
              <a:rPr lang="en"/>
              <a:t>El sistema debe poder bajar a un archivo los ítems vendidos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Agenda</a:t>
            </a:r>
            <a:endParaRPr/>
          </a:p>
        </p:txBody>
      </p:sp>
      <p:sp>
        <p:nvSpPr>
          <p:cNvPr id="277" name="Google Shape;277;p32"/>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Organización de una Clase</a:t>
            </a:r>
            <a:endParaRPr/>
          </a:p>
          <a:p>
            <a:pPr indent="-406400" lvl="0" marL="457200" rtl="0" algn="l">
              <a:spcBef>
                <a:spcPts val="0"/>
              </a:spcBef>
              <a:spcAft>
                <a:spcPts val="0"/>
              </a:spcAft>
              <a:buSzPts val="2800"/>
              <a:buChar char="•"/>
            </a:pPr>
            <a:r>
              <a:rPr lang="en"/>
              <a:t>Composición</a:t>
            </a:r>
            <a:endParaRPr/>
          </a:p>
          <a:p>
            <a:pPr indent="-406400" lvl="0" marL="457200" rtl="0" algn="l">
              <a:spcBef>
                <a:spcPts val="0"/>
              </a:spcBef>
              <a:spcAft>
                <a:spcPts val="0"/>
              </a:spcAft>
              <a:buSzPts val="2800"/>
              <a:buChar char="•"/>
            </a:pPr>
            <a:r>
              <a:rPr lang="en"/>
              <a:t>Herencia</a:t>
            </a:r>
            <a:endParaRPr/>
          </a:p>
          <a:p>
            <a:pPr indent="-406400" lvl="0" marL="457200" rtl="0" algn="l">
              <a:spcBef>
                <a:spcPts val="0"/>
              </a:spcBef>
              <a:spcAft>
                <a:spcPts val="0"/>
              </a:spcAft>
              <a:buSzPts val="2800"/>
              <a:buChar char="•"/>
            </a:pPr>
            <a:r>
              <a:rPr lang="en"/>
              <a:t>Interfaces</a:t>
            </a:r>
            <a:endParaRPr/>
          </a:p>
          <a:p>
            <a:pPr indent="-406400" lvl="0" marL="457200" rtl="0" algn="l">
              <a:spcBef>
                <a:spcPts val="0"/>
              </a:spcBef>
              <a:spcAft>
                <a:spcPts val="0"/>
              </a:spcAft>
              <a:buSzPts val="2800"/>
              <a:buChar char="•"/>
            </a:pPr>
            <a:r>
              <a:rPr lang="en"/>
              <a:t>Patrones de Diseño</a:t>
            </a:r>
            <a:endParaRPr/>
          </a:p>
          <a:p>
            <a:pPr indent="-406400" lvl="0" marL="457200" rtl="0" algn="l">
              <a:spcBef>
                <a:spcPts val="0"/>
              </a:spcBef>
              <a:spcAft>
                <a:spcPts val="0"/>
              </a:spcAft>
              <a:buSzPts val="2800"/>
              <a:buChar char="•"/>
            </a:pPr>
            <a:r>
              <a:rPr lang="en"/>
              <a:t>Manejo de Errores</a:t>
            </a:r>
            <a:endParaRPr/>
          </a:p>
          <a:p>
            <a:pPr indent="-406400" lvl="0" marL="457200" rtl="0" algn="l">
              <a:spcBef>
                <a:spcPts val="0"/>
              </a:spcBef>
              <a:spcAft>
                <a:spcPts val="0"/>
              </a:spcAft>
              <a:buSzPts val="2800"/>
              <a:buChar char="•"/>
            </a:pPr>
            <a:r>
              <a:rPr lang="en"/>
              <a:t>Recomendaciones Generales</a:t>
            </a:r>
            <a:endParaRPr/>
          </a:p>
          <a:p>
            <a:pPr indent="-406400" lvl="0" marL="457200" rtl="0" algn="l">
              <a:spcBef>
                <a:spcPts val="0"/>
              </a:spcBef>
              <a:spcAft>
                <a:spcPts val="0"/>
              </a:spcAft>
              <a:buSzPts val="2800"/>
              <a:buChar char="•"/>
            </a:pPr>
            <a:r>
              <a:rPr lang="en"/>
              <a:t>Ejercicios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idx="1" type="body"/>
          </p:nvPr>
        </p:nvSpPr>
        <p:spPr>
          <a:xfrm>
            <a:off x="628650" y="1342500"/>
            <a:ext cx="7886700" cy="5168700"/>
          </a:xfrm>
          <a:prstGeom prst="rect">
            <a:avLst/>
          </a:prstGeom>
        </p:spPr>
        <p:txBody>
          <a:bodyPr anchorCtr="0" anchor="t" bIns="45700" lIns="91425" spcFirstLastPara="1" rIns="91425" wrap="square" tIns="45700">
            <a:noAutofit/>
          </a:bodyPr>
          <a:lstStyle/>
          <a:p>
            <a:pPr indent="-342900" lvl="0" marL="457200" marR="0" rtl="0" algn="l">
              <a:lnSpc>
                <a:spcPct val="90000"/>
              </a:lnSpc>
              <a:spcBef>
                <a:spcPts val="1000"/>
              </a:spcBef>
              <a:spcAft>
                <a:spcPts val="0"/>
              </a:spcAft>
              <a:buSzPts val="1800"/>
              <a:buChar char="•"/>
            </a:pPr>
            <a:r>
              <a:rPr lang="en"/>
              <a:t>Implementar un sistema de gestión de legajos para un colegio. Dicho sistema debe llevar registro de los alumnos. A su vez, cada alumno, además de sus datos personales, tiene un listado de exámenes rendidos. El sistema debe proveer la siguiente funcionalidad: </a:t>
            </a:r>
            <a:endParaRPr/>
          </a:p>
          <a:p>
            <a:pPr indent="-342900" lvl="1" marL="914400" marR="0" rtl="0" algn="l">
              <a:lnSpc>
                <a:spcPct val="90000"/>
              </a:lnSpc>
              <a:spcBef>
                <a:spcPts val="0"/>
              </a:spcBef>
              <a:spcAft>
                <a:spcPts val="0"/>
              </a:spcAft>
              <a:buSzPts val="1800"/>
              <a:buChar char="•"/>
            </a:pPr>
            <a:r>
              <a:rPr lang="en"/>
              <a:t>Obtener el promedio general de un determinado alumno</a:t>
            </a:r>
            <a:endParaRPr/>
          </a:p>
          <a:p>
            <a:pPr indent="-342900" lvl="1" marL="914400" marR="0" rtl="0" algn="l">
              <a:lnSpc>
                <a:spcPct val="90000"/>
              </a:lnSpc>
              <a:spcBef>
                <a:spcPts val="0"/>
              </a:spcBef>
              <a:spcAft>
                <a:spcPts val="0"/>
              </a:spcAft>
              <a:buSzPts val="1800"/>
              <a:buChar char="•"/>
            </a:pPr>
            <a:r>
              <a:rPr lang="en"/>
              <a:t>Obtener el promedio de todos los alumnos inscriptos en el sistema</a:t>
            </a:r>
            <a:endParaRPr/>
          </a:p>
          <a:p>
            <a:pPr indent="-342900" lvl="1" marL="914400" marR="0" rtl="0" algn="l">
              <a:lnSpc>
                <a:spcPct val="90000"/>
              </a:lnSpc>
              <a:spcBef>
                <a:spcPts val="0"/>
              </a:spcBef>
              <a:spcAft>
                <a:spcPts val="0"/>
              </a:spcAft>
              <a:buSzPts val="1800"/>
              <a:buChar char="•"/>
            </a:pPr>
            <a:r>
              <a:rPr lang="en"/>
              <a:t>El alta de los alumnos a elección: a partir de un archivo, a partir de teclado, o creandolos directo en el código</a:t>
            </a:r>
            <a:endParaRPr/>
          </a:p>
        </p:txBody>
      </p:sp>
      <p:sp>
        <p:nvSpPr>
          <p:cNvPr id="400" name="Google Shape;400;p50"/>
          <p:cNvSpPr txBox="1"/>
          <p:nvPr>
            <p:ph type="title"/>
          </p:nvPr>
        </p:nvSpPr>
        <p:spPr>
          <a:xfrm>
            <a:off x="628675" y="275700"/>
            <a:ext cx="7886700" cy="1066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En Casa</a:t>
            </a:r>
            <a:r>
              <a:rPr lang="en"/>
              <a:t> 2 - Diseño de Sistemas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Organización de una Clase</a:t>
            </a:r>
            <a:endParaRPr/>
          </a:p>
        </p:txBody>
      </p:sp>
      <p:sp>
        <p:nvSpPr>
          <p:cNvPr id="283" name="Google Shape;283;p33"/>
          <p:cNvSpPr txBox="1"/>
          <p:nvPr/>
        </p:nvSpPr>
        <p:spPr>
          <a:xfrm>
            <a:off x="3816000" y="1356875"/>
            <a:ext cx="5016300" cy="4944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100">
                <a:solidFill>
                  <a:srgbClr val="AF00DB"/>
                </a:solidFill>
                <a:latin typeface="Courier New"/>
                <a:ea typeface="Courier New"/>
                <a:cs typeface="Courier New"/>
                <a:sym typeface="Courier New"/>
              </a:rPr>
              <a:t>export</a:t>
            </a:r>
            <a:r>
              <a:rPr b="1" lang="en" sz="1100">
                <a:solidFill>
                  <a:schemeClr val="dk1"/>
                </a:solidFill>
                <a:latin typeface="Courier New"/>
                <a:ea typeface="Courier New"/>
                <a:cs typeface="Courier New"/>
                <a:sym typeface="Courier New"/>
              </a:rPr>
              <a:t> </a:t>
            </a:r>
            <a:r>
              <a:rPr b="1" lang="en" sz="1100">
                <a:solidFill>
                  <a:srgbClr val="AF00DB"/>
                </a:solidFill>
                <a:latin typeface="Courier New"/>
                <a:ea typeface="Courier New"/>
                <a:cs typeface="Courier New"/>
                <a:sym typeface="Courier New"/>
              </a:rPr>
              <a:t>default</a:t>
            </a: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class</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Recta</a:t>
            </a: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a:t>
            </a:r>
            <a:r>
              <a:rPr b="1" lang="en" sz="1100">
                <a:solidFill>
                  <a:schemeClr val="dk1"/>
                </a:solidFill>
                <a:latin typeface="Courier New"/>
                <a:ea typeface="Courier New"/>
                <a:cs typeface="Courier New"/>
                <a:sym typeface="Courier New"/>
              </a:rPr>
              <a:t> </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a:t>
            </a:r>
            <a:r>
              <a:rPr b="1" lang="en" sz="1100">
                <a:solidFill>
                  <a:schemeClr val="dk1"/>
                </a:solidFill>
                <a:latin typeface="Courier New"/>
                <a:ea typeface="Courier New"/>
                <a:cs typeface="Courier New"/>
                <a:sym typeface="Courier New"/>
              </a:rPr>
              <a:t> </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public</a:t>
            </a: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constructor</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this</a:t>
            </a:r>
            <a:r>
              <a:rPr b="1" lang="en" sz="1100">
                <a:solidFill>
                  <a:schemeClr val="dk1"/>
                </a:solidFill>
                <a:latin typeface="Courier New"/>
                <a:ea typeface="Courier New"/>
                <a:cs typeface="Courier New"/>
                <a:sym typeface="Courier New"/>
              </a:rPr>
              <a:t>.</a:t>
            </a:r>
            <a:r>
              <a:rPr b="1" lang="en" sz="1100">
                <a:solidFill>
                  <a:srgbClr val="795E26"/>
                </a:solidFill>
                <a:latin typeface="Courier New"/>
                <a:ea typeface="Courier New"/>
                <a:cs typeface="Courier New"/>
                <a:sym typeface="Courier New"/>
              </a:rPr>
              <a:t>asignarValores</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public</a:t>
            </a:r>
            <a:r>
              <a:rPr b="1" lang="en" sz="1100">
                <a:solidFill>
                  <a:schemeClr val="dk1"/>
                </a:solidFill>
                <a:latin typeface="Courier New"/>
                <a:ea typeface="Courier New"/>
                <a:cs typeface="Courier New"/>
                <a:sym typeface="Courier New"/>
              </a:rPr>
              <a:t> </a:t>
            </a:r>
            <a:r>
              <a:rPr b="1" lang="en" sz="1100">
                <a:solidFill>
                  <a:srgbClr val="795E26"/>
                </a:solidFill>
                <a:latin typeface="Courier New"/>
                <a:ea typeface="Courier New"/>
                <a:cs typeface="Courier New"/>
                <a:sym typeface="Courier New"/>
              </a:rPr>
              <a:t>getPuntoA</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AF00DB"/>
                </a:solidFill>
                <a:latin typeface="Courier New"/>
                <a:ea typeface="Courier New"/>
                <a:cs typeface="Courier New"/>
                <a:sym typeface="Courier New"/>
              </a:rPr>
              <a:t>return</a:t>
            </a: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this</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public</a:t>
            </a:r>
            <a:r>
              <a:rPr b="1" lang="en" sz="1100">
                <a:solidFill>
                  <a:schemeClr val="dk1"/>
                </a:solidFill>
                <a:latin typeface="Courier New"/>
                <a:ea typeface="Courier New"/>
                <a:cs typeface="Courier New"/>
                <a:sym typeface="Courier New"/>
              </a:rPr>
              <a:t> </a:t>
            </a:r>
            <a:r>
              <a:rPr b="1" lang="en" sz="1100">
                <a:solidFill>
                  <a:srgbClr val="795E26"/>
                </a:solidFill>
                <a:latin typeface="Courier New"/>
                <a:ea typeface="Courier New"/>
                <a:cs typeface="Courier New"/>
                <a:sym typeface="Courier New"/>
              </a:rPr>
              <a:t>getPuntoB</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AF00DB"/>
                </a:solidFill>
                <a:latin typeface="Courier New"/>
                <a:ea typeface="Courier New"/>
                <a:cs typeface="Courier New"/>
                <a:sym typeface="Courier New"/>
              </a:rPr>
              <a:t>return</a:t>
            </a: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this</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a:t>
            </a:r>
            <a:r>
              <a:rPr b="1" lang="en" sz="1100">
                <a:solidFill>
                  <a:schemeClr val="dk1"/>
                </a:solidFill>
                <a:latin typeface="Courier New"/>
                <a:ea typeface="Courier New"/>
                <a:cs typeface="Courier New"/>
                <a:sym typeface="Courier New"/>
              </a:rPr>
              <a:t> </a:t>
            </a:r>
            <a:r>
              <a:rPr b="1" lang="en" sz="1100">
                <a:solidFill>
                  <a:srgbClr val="795E26"/>
                </a:solidFill>
                <a:latin typeface="Courier New"/>
                <a:ea typeface="Courier New"/>
                <a:cs typeface="Courier New"/>
                <a:sym typeface="Courier New"/>
              </a:rPr>
              <a:t>asignarValores</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 </a:t>
            </a:r>
            <a:r>
              <a:rPr b="1" lang="en" sz="1100">
                <a:solidFill>
                  <a:srgbClr val="267F99"/>
                </a:solidFill>
                <a:latin typeface="Courier New"/>
                <a:ea typeface="Courier New"/>
                <a:cs typeface="Courier New"/>
                <a:sym typeface="Courier New"/>
              </a:rPr>
              <a:t>Punto</a:t>
            </a: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this</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 = </a:t>
            </a:r>
            <a:r>
              <a:rPr b="1" lang="en" sz="1100">
                <a:solidFill>
                  <a:srgbClr val="001080"/>
                </a:solidFill>
                <a:latin typeface="Courier New"/>
                <a:ea typeface="Courier New"/>
                <a:cs typeface="Courier New"/>
                <a:sym typeface="Courier New"/>
              </a:rPr>
              <a:t>puntoA</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this</a:t>
            </a:r>
            <a:r>
              <a:rPr b="1" lang="en" sz="1100">
                <a:solidFill>
                  <a:schemeClr val="dk1"/>
                </a:solidFill>
                <a:latin typeface="Courier New"/>
                <a:ea typeface="Courier New"/>
                <a:cs typeface="Courier New"/>
                <a:sym typeface="Courier New"/>
              </a:rPr>
              <a:t>.</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 = </a:t>
            </a:r>
            <a:r>
              <a:rPr b="1" lang="en" sz="1100">
                <a:solidFill>
                  <a:srgbClr val="001080"/>
                </a:solidFill>
                <a:latin typeface="Courier New"/>
                <a:ea typeface="Courier New"/>
                <a:cs typeface="Courier New"/>
                <a:sym typeface="Courier New"/>
              </a:rPr>
              <a:t>puntoB</a:t>
            </a: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p:txBody>
      </p:sp>
      <p:sp>
        <p:nvSpPr>
          <p:cNvPr id="284" name="Google Shape;284;p33"/>
          <p:cNvSpPr/>
          <p:nvPr/>
        </p:nvSpPr>
        <p:spPr>
          <a:xfrm>
            <a:off x="3542475" y="1604275"/>
            <a:ext cx="138300" cy="5034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3542475" y="2404425"/>
            <a:ext cx="138300" cy="6012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3542475" y="3302375"/>
            <a:ext cx="138300" cy="15483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3542475" y="5147425"/>
            <a:ext cx="138300" cy="808500"/>
          </a:xfrm>
          <a:prstGeom prst="lef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txBox="1"/>
          <p:nvPr/>
        </p:nvSpPr>
        <p:spPr>
          <a:xfrm>
            <a:off x="1512750" y="1633975"/>
            <a:ext cx="18945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Variables Internas</a:t>
            </a:r>
            <a:endParaRPr b="1">
              <a:solidFill>
                <a:srgbClr val="FF0000"/>
              </a:solidFill>
            </a:endParaRPr>
          </a:p>
        </p:txBody>
      </p:sp>
      <p:sp>
        <p:nvSpPr>
          <p:cNvPr id="289" name="Google Shape;289;p33"/>
          <p:cNvSpPr txBox="1"/>
          <p:nvPr/>
        </p:nvSpPr>
        <p:spPr>
          <a:xfrm>
            <a:off x="1512750" y="2483025"/>
            <a:ext cx="18945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Constructor</a:t>
            </a:r>
            <a:endParaRPr b="1">
              <a:solidFill>
                <a:srgbClr val="FF0000"/>
              </a:solidFill>
            </a:endParaRPr>
          </a:p>
        </p:txBody>
      </p:sp>
      <p:sp>
        <p:nvSpPr>
          <p:cNvPr id="290" name="Google Shape;290;p33"/>
          <p:cNvSpPr txBox="1"/>
          <p:nvPr/>
        </p:nvSpPr>
        <p:spPr>
          <a:xfrm>
            <a:off x="1512750" y="3854525"/>
            <a:ext cx="18945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Métodos Públicos</a:t>
            </a:r>
            <a:endParaRPr b="1">
              <a:solidFill>
                <a:srgbClr val="FF0000"/>
              </a:solidFill>
            </a:endParaRPr>
          </a:p>
        </p:txBody>
      </p:sp>
      <p:sp>
        <p:nvSpPr>
          <p:cNvPr id="291" name="Google Shape;291;p33"/>
          <p:cNvSpPr txBox="1"/>
          <p:nvPr/>
        </p:nvSpPr>
        <p:spPr>
          <a:xfrm>
            <a:off x="1512750" y="5329675"/>
            <a:ext cx="18945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Métodos Privados</a:t>
            </a:r>
            <a:endParaRPr b="1">
              <a:solidFill>
                <a:srgbClr val="FF0000"/>
              </a:solidFill>
            </a:endParaRPr>
          </a:p>
        </p:txBody>
      </p:sp>
      <p:sp>
        <p:nvSpPr>
          <p:cNvPr id="292" name="Google Shape;292;p33"/>
          <p:cNvSpPr txBox="1"/>
          <p:nvPr/>
        </p:nvSpPr>
        <p:spPr>
          <a:xfrm>
            <a:off x="311700" y="6252675"/>
            <a:ext cx="8520600" cy="4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0000"/>
                </a:solidFill>
              </a:rPr>
              <a:t>Este es el orden que siempre se tiene que respetar para que la clase sea legible</a:t>
            </a:r>
            <a:endParaRPr b="1" sz="16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Composición</a:t>
            </a:r>
            <a:endParaRPr/>
          </a:p>
        </p:txBody>
      </p:sp>
      <p:sp>
        <p:nvSpPr>
          <p:cNvPr id="298" name="Google Shape;298;p34"/>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Se usa cuando queremos que una clase compleja </a:t>
            </a:r>
            <a:r>
              <a:rPr lang="en"/>
              <a:t>esté </a:t>
            </a:r>
            <a:r>
              <a:rPr i="1" lang="en"/>
              <a:t>compuesta </a:t>
            </a:r>
            <a:r>
              <a:rPr lang="en"/>
              <a:t>por clases más sencillas</a:t>
            </a:r>
            <a:endParaRPr/>
          </a:p>
          <a:p>
            <a:pPr indent="-381000" lvl="1" marL="914400" rtl="0" algn="l">
              <a:spcBef>
                <a:spcPts val="0"/>
              </a:spcBef>
              <a:spcAft>
                <a:spcPts val="0"/>
              </a:spcAft>
              <a:buSzPts val="2400"/>
              <a:buChar char="•"/>
            </a:pPr>
            <a:r>
              <a:rPr lang="en"/>
              <a:t>Un Auto compuesto por Motor, Rueda, Puerta, etc.</a:t>
            </a:r>
            <a:endParaRPr/>
          </a:p>
          <a:p>
            <a:pPr indent="-381000" lvl="1" marL="914400" rtl="0" algn="l">
              <a:spcBef>
                <a:spcPts val="0"/>
              </a:spcBef>
              <a:spcAft>
                <a:spcPts val="0"/>
              </a:spcAft>
              <a:buSzPts val="2400"/>
              <a:buChar char="•"/>
            </a:pPr>
            <a:r>
              <a:rPr lang="en"/>
              <a:t>Un Televisor compuesto por </a:t>
            </a:r>
            <a:r>
              <a:rPr lang="en"/>
              <a:t>Botón</a:t>
            </a:r>
            <a:r>
              <a:rPr lang="en"/>
              <a:t>, Pantalla, etc.</a:t>
            </a:r>
            <a:endParaRPr/>
          </a:p>
          <a:p>
            <a:pPr indent="-381000" lvl="1" marL="914400" rtl="0" algn="l">
              <a:spcBef>
                <a:spcPts val="0"/>
              </a:spcBef>
              <a:spcAft>
                <a:spcPts val="0"/>
              </a:spcAft>
              <a:buSzPts val="2400"/>
              <a:buChar char="•"/>
            </a:pPr>
            <a:r>
              <a:rPr lang="en"/>
              <a:t>Un Telefono compuesto por Pantalla, Cámara, Altavoz, Botón, etc.</a:t>
            </a:r>
            <a:endParaRPr/>
          </a:p>
          <a:p>
            <a:pPr indent="-381000" lvl="1" marL="914400" rtl="0" algn="l">
              <a:spcBef>
                <a:spcPts val="0"/>
              </a:spcBef>
              <a:spcAft>
                <a:spcPts val="0"/>
              </a:spcAft>
              <a:buSzPts val="2400"/>
              <a:buChar char="•"/>
            </a:pPr>
            <a:r>
              <a:rPr lang="en"/>
              <a:t>Una clase Biblioteca compuesta por las clases Libro, Cliente, etc.</a:t>
            </a:r>
            <a:endParaRPr/>
          </a:p>
          <a:p>
            <a:pPr indent="-406400" lvl="0" marL="457200" rtl="0" algn="l">
              <a:spcBef>
                <a:spcPts val="0"/>
              </a:spcBef>
              <a:spcAft>
                <a:spcPts val="0"/>
              </a:spcAft>
              <a:buSzPts val="2800"/>
              <a:buChar char="•"/>
            </a:pPr>
            <a:r>
              <a:rPr lang="en"/>
              <a:t>Básicamente una composición es que una clase sencilla figure como </a:t>
            </a:r>
            <a:r>
              <a:rPr i="1" lang="en"/>
              <a:t>variable interna </a:t>
            </a:r>
            <a:r>
              <a:rPr lang="en"/>
              <a:t>de otra clase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Composición</a:t>
            </a:r>
            <a:endParaRPr/>
          </a:p>
        </p:txBody>
      </p:sp>
      <p:sp>
        <p:nvSpPr>
          <p:cNvPr id="304" name="Google Shape;304;p35"/>
          <p:cNvSpPr txBox="1"/>
          <p:nvPr>
            <p:ph idx="1" type="body"/>
          </p:nvPr>
        </p:nvSpPr>
        <p:spPr>
          <a:xfrm>
            <a:off x="248925" y="1356875"/>
            <a:ext cx="8895000" cy="5351700"/>
          </a:xfrm>
          <a:prstGeom prst="rect">
            <a:avLst/>
          </a:prstGeom>
          <a:solidFill>
            <a:schemeClr val="lt1"/>
          </a:solidFill>
          <a:ln>
            <a:noFill/>
          </a:ln>
        </p:spPr>
        <p:txBody>
          <a:bodyPr anchorCtr="0" anchor="t" bIns="45700" lIns="91425" spcFirstLastPara="1" rIns="91425" wrap="square" tIns="45700">
            <a:normAutofit fontScale="25000" lnSpcReduction="20000"/>
          </a:bodyPr>
          <a:lstStyle/>
          <a:p>
            <a:pPr indent="0" lvl="0" marL="0" rtl="0" algn="l">
              <a:lnSpc>
                <a:spcPct val="135714"/>
              </a:lnSpc>
              <a:spcBef>
                <a:spcPts val="0"/>
              </a:spcBef>
              <a:spcAft>
                <a:spcPts val="0"/>
              </a:spcAft>
              <a:buNone/>
            </a:pPr>
            <a:r>
              <a:rPr b="1" lang="en" sz="4197">
                <a:solidFill>
                  <a:srgbClr val="AF00DB"/>
                </a:solidFill>
                <a:highlight>
                  <a:schemeClr val="lt1"/>
                </a:highlight>
                <a:latin typeface="Courier New"/>
                <a:ea typeface="Courier New"/>
                <a:cs typeface="Courier New"/>
                <a:sym typeface="Courier New"/>
              </a:rPr>
              <a:t>import</a:t>
            </a:r>
            <a:r>
              <a:rPr b="1" lang="en" sz="4197">
                <a:highlight>
                  <a:schemeClr val="lt1"/>
                </a:highlight>
                <a:latin typeface="Courier New"/>
                <a:ea typeface="Courier New"/>
                <a:cs typeface="Courier New"/>
                <a:sym typeface="Courier New"/>
              </a:rPr>
              <a:t> </a:t>
            </a:r>
            <a:r>
              <a:rPr b="1" lang="en" sz="4197">
                <a:solidFill>
                  <a:srgbClr val="267F99"/>
                </a:solidFill>
                <a:highlight>
                  <a:schemeClr val="lt1"/>
                </a:highlight>
                <a:latin typeface="Courier New"/>
                <a:ea typeface="Courier New"/>
                <a:cs typeface="Courier New"/>
                <a:sym typeface="Courier New"/>
              </a:rPr>
              <a:t>Libro</a:t>
            </a:r>
            <a:r>
              <a:rPr b="1" lang="en" sz="4197">
                <a:highlight>
                  <a:schemeClr val="lt1"/>
                </a:highlight>
                <a:latin typeface="Courier New"/>
                <a:ea typeface="Courier New"/>
                <a:cs typeface="Courier New"/>
                <a:sym typeface="Courier New"/>
              </a:rPr>
              <a:t> from "./libro";</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AF00DB"/>
                </a:solidFill>
                <a:highlight>
                  <a:schemeClr val="lt1"/>
                </a:highlight>
                <a:latin typeface="Courier New"/>
                <a:ea typeface="Courier New"/>
                <a:cs typeface="Courier New"/>
                <a:sym typeface="Courier New"/>
              </a:rPr>
              <a:t>import</a:t>
            </a:r>
            <a:r>
              <a:rPr b="1" lang="en" sz="4197">
                <a:highlight>
                  <a:schemeClr val="lt1"/>
                </a:highlight>
                <a:latin typeface="Courier New"/>
                <a:ea typeface="Courier New"/>
                <a:cs typeface="Courier New"/>
                <a:sym typeface="Courier New"/>
              </a:rPr>
              <a:t> </a:t>
            </a:r>
            <a:r>
              <a:rPr b="1" lang="en" sz="4197">
                <a:solidFill>
                  <a:srgbClr val="267F99"/>
                </a:solidFill>
                <a:highlight>
                  <a:schemeClr val="lt1"/>
                </a:highlight>
                <a:latin typeface="Courier New"/>
                <a:ea typeface="Courier New"/>
                <a:cs typeface="Courier New"/>
                <a:sym typeface="Courier New"/>
              </a:rPr>
              <a:t>Cliente</a:t>
            </a:r>
            <a:r>
              <a:rPr b="1" lang="en" sz="4197">
                <a:highlight>
                  <a:schemeClr val="lt1"/>
                </a:highlight>
                <a:latin typeface="Courier New"/>
                <a:ea typeface="Courier New"/>
                <a:cs typeface="Courier New"/>
                <a:sym typeface="Courier New"/>
              </a:rPr>
              <a:t> from "./cliente";</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4197">
              <a:solidFill>
                <a:srgbClr val="0000FF"/>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0000FF"/>
                </a:solidFill>
                <a:highlight>
                  <a:schemeClr val="lt1"/>
                </a:highlight>
                <a:latin typeface="Courier New"/>
                <a:ea typeface="Courier New"/>
                <a:cs typeface="Courier New"/>
                <a:sym typeface="Courier New"/>
              </a:rPr>
              <a:t>class</a:t>
            </a:r>
            <a:r>
              <a:rPr b="1" lang="en" sz="4197">
                <a:highlight>
                  <a:schemeClr val="lt1"/>
                </a:highlight>
                <a:latin typeface="Courier New"/>
                <a:ea typeface="Courier New"/>
                <a:cs typeface="Courier New"/>
                <a:sym typeface="Courier New"/>
              </a:rPr>
              <a:t> </a:t>
            </a:r>
            <a:r>
              <a:rPr b="1" lang="en" sz="4197">
                <a:solidFill>
                  <a:srgbClr val="FF0000"/>
                </a:solidFill>
                <a:highlight>
                  <a:schemeClr val="lt1"/>
                </a:highlight>
                <a:latin typeface="Courier New"/>
                <a:ea typeface="Courier New"/>
                <a:cs typeface="Courier New"/>
                <a:sym typeface="Courier New"/>
              </a:rPr>
              <a:t>Biblioteca {</a:t>
            </a:r>
            <a:endParaRPr b="1" sz="4197">
              <a:solidFill>
                <a:srgbClr val="FF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private</a:t>
            </a:r>
            <a:r>
              <a:rPr b="1" lang="en" sz="4197">
                <a:highlight>
                  <a:schemeClr val="lt1"/>
                </a:highlight>
                <a:latin typeface="Courier New"/>
                <a:ea typeface="Courier New"/>
                <a:cs typeface="Courier New"/>
                <a:sym typeface="Courier New"/>
              </a:rPr>
              <a:t> direccion: </a:t>
            </a:r>
            <a:r>
              <a:rPr b="1" lang="en" sz="4197">
                <a:solidFill>
                  <a:srgbClr val="267F99"/>
                </a:solidFill>
                <a:highlight>
                  <a:schemeClr val="lt1"/>
                </a:highlight>
                <a:latin typeface="Courier New"/>
                <a:ea typeface="Courier New"/>
                <a:cs typeface="Courier New"/>
                <a:sym typeface="Courier New"/>
              </a:rPr>
              <a:t>string</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351C75"/>
                </a:solidFill>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private</a:t>
            </a:r>
            <a:r>
              <a:rPr b="1" lang="en" sz="4197">
                <a:highlight>
                  <a:schemeClr val="lt1"/>
                </a:highlight>
                <a:latin typeface="Courier New"/>
                <a:ea typeface="Courier New"/>
                <a:cs typeface="Courier New"/>
                <a:sym typeface="Courier New"/>
              </a:rPr>
              <a:t> numLibros: </a:t>
            </a:r>
            <a:r>
              <a:rPr b="1" lang="en" sz="4197">
                <a:solidFill>
                  <a:srgbClr val="267F99"/>
                </a:solidFill>
                <a:highlight>
                  <a:schemeClr val="lt1"/>
                </a:highlight>
                <a:latin typeface="Courier New"/>
                <a:ea typeface="Courier New"/>
                <a:cs typeface="Courier New"/>
                <a:sym typeface="Courier New"/>
              </a:rPr>
              <a:t>number</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private </a:t>
            </a:r>
            <a:r>
              <a:rPr b="1" lang="en" sz="4197">
                <a:highlight>
                  <a:schemeClr val="lt1"/>
                </a:highlight>
                <a:latin typeface="Courier New"/>
                <a:ea typeface="Courier New"/>
                <a:cs typeface="Courier New"/>
                <a:sym typeface="Courier New"/>
              </a:rPr>
              <a:t>libro: </a:t>
            </a:r>
            <a:r>
              <a:rPr b="1" lang="en" sz="4197">
                <a:solidFill>
                  <a:srgbClr val="267F99"/>
                </a:solidFill>
                <a:highlight>
                  <a:schemeClr val="lt1"/>
                </a:highlight>
                <a:latin typeface="Courier New"/>
                <a:ea typeface="Courier New"/>
                <a:cs typeface="Courier New"/>
                <a:sym typeface="Courier New"/>
              </a:rPr>
              <a:t>Libro</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private</a:t>
            </a:r>
            <a:r>
              <a:rPr b="1" lang="en" sz="4197">
                <a:highlight>
                  <a:schemeClr val="lt1"/>
                </a:highlight>
                <a:latin typeface="Courier New"/>
                <a:ea typeface="Courier New"/>
                <a:cs typeface="Courier New"/>
                <a:sym typeface="Courier New"/>
              </a:rPr>
              <a:t> cliente: </a:t>
            </a:r>
            <a:r>
              <a:rPr b="1" lang="en" sz="4197">
                <a:solidFill>
                  <a:srgbClr val="267F99"/>
                </a:solidFill>
                <a:highlight>
                  <a:schemeClr val="lt1"/>
                </a:highlight>
                <a:latin typeface="Courier New"/>
                <a:ea typeface="Courier New"/>
                <a:cs typeface="Courier New"/>
                <a:sym typeface="Courier New"/>
              </a:rPr>
              <a:t>Cliente</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public constructor</a:t>
            </a:r>
            <a:r>
              <a:rPr b="1" lang="en" sz="4197">
                <a:highlight>
                  <a:schemeClr val="lt1"/>
                </a:highlight>
                <a:latin typeface="Courier New"/>
                <a:ea typeface="Courier New"/>
                <a:cs typeface="Courier New"/>
                <a:sym typeface="Courier New"/>
              </a:rPr>
              <a:t>(</a:t>
            </a:r>
            <a:r>
              <a:rPr b="1" lang="en" sz="4197">
                <a:solidFill>
                  <a:srgbClr val="001080"/>
                </a:solidFill>
                <a:highlight>
                  <a:schemeClr val="lt1"/>
                </a:highlight>
                <a:latin typeface="Courier New"/>
                <a:ea typeface="Courier New"/>
                <a:cs typeface="Courier New"/>
                <a:sym typeface="Courier New"/>
              </a:rPr>
              <a:t>direccion</a:t>
            </a:r>
            <a:r>
              <a:rPr b="1" lang="en" sz="4197">
                <a:highlight>
                  <a:schemeClr val="lt1"/>
                </a:highlight>
                <a:latin typeface="Courier New"/>
                <a:ea typeface="Courier New"/>
                <a:cs typeface="Courier New"/>
                <a:sym typeface="Courier New"/>
              </a:rPr>
              <a:t>: </a:t>
            </a:r>
            <a:r>
              <a:rPr b="1" lang="en" sz="4197">
                <a:solidFill>
                  <a:srgbClr val="267F99"/>
                </a:solidFill>
                <a:highlight>
                  <a:schemeClr val="lt1"/>
                </a:highlight>
                <a:latin typeface="Courier New"/>
                <a:ea typeface="Courier New"/>
                <a:cs typeface="Courier New"/>
                <a:sym typeface="Courier New"/>
              </a:rPr>
              <a:t>string</a:t>
            </a:r>
            <a:r>
              <a:rPr b="1" lang="en" sz="4197">
                <a:highlight>
                  <a:schemeClr val="lt1"/>
                </a:highlight>
                <a:latin typeface="Courier New"/>
                <a:ea typeface="Courier New"/>
                <a:cs typeface="Courier New"/>
                <a:sym typeface="Courier New"/>
              </a:rPr>
              <a:t>, </a:t>
            </a:r>
            <a:r>
              <a:rPr b="1" lang="en" sz="4197">
                <a:solidFill>
                  <a:srgbClr val="001080"/>
                </a:solidFill>
                <a:highlight>
                  <a:schemeClr val="lt1"/>
                </a:highlight>
                <a:latin typeface="Courier New"/>
                <a:ea typeface="Courier New"/>
                <a:cs typeface="Courier New"/>
                <a:sym typeface="Courier New"/>
              </a:rPr>
              <a:t>numLibros</a:t>
            </a:r>
            <a:r>
              <a:rPr b="1" lang="en" sz="4197">
                <a:solidFill>
                  <a:srgbClr val="0000FF"/>
                </a:solidFill>
                <a:highlight>
                  <a:schemeClr val="lt1"/>
                </a:highlight>
                <a:latin typeface="Courier New"/>
                <a:ea typeface="Courier New"/>
                <a:cs typeface="Courier New"/>
                <a:sym typeface="Courier New"/>
              </a:rPr>
              <a:t>:</a:t>
            </a:r>
            <a:r>
              <a:rPr b="1" lang="en" sz="4197">
                <a:highlight>
                  <a:schemeClr val="lt1"/>
                </a:highlight>
                <a:latin typeface="Courier New"/>
                <a:ea typeface="Courier New"/>
                <a:cs typeface="Courier New"/>
                <a:sym typeface="Courier New"/>
              </a:rPr>
              <a:t> number, </a:t>
            </a:r>
            <a:r>
              <a:rPr b="1" lang="en" sz="4197">
                <a:solidFill>
                  <a:srgbClr val="001080"/>
                </a:solidFill>
                <a:highlight>
                  <a:schemeClr val="lt1"/>
                </a:highlight>
                <a:latin typeface="Courier New"/>
                <a:ea typeface="Courier New"/>
                <a:cs typeface="Courier New"/>
                <a:sym typeface="Courier New"/>
              </a:rPr>
              <a:t>libro:</a:t>
            </a:r>
            <a:r>
              <a:rPr b="1" lang="en" sz="4197">
                <a:highlight>
                  <a:schemeClr val="lt1"/>
                </a:highlight>
                <a:latin typeface="Courier New"/>
                <a:ea typeface="Courier New"/>
                <a:cs typeface="Courier New"/>
                <a:sym typeface="Courier New"/>
              </a:rPr>
              <a:t> </a:t>
            </a:r>
            <a:r>
              <a:rPr b="1" lang="en" sz="4197">
                <a:solidFill>
                  <a:srgbClr val="267F99"/>
                </a:solidFill>
                <a:highlight>
                  <a:schemeClr val="lt1"/>
                </a:highlight>
                <a:latin typeface="Courier New"/>
                <a:ea typeface="Courier New"/>
                <a:cs typeface="Courier New"/>
                <a:sym typeface="Courier New"/>
              </a:rPr>
              <a:t>Libro</a:t>
            </a:r>
            <a:r>
              <a:rPr b="1" lang="en" sz="4197">
                <a:highlight>
                  <a:schemeClr val="lt1"/>
                </a:highlight>
                <a:latin typeface="Courier New"/>
                <a:ea typeface="Courier New"/>
                <a:cs typeface="Courier New"/>
                <a:sym typeface="Courier New"/>
              </a:rPr>
              <a:t>, </a:t>
            </a:r>
            <a:r>
              <a:rPr b="1" lang="en" sz="4197">
                <a:solidFill>
                  <a:srgbClr val="001080"/>
                </a:solidFill>
                <a:highlight>
                  <a:schemeClr val="lt1"/>
                </a:highlight>
                <a:latin typeface="Courier New"/>
                <a:ea typeface="Courier New"/>
                <a:cs typeface="Courier New"/>
                <a:sym typeface="Courier New"/>
              </a:rPr>
              <a:t>cliente?</a:t>
            </a:r>
            <a:r>
              <a:rPr b="1" lang="en" sz="4197">
                <a:highlight>
                  <a:schemeClr val="lt1"/>
                </a:highlight>
                <a:latin typeface="Courier New"/>
                <a:ea typeface="Courier New"/>
                <a:cs typeface="Courier New"/>
                <a:sym typeface="Courier New"/>
              </a:rPr>
              <a:t>: </a:t>
            </a:r>
            <a:r>
              <a:rPr b="1" lang="en" sz="4197">
                <a:solidFill>
                  <a:srgbClr val="267F99"/>
                </a:solidFill>
                <a:highlight>
                  <a:schemeClr val="lt1"/>
                </a:highlight>
                <a:latin typeface="Courier New"/>
                <a:ea typeface="Courier New"/>
                <a:cs typeface="Courier New"/>
                <a:sym typeface="Courier New"/>
              </a:rPr>
              <a:t>Cliente</a:t>
            </a:r>
            <a:r>
              <a:rPr b="1" lang="en" sz="4197">
                <a:highlight>
                  <a:schemeClr val="lt1"/>
                </a:highlight>
                <a:latin typeface="Courier New"/>
                <a:ea typeface="Courier New"/>
                <a:cs typeface="Courier New"/>
                <a:sym typeface="Courier New"/>
              </a:rPr>
              <a:t>)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this</a:t>
            </a:r>
            <a:r>
              <a:rPr b="1" lang="en" sz="4197">
                <a:highlight>
                  <a:schemeClr val="lt1"/>
                </a:highlight>
                <a:latin typeface="Courier New"/>
                <a:ea typeface="Courier New"/>
                <a:cs typeface="Courier New"/>
                <a:sym typeface="Courier New"/>
              </a:rPr>
              <a:t>.direccion = direccion;</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this</a:t>
            </a:r>
            <a:r>
              <a:rPr b="1" lang="en" sz="4197">
                <a:highlight>
                  <a:schemeClr val="lt1"/>
                </a:highlight>
                <a:latin typeface="Courier New"/>
                <a:ea typeface="Courier New"/>
                <a:cs typeface="Courier New"/>
                <a:sym typeface="Courier New"/>
              </a:rPr>
              <a:t>.numLibros = numLibros;</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this</a:t>
            </a:r>
            <a:r>
              <a:rPr b="1" lang="en" sz="4197">
                <a:highlight>
                  <a:schemeClr val="lt1"/>
                </a:highlight>
                <a:latin typeface="Courier New"/>
                <a:ea typeface="Courier New"/>
                <a:cs typeface="Courier New"/>
                <a:sym typeface="Courier New"/>
              </a:rPr>
              <a:t>.libro = libro;</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if (cliente)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this</a:t>
            </a:r>
            <a:r>
              <a:rPr b="1" lang="en" sz="4197">
                <a:highlight>
                  <a:schemeClr val="lt1"/>
                </a:highlight>
                <a:latin typeface="Courier New"/>
                <a:ea typeface="Courier New"/>
                <a:cs typeface="Courier New"/>
                <a:sym typeface="Courier New"/>
              </a:rPr>
              <a:t>.cliente = cliente;</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4197">
              <a:solidFill>
                <a:srgbClr val="0000FF"/>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0000FF"/>
                </a:solidFill>
                <a:highlight>
                  <a:schemeClr val="lt1"/>
                </a:highlight>
                <a:latin typeface="Courier New"/>
                <a:ea typeface="Courier New"/>
                <a:cs typeface="Courier New"/>
                <a:sym typeface="Courier New"/>
              </a:rPr>
              <a:t>    public</a:t>
            </a:r>
            <a:r>
              <a:rPr b="1" lang="en" sz="4197">
                <a:solidFill>
                  <a:srgbClr val="795E26"/>
                </a:solidFill>
                <a:highlight>
                  <a:schemeClr val="lt1"/>
                </a:highlight>
                <a:latin typeface="Courier New"/>
                <a:ea typeface="Courier New"/>
                <a:cs typeface="Courier New"/>
                <a:sym typeface="Courier New"/>
              </a:rPr>
              <a:t> darBajaSocio()</a:t>
            </a:r>
            <a:r>
              <a:rPr b="1" lang="en" sz="4197">
                <a:highlight>
                  <a:schemeClr val="lt1"/>
                </a:highlight>
                <a:latin typeface="Courier New"/>
                <a:ea typeface="Courier New"/>
                <a:cs typeface="Courier New"/>
                <a:sym typeface="Courier New"/>
              </a:rPr>
              <a:t>:</a:t>
            </a:r>
            <a:r>
              <a:rPr b="1" lang="en" sz="4197">
                <a:solidFill>
                  <a:srgbClr val="0000FF"/>
                </a:solidFill>
                <a:highlight>
                  <a:schemeClr val="lt1"/>
                </a:highlight>
                <a:latin typeface="Courier New"/>
                <a:ea typeface="Courier New"/>
                <a:cs typeface="Courier New"/>
                <a:sym typeface="Courier New"/>
              </a:rPr>
              <a:t> void </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this</a:t>
            </a:r>
            <a:r>
              <a:rPr b="1" lang="en" sz="4197">
                <a:highlight>
                  <a:schemeClr val="lt1"/>
                </a:highlight>
                <a:latin typeface="Courier New"/>
                <a:ea typeface="Courier New"/>
                <a:cs typeface="Courier New"/>
                <a:sym typeface="Courier New"/>
              </a:rPr>
              <a:t>.cliente.darBaja();</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FF0000"/>
                </a:solidFill>
                <a:highlight>
                  <a:schemeClr val="lt1"/>
                </a:highlight>
                <a:latin typeface="Courier New"/>
                <a:ea typeface="Courier New"/>
                <a:cs typeface="Courier New"/>
                <a:sym typeface="Courier New"/>
              </a:rPr>
              <a:t>}</a:t>
            </a:r>
            <a:endParaRPr b="1" sz="4197">
              <a:solidFill>
                <a:srgbClr val="FF0000"/>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0000FF"/>
                </a:solidFill>
                <a:highlight>
                  <a:schemeClr val="lt1"/>
                </a:highlight>
                <a:latin typeface="Courier New"/>
                <a:ea typeface="Courier New"/>
                <a:cs typeface="Courier New"/>
                <a:sym typeface="Courier New"/>
              </a:rPr>
              <a:t>let </a:t>
            </a:r>
            <a:r>
              <a:rPr b="1" lang="en" sz="4197">
                <a:highlight>
                  <a:schemeClr val="lt1"/>
                </a:highlight>
                <a:latin typeface="Courier New"/>
                <a:ea typeface="Courier New"/>
                <a:cs typeface="Courier New"/>
                <a:sym typeface="Courier New"/>
              </a:rPr>
              <a:t>libro: </a:t>
            </a:r>
            <a:r>
              <a:rPr b="1" lang="en" sz="4197">
                <a:solidFill>
                  <a:srgbClr val="FF0000"/>
                </a:solidFill>
                <a:highlight>
                  <a:schemeClr val="lt1"/>
                </a:highlight>
                <a:latin typeface="Courier New"/>
                <a:ea typeface="Courier New"/>
                <a:cs typeface="Courier New"/>
                <a:sym typeface="Courier New"/>
              </a:rPr>
              <a:t>Libro</a:t>
            </a: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new</a:t>
            </a:r>
            <a:r>
              <a:rPr b="1" lang="en" sz="4197">
                <a:solidFill>
                  <a:srgbClr val="267F99"/>
                </a:solidFill>
                <a:highlight>
                  <a:schemeClr val="lt1"/>
                </a:highlight>
                <a:latin typeface="Courier New"/>
                <a:ea typeface="Courier New"/>
                <a:cs typeface="Courier New"/>
                <a:sym typeface="Courier New"/>
              </a:rPr>
              <a:t> Libro</a:t>
            </a:r>
            <a:r>
              <a:rPr b="1" lang="en" sz="4197">
                <a:solidFill>
                  <a:srgbClr val="F25B2C"/>
                </a:solidFill>
                <a:highlight>
                  <a:schemeClr val="lt1"/>
                </a:highlight>
                <a:latin typeface="Courier New"/>
                <a:ea typeface="Courier New"/>
                <a:cs typeface="Courier New"/>
                <a:sym typeface="Courier New"/>
              </a:rPr>
              <a:t>("El Principito", "Antoine de Saint-Exupéry", "Tinta de luz")</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0000FF"/>
                </a:solidFill>
                <a:highlight>
                  <a:schemeClr val="lt1"/>
                </a:highlight>
                <a:latin typeface="Courier New"/>
                <a:ea typeface="Courier New"/>
                <a:cs typeface="Courier New"/>
                <a:sym typeface="Courier New"/>
              </a:rPr>
              <a:t>let </a:t>
            </a:r>
            <a:r>
              <a:rPr b="1" lang="en" sz="4197">
                <a:highlight>
                  <a:schemeClr val="lt1"/>
                </a:highlight>
                <a:latin typeface="Courier New"/>
                <a:ea typeface="Courier New"/>
                <a:cs typeface="Courier New"/>
                <a:sym typeface="Courier New"/>
              </a:rPr>
              <a:t>cliente:</a:t>
            </a:r>
            <a:r>
              <a:rPr b="1" lang="en" sz="4197">
                <a:solidFill>
                  <a:srgbClr val="FF0000"/>
                </a:solidFill>
                <a:highlight>
                  <a:schemeClr val="lt1"/>
                </a:highlight>
                <a:latin typeface="Courier New"/>
                <a:ea typeface="Courier New"/>
                <a:cs typeface="Courier New"/>
                <a:sym typeface="Courier New"/>
              </a:rPr>
              <a:t> Cliente</a:t>
            </a: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new </a:t>
            </a:r>
            <a:r>
              <a:rPr b="1" lang="en" sz="4197">
                <a:solidFill>
                  <a:srgbClr val="267F99"/>
                </a:solidFill>
                <a:highlight>
                  <a:schemeClr val="lt1"/>
                </a:highlight>
                <a:latin typeface="Courier New"/>
                <a:ea typeface="Courier New"/>
                <a:cs typeface="Courier New"/>
                <a:sym typeface="Courier New"/>
              </a:rPr>
              <a:t>Cliente</a:t>
            </a:r>
            <a:r>
              <a:rPr b="1" lang="en" sz="4197">
                <a:solidFill>
                  <a:srgbClr val="F25B2C"/>
                </a:solidFill>
                <a:highlight>
                  <a:schemeClr val="lt1"/>
                </a:highlight>
                <a:latin typeface="Courier New"/>
                <a:ea typeface="Courier New"/>
                <a:cs typeface="Courier New"/>
                <a:sym typeface="Courier New"/>
              </a:rPr>
              <a:t>("clienteNombre", "clienteApellido", 1234445)</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solidFill>
                  <a:srgbClr val="0000FF"/>
                </a:solidFill>
                <a:highlight>
                  <a:schemeClr val="lt1"/>
                </a:highlight>
                <a:latin typeface="Courier New"/>
                <a:ea typeface="Courier New"/>
                <a:cs typeface="Courier New"/>
                <a:sym typeface="Courier New"/>
              </a:rPr>
              <a:t>let </a:t>
            </a:r>
            <a:r>
              <a:rPr b="1" lang="en" sz="4197">
                <a:highlight>
                  <a:schemeClr val="lt1"/>
                </a:highlight>
                <a:latin typeface="Courier New"/>
                <a:ea typeface="Courier New"/>
                <a:cs typeface="Courier New"/>
                <a:sym typeface="Courier New"/>
              </a:rPr>
              <a:t>biblioteca: </a:t>
            </a:r>
            <a:r>
              <a:rPr b="1" lang="en" sz="4197">
                <a:solidFill>
                  <a:srgbClr val="FF0000"/>
                </a:solidFill>
                <a:highlight>
                  <a:schemeClr val="lt1"/>
                </a:highlight>
                <a:latin typeface="Courier New"/>
                <a:ea typeface="Courier New"/>
                <a:cs typeface="Courier New"/>
                <a:sym typeface="Courier New"/>
              </a:rPr>
              <a:t>Biblioteca</a:t>
            </a:r>
            <a:r>
              <a:rPr b="1" lang="en" sz="4197">
                <a:highlight>
                  <a:schemeClr val="lt1"/>
                </a:highlight>
                <a:latin typeface="Courier New"/>
                <a:ea typeface="Courier New"/>
                <a:cs typeface="Courier New"/>
                <a:sym typeface="Courier New"/>
              </a:rPr>
              <a:t> =</a:t>
            </a:r>
            <a:r>
              <a:rPr b="1" lang="en" sz="4197">
                <a:solidFill>
                  <a:srgbClr val="0000FF"/>
                </a:solidFill>
                <a:highlight>
                  <a:schemeClr val="lt1"/>
                </a:highlight>
                <a:latin typeface="Courier New"/>
                <a:ea typeface="Courier New"/>
                <a:cs typeface="Courier New"/>
                <a:sym typeface="Courier New"/>
              </a:rPr>
              <a:t> new </a:t>
            </a:r>
            <a:r>
              <a:rPr b="1" lang="en" sz="4197">
                <a:solidFill>
                  <a:srgbClr val="267F99"/>
                </a:solidFill>
                <a:highlight>
                  <a:schemeClr val="lt1"/>
                </a:highlight>
                <a:latin typeface="Courier New"/>
                <a:ea typeface="Courier New"/>
                <a:cs typeface="Courier New"/>
                <a:sym typeface="Courier New"/>
              </a:rPr>
              <a:t>Biblioteca</a:t>
            </a:r>
            <a:r>
              <a:rPr b="1" lang="en" sz="4197">
                <a:solidFill>
                  <a:srgbClr val="F25B2C"/>
                </a:solidFill>
                <a:highlight>
                  <a:schemeClr val="lt1"/>
                </a:highlight>
                <a:latin typeface="Courier New"/>
                <a:ea typeface="Courier New"/>
                <a:cs typeface="Courier New"/>
                <a:sym typeface="Courier New"/>
              </a:rPr>
              <a:t>("Roca 800", 50, libro, cliente)</a:t>
            </a:r>
            <a:r>
              <a:rPr b="1" lang="en" sz="4197">
                <a:highlight>
                  <a:schemeClr val="lt1"/>
                </a:highlight>
                <a:latin typeface="Courier New"/>
                <a:ea typeface="Courier New"/>
                <a:cs typeface="Courier New"/>
                <a:sym typeface="Courier New"/>
              </a:rPr>
              <a:t>;</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4197">
                <a:highlight>
                  <a:schemeClr val="lt1"/>
                </a:highlight>
                <a:latin typeface="Courier New"/>
                <a:ea typeface="Courier New"/>
                <a:cs typeface="Courier New"/>
                <a:sym typeface="Courier New"/>
              </a:rPr>
              <a:t>console.log(biblioteca);</a:t>
            </a:r>
            <a:endParaRPr b="1" sz="4197">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lt1"/>
              </a:solidFill>
              <a:highlight>
                <a:schemeClr val="lt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Composición</a:t>
            </a:r>
            <a:endParaRPr/>
          </a:p>
        </p:txBody>
      </p:sp>
      <p:sp>
        <p:nvSpPr>
          <p:cNvPr id="310" name="Google Shape;310;p36"/>
          <p:cNvSpPr txBox="1"/>
          <p:nvPr>
            <p:ph idx="1" type="body"/>
          </p:nvPr>
        </p:nvSpPr>
        <p:spPr>
          <a:xfrm>
            <a:off x="311700" y="1381550"/>
            <a:ext cx="4355700" cy="5292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35714"/>
              </a:lnSpc>
              <a:spcBef>
                <a:spcPts val="0"/>
              </a:spcBef>
              <a:spcAft>
                <a:spcPts val="0"/>
              </a:spcAft>
              <a:buNone/>
            </a:pPr>
            <a:r>
              <a:rPr lang="en" sz="4807">
                <a:solidFill>
                  <a:srgbClr val="AF00DB"/>
                </a:solidFill>
              </a:rPr>
              <a:t>export default</a:t>
            </a:r>
            <a:r>
              <a:rPr lang="en" sz="4807"/>
              <a:t> </a:t>
            </a:r>
            <a:r>
              <a:rPr lang="en" sz="4807">
                <a:solidFill>
                  <a:srgbClr val="0000FF"/>
                </a:solidFill>
              </a:rPr>
              <a:t>class</a:t>
            </a:r>
            <a:r>
              <a:rPr lang="en" sz="4807"/>
              <a:t> </a:t>
            </a:r>
            <a:r>
              <a:rPr lang="en" sz="4807">
                <a:solidFill>
                  <a:srgbClr val="FF0000"/>
                </a:solidFill>
              </a:rPr>
              <a:t>Cliente</a:t>
            </a:r>
            <a:r>
              <a:rPr lang="en" sz="4807">
                <a:solidFill>
                  <a:srgbClr val="3C78D8"/>
                </a:solidFill>
              </a:rPr>
              <a:t> </a:t>
            </a:r>
            <a:r>
              <a:rPr lang="en" sz="4807">
                <a:solidFill>
                  <a:srgbClr val="FF0000"/>
                </a:solidFill>
              </a:rPr>
              <a:t>{</a:t>
            </a:r>
            <a:endParaRPr sz="4807">
              <a:solidFill>
                <a:srgbClr val="FF0000"/>
              </a:solidFill>
            </a:endParaRPr>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nombre: </a:t>
            </a:r>
            <a:r>
              <a:rPr lang="en" sz="4807">
                <a:solidFill>
                  <a:srgbClr val="267F99"/>
                </a:solidFill>
              </a:rPr>
              <a:t>string</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apellido: </a:t>
            </a:r>
            <a:r>
              <a:rPr lang="en" sz="4807">
                <a:solidFill>
                  <a:srgbClr val="267F99"/>
                </a:solidFill>
              </a:rPr>
              <a:t>string</a:t>
            </a:r>
            <a:r>
              <a:rPr lang="en" sz="4807"/>
              <a:t>;</a:t>
            </a:r>
            <a:endParaRPr sz="4807"/>
          </a:p>
          <a:p>
            <a:pPr indent="0" lvl="0" marL="0" rtl="0" algn="l">
              <a:lnSpc>
                <a:spcPct val="135714"/>
              </a:lnSpc>
              <a:spcBef>
                <a:spcPts val="0"/>
              </a:spcBef>
              <a:spcAft>
                <a:spcPts val="0"/>
              </a:spcAft>
              <a:buNone/>
            </a:pPr>
            <a:r>
              <a:rPr lang="en" sz="4807"/>
              <a:t>   </a:t>
            </a:r>
            <a:r>
              <a:rPr lang="en" sz="4807">
                <a:solidFill>
                  <a:srgbClr val="351C75"/>
                </a:solidFill>
              </a:rPr>
              <a:t> </a:t>
            </a:r>
            <a:r>
              <a:rPr lang="en" sz="4807">
                <a:solidFill>
                  <a:srgbClr val="0000FF"/>
                </a:solidFill>
              </a:rPr>
              <a:t>private </a:t>
            </a:r>
            <a:r>
              <a:rPr lang="en" sz="4807"/>
              <a:t>dni: </a:t>
            </a:r>
            <a:r>
              <a:rPr lang="en" sz="4807">
                <a:solidFill>
                  <a:srgbClr val="267F99"/>
                </a:solidFill>
              </a:rPr>
              <a:t>number</a:t>
            </a:r>
            <a:r>
              <a:rPr lang="en" sz="4807"/>
              <a:t>;</a:t>
            </a:r>
            <a:endParaRPr sz="4807"/>
          </a:p>
          <a:p>
            <a:pPr indent="0" lvl="0" marL="0" rtl="0" algn="l">
              <a:lnSpc>
                <a:spcPct val="135714"/>
              </a:lnSpc>
              <a:spcBef>
                <a:spcPts val="0"/>
              </a:spcBef>
              <a:spcAft>
                <a:spcPts val="0"/>
              </a:spcAft>
              <a:buNone/>
            </a:pPr>
            <a:r>
              <a:rPr lang="en" sz="4807"/>
              <a:t>   </a:t>
            </a:r>
            <a:r>
              <a:rPr lang="en" sz="4807">
                <a:solidFill>
                  <a:srgbClr val="351C75"/>
                </a:solidFill>
              </a:rPr>
              <a:t> </a:t>
            </a:r>
            <a:r>
              <a:rPr lang="en" sz="4807">
                <a:solidFill>
                  <a:srgbClr val="0000FF"/>
                </a:solidFill>
              </a:rPr>
              <a:t>private </a:t>
            </a:r>
            <a:r>
              <a:rPr lang="en" sz="4807"/>
              <a:t>isSocio: </a:t>
            </a:r>
            <a:r>
              <a:rPr lang="en" sz="4807">
                <a:solidFill>
                  <a:srgbClr val="267F99"/>
                </a:solidFill>
              </a:rPr>
              <a:t>boolean</a:t>
            </a:r>
            <a:r>
              <a:rPr lang="en" sz="4807"/>
              <a:t>;</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constructor</a:t>
            </a:r>
            <a:r>
              <a:rPr lang="en" sz="4807"/>
              <a:t>(nombre: </a:t>
            </a:r>
            <a:r>
              <a:rPr lang="en" sz="4807">
                <a:solidFill>
                  <a:srgbClr val="267F99"/>
                </a:solidFill>
              </a:rPr>
              <a:t>string</a:t>
            </a:r>
            <a:r>
              <a:rPr lang="en" sz="4807"/>
              <a:t>, apellido: </a:t>
            </a:r>
            <a:r>
              <a:rPr lang="en" sz="4807">
                <a:solidFill>
                  <a:srgbClr val="267F99"/>
                </a:solidFill>
              </a:rPr>
              <a:t>string</a:t>
            </a:r>
            <a:r>
              <a:rPr lang="en" sz="4807"/>
              <a:t>,dni: </a:t>
            </a:r>
            <a:r>
              <a:rPr lang="en" sz="4807">
                <a:solidFill>
                  <a:srgbClr val="267F99"/>
                </a:solidFill>
              </a:rPr>
              <a:t>number</a:t>
            </a:r>
            <a:r>
              <a:rPr lang="en" sz="4807"/>
              <a:t>) {</a:t>
            </a:r>
            <a:endParaRPr sz="4807"/>
          </a:p>
          <a:p>
            <a:pPr indent="0" lvl="0" marL="0" rtl="0" algn="l">
              <a:lnSpc>
                <a:spcPct val="135714"/>
              </a:lnSpc>
              <a:spcBef>
                <a:spcPts val="0"/>
              </a:spcBef>
              <a:spcAft>
                <a:spcPts val="0"/>
              </a:spcAft>
              <a:buNone/>
            </a:pPr>
            <a:r>
              <a:rPr lang="en" sz="4807"/>
              <a:t>       </a:t>
            </a:r>
            <a:r>
              <a:rPr lang="en" sz="4807">
                <a:solidFill>
                  <a:srgbClr val="1155CC"/>
                </a:solidFill>
              </a:rPr>
              <a:t> </a:t>
            </a:r>
            <a:r>
              <a:rPr lang="en" sz="4807">
                <a:solidFill>
                  <a:srgbClr val="0000FF"/>
                </a:solidFill>
              </a:rPr>
              <a:t>this</a:t>
            </a:r>
            <a:r>
              <a:rPr lang="en" sz="4807"/>
              <a:t>.nombre = nombre;</a:t>
            </a:r>
            <a:endParaRPr sz="4807"/>
          </a:p>
          <a:p>
            <a:pPr indent="0" lvl="0" marL="0" rtl="0" algn="l">
              <a:lnSpc>
                <a:spcPct val="135714"/>
              </a:lnSpc>
              <a:spcBef>
                <a:spcPts val="0"/>
              </a:spcBef>
              <a:spcAft>
                <a:spcPts val="0"/>
              </a:spcAft>
              <a:buNone/>
            </a:pPr>
            <a:r>
              <a:rPr lang="en" sz="4807"/>
              <a:t>       </a:t>
            </a:r>
            <a:r>
              <a:rPr lang="en" sz="4807">
                <a:solidFill>
                  <a:srgbClr val="1155CC"/>
                </a:solidFill>
              </a:rPr>
              <a:t> </a:t>
            </a:r>
            <a:r>
              <a:rPr lang="en" sz="4807">
                <a:solidFill>
                  <a:srgbClr val="0000FF"/>
                </a:solidFill>
              </a:rPr>
              <a:t>this</a:t>
            </a:r>
            <a:r>
              <a:rPr lang="en" sz="4807">
                <a:solidFill>
                  <a:srgbClr val="1155CC"/>
                </a:solidFill>
              </a:rPr>
              <a:t>.</a:t>
            </a:r>
            <a:r>
              <a:rPr lang="en" sz="4807"/>
              <a:t>apellido = apellido;</a:t>
            </a:r>
            <a:endParaRPr sz="4807"/>
          </a:p>
          <a:p>
            <a:pPr indent="0" lvl="0" marL="0" rtl="0" algn="l">
              <a:lnSpc>
                <a:spcPct val="135714"/>
              </a:lnSpc>
              <a:spcBef>
                <a:spcPts val="0"/>
              </a:spcBef>
              <a:spcAft>
                <a:spcPts val="0"/>
              </a:spcAft>
              <a:buNone/>
            </a:pPr>
            <a:r>
              <a:rPr lang="en" sz="4807"/>
              <a:t>      </a:t>
            </a:r>
            <a:r>
              <a:rPr lang="en" sz="4807">
                <a:solidFill>
                  <a:srgbClr val="1155CC"/>
                </a:solidFill>
              </a:rPr>
              <a:t>  </a:t>
            </a:r>
            <a:r>
              <a:rPr lang="en" sz="4807">
                <a:solidFill>
                  <a:srgbClr val="0000FF"/>
                </a:solidFill>
              </a:rPr>
              <a:t>this</a:t>
            </a:r>
            <a:r>
              <a:rPr lang="en" sz="4807"/>
              <a:t>.dni = dni;</a:t>
            </a:r>
            <a:endParaRPr sz="4807"/>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.isSocio = true;</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public</a:t>
            </a:r>
            <a:r>
              <a:rPr lang="en" sz="4807"/>
              <a:t> </a:t>
            </a:r>
            <a:r>
              <a:rPr lang="en" sz="4807">
                <a:solidFill>
                  <a:srgbClr val="795E26"/>
                </a:solidFill>
              </a:rPr>
              <a:t>darBaja():</a:t>
            </a:r>
            <a:r>
              <a:rPr lang="en" sz="4807">
                <a:solidFill>
                  <a:srgbClr val="351C75"/>
                </a:solidFill>
              </a:rPr>
              <a:t> </a:t>
            </a:r>
            <a:r>
              <a:rPr lang="en" sz="4807">
                <a:solidFill>
                  <a:srgbClr val="0000FF"/>
                </a:solidFill>
              </a:rPr>
              <a:t>void </a:t>
            </a:r>
            <a:r>
              <a:rPr lang="en" sz="4807"/>
              <a:t>{</a:t>
            </a:r>
            <a:endParaRPr sz="4807"/>
          </a:p>
          <a:p>
            <a:pPr indent="0" lvl="0" marL="0" rtl="0" algn="l">
              <a:lnSpc>
                <a:spcPct val="135714"/>
              </a:lnSpc>
              <a:spcBef>
                <a:spcPts val="0"/>
              </a:spcBef>
              <a:spcAft>
                <a:spcPts val="0"/>
              </a:spcAft>
              <a:buNone/>
            </a:pPr>
            <a:r>
              <a:rPr lang="en" sz="4807"/>
              <a:t>      </a:t>
            </a:r>
            <a:r>
              <a:rPr lang="en" sz="4807">
                <a:solidFill>
                  <a:srgbClr val="1155CC"/>
                </a:solidFill>
              </a:rPr>
              <a:t>  </a:t>
            </a:r>
            <a:r>
              <a:rPr lang="en" sz="4807">
                <a:solidFill>
                  <a:srgbClr val="0000FF"/>
                </a:solidFill>
              </a:rPr>
              <a:t>this</a:t>
            </a:r>
            <a:r>
              <a:rPr lang="en" sz="4807"/>
              <a:t>.isSocio = false;</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public </a:t>
            </a:r>
            <a:r>
              <a:rPr lang="en" sz="4807">
                <a:solidFill>
                  <a:srgbClr val="795E26"/>
                </a:solidFill>
              </a:rPr>
              <a:t>getNomber():</a:t>
            </a:r>
            <a:r>
              <a:rPr lang="en" sz="4807">
                <a:solidFill>
                  <a:srgbClr val="351C75"/>
                </a:solidFill>
              </a:rPr>
              <a:t> </a:t>
            </a:r>
            <a:r>
              <a:rPr lang="en" sz="4807">
                <a:solidFill>
                  <a:srgbClr val="267F99"/>
                </a:solidFill>
              </a:rPr>
              <a:t>string </a:t>
            </a:r>
            <a:r>
              <a:rPr lang="en" sz="4807"/>
              <a:t>{</a:t>
            </a:r>
            <a:endParaRPr sz="4807"/>
          </a:p>
          <a:p>
            <a:pPr indent="0" lvl="0" marL="0" rtl="0" algn="l">
              <a:lnSpc>
                <a:spcPct val="135714"/>
              </a:lnSpc>
              <a:spcBef>
                <a:spcPts val="0"/>
              </a:spcBef>
              <a:spcAft>
                <a:spcPts val="0"/>
              </a:spcAft>
              <a:buNone/>
            </a:pPr>
            <a:r>
              <a:rPr lang="en" sz="4807"/>
              <a:t>        </a:t>
            </a:r>
            <a:r>
              <a:rPr lang="en" sz="4807">
                <a:solidFill>
                  <a:srgbClr val="AF00DB"/>
                </a:solidFill>
              </a:rPr>
              <a:t>return </a:t>
            </a:r>
            <a:r>
              <a:rPr lang="en" sz="4807">
                <a:solidFill>
                  <a:srgbClr val="1155CC"/>
                </a:solidFill>
              </a:rPr>
              <a:t>this.</a:t>
            </a:r>
            <a:r>
              <a:rPr lang="en" sz="4807"/>
              <a:t>nombre;</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public </a:t>
            </a:r>
            <a:r>
              <a:rPr lang="en" sz="4807">
                <a:solidFill>
                  <a:srgbClr val="795E26"/>
                </a:solidFill>
              </a:rPr>
              <a:t>setNombre(</a:t>
            </a:r>
            <a:r>
              <a:rPr lang="en" sz="4807">
                <a:solidFill>
                  <a:srgbClr val="351C75"/>
                </a:solidFill>
              </a:rPr>
              <a:t>nombre: </a:t>
            </a:r>
            <a:r>
              <a:rPr lang="en" sz="4807">
                <a:solidFill>
                  <a:srgbClr val="267F99"/>
                </a:solidFill>
              </a:rPr>
              <a:t>string</a:t>
            </a:r>
            <a:r>
              <a:rPr lang="en" sz="4807">
                <a:solidFill>
                  <a:srgbClr val="351C75"/>
                </a:solidFill>
              </a:rPr>
              <a:t>): </a:t>
            </a:r>
            <a:r>
              <a:rPr lang="en" sz="4807">
                <a:solidFill>
                  <a:srgbClr val="0000FF"/>
                </a:solidFill>
              </a:rPr>
              <a:t>void </a:t>
            </a:r>
            <a:r>
              <a:rPr lang="en" sz="4807"/>
              <a:t>{</a:t>
            </a:r>
            <a:endParaRPr sz="4807"/>
          </a:p>
          <a:p>
            <a:pPr indent="0" lvl="0" marL="0" rtl="0" algn="l">
              <a:lnSpc>
                <a:spcPct val="135714"/>
              </a:lnSpc>
              <a:spcBef>
                <a:spcPts val="0"/>
              </a:spcBef>
              <a:spcAft>
                <a:spcPts val="0"/>
              </a:spcAft>
              <a:buNone/>
            </a:pPr>
            <a:r>
              <a:rPr lang="en" sz="4807"/>
              <a:t>      </a:t>
            </a:r>
            <a:r>
              <a:rPr lang="en" sz="4807">
                <a:solidFill>
                  <a:srgbClr val="1155CC"/>
                </a:solidFill>
              </a:rPr>
              <a:t>  this.</a:t>
            </a:r>
            <a:r>
              <a:rPr lang="en" sz="4807"/>
              <a:t>nombre = nombre;</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rPr lang="en" sz="4807">
                <a:solidFill>
                  <a:srgbClr val="FF0000"/>
                </a:solidFill>
              </a:rPr>
              <a:t>}</a:t>
            </a:r>
            <a:endParaRPr sz="4807">
              <a:solidFill>
                <a:srgbClr val="FF0000"/>
              </a:solidFill>
            </a:endParaRPr>
          </a:p>
          <a:p>
            <a:pPr indent="0" lvl="0" marL="0" rtl="0" algn="l">
              <a:lnSpc>
                <a:spcPct val="135714"/>
              </a:lnSpc>
              <a:spcBef>
                <a:spcPts val="0"/>
              </a:spcBef>
              <a:spcAft>
                <a:spcPts val="0"/>
              </a:spcAft>
              <a:buNone/>
            </a:pPr>
            <a:r>
              <a:t/>
            </a:r>
            <a:endParaRPr/>
          </a:p>
        </p:txBody>
      </p:sp>
      <p:cxnSp>
        <p:nvCxnSpPr>
          <p:cNvPr id="311" name="Google Shape;311;p36"/>
          <p:cNvCxnSpPr/>
          <p:nvPr/>
        </p:nvCxnSpPr>
        <p:spPr>
          <a:xfrm flipH="1">
            <a:off x="4567700" y="1381550"/>
            <a:ext cx="37500" cy="5364300"/>
          </a:xfrm>
          <a:prstGeom prst="straightConnector1">
            <a:avLst/>
          </a:prstGeom>
          <a:noFill/>
          <a:ln cap="flat" cmpd="sng" w="19050">
            <a:solidFill>
              <a:schemeClr val="dk2"/>
            </a:solidFill>
            <a:prstDash val="lgDash"/>
            <a:round/>
            <a:headEnd len="med" w="med" type="none"/>
            <a:tailEnd len="med" w="med" type="none"/>
          </a:ln>
        </p:spPr>
      </p:cxnSp>
      <p:sp>
        <p:nvSpPr>
          <p:cNvPr id="312" name="Google Shape;312;p36"/>
          <p:cNvSpPr txBox="1"/>
          <p:nvPr/>
        </p:nvSpPr>
        <p:spPr>
          <a:xfrm>
            <a:off x="4605200" y="1381550"/>
            <a:ext cx="4538700" cy="53643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sz="1460">
                <a:solidFill>
                  <a:srgbClr val="AF00DB"/>
                </a:solidFill>
              </a:rPr>
              <a:t>export default</a:t>
            </a:r>
            <a:r>
              <a:rPr lang="en" sz="1460">
                <a:solidFill>
                  <a:schemeClr val="dk1"/>
                </a:solidFill>
              </a:rPr>
              <a:t> </a:t>
            </a:r>
            <a:r>
              <a:rPr lang="en" sz="1460">
                <a:solidFill>
                  <a:srgbClr val="0000FF"/>
                </a:solidFill>
              </a:rPr>
              <a:t>class </a:t>
            </a:r>
            <a:r>
              <a:rPr lang="en" sz="1460">
                <a:solidFill>
                  <a:srgbClr val="FF0000"/>
                </a:solidFill>
              </a:rPr>
              <a:t>Libro</a:t>
            </a:r>
            <a:r>
              <a:rPr lang="en" sz="1460">
                <a:solidFill>
                  <a:schemeClr val="dk1"/>
                </a:solidFill>
              </a:rPr>
              <a:t> </a:t>
            </a:r>
            <a:r>
              <a:rPr lang="en" sz="1460">
                <a:solidFill>
                  <a:srgbClr val="FF0000"/>
                </a:solidFill>
              </a:rPr>
              <a:t>{</a:t>
            </a:r>
            <a:endParaRPr sz="1460">
              <a:solidFill>
                <a:srgbClr val="FF0000"/>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0000FF"/>
                </a:solidFill>
              </a:rPr>
              <a:t> private </a:t>
            </a:r>
            <a:r>
              <a:rPr lang="en" sz="1460">
                <a:solidFill>
                  <a:schemeClr val="dk1"/>
                </a:solidFill>
              </a:rPr>
              <a:t>titulo: </a:t>
            </a:r>
            <a:r>
              <a:rPr lang="en" sz="1460">
                <a:solidFill>
                  <a:srgbClr val="267F99"/>
                </a:solidFill>
              </a:rPr>
              <a:t>string</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351C75"/>
                </a:solidFill>
              </a:rPr>
              <a:t> </a:t>
            </a:r>
            <a:r>
              <a:rPr lang="en" sz="1460">
                <a:solidFill>
                  <a:srgbClr val="0000FF"/>
                </a:solidFill>
              </a:rPr>
              <a:t>private </a:t>
            </a:r>
            <a:r>
              <a:rPr lang="en" sz="1460">
                <a:solidFill>
                  <a:schemeClr val="dk1"/>
                </a:solidFill>
              </a:rPr>
              <a:t>autor: </a:t>
            </a:r>
            <a:r>
              <a:rPr lang="en" sz="1460">
                <a:solidFill>
                  <a:srgbClr val="267F99"/>
                </a:solidFill>
              </a:rPr>
              <a:t>string</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351C75"/>
                </a:solidFill>
              </a:rPr>
              <a:t>  </a:t>
            </a:r>
            <a:r>
              <a:rPr lang="en" sz="1460">
                <a:solidFill>
                  <a:srgbClr val="0000FF"/>
                </a:solidFill>
              </a:rPr>
              <a:t>private </a:t>
            </a:r>
            <a:r>
              <a:rPr lang="en" sz="1460">
                <a:solidFill>
                  <a:schemeClr val="dk1"/>
                </a:solidFill>
              </a:rPr>
              <a:t>editorial: </a:t>
            </a:r>
            <a:r>
              <a:rPr lang="en" sz="1460">
                <a:solidFill>
                  <a:srgbClr val="267F99"/>
                </a:solidFill>
              </a:rPr>
              <a:t>string</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770"/>
              <a:buNone/>
            </a:pPr>
            <a:r>
              <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0000FF"/>
                </a:solidFill>
              </a:rPr>
              <a:t>constructor</a:t>
            </a:r>
            <a:r>
              <a:rPr lang="en" sz="1460">
                <a:solidFill>
                  <a:schemeClr val="dk1"/>
                </a:solidFill>
              </a:rPr>
              <a:t>(titulo: </a:t>
            </a:r>
            <a:r>
              <a:rPr lang="en" sz="1460">
                <a:solidFill>
                  <a:srgbClr val="267F99"/>
                </a:solidFill>
              </a:rPr>
              <a:t>string</a:t>
            </a:r>
            <a:r>
              <a:rPr lang="en" sz="1460">
                <a:solidFill>
                  <a:schemeClr val="dk1"/>
                </a:solidFill>
              </a:rPr>
              <a:t>, autor: </a:t>
            </a:r>
            <a:r>
              <a:rPr lang="en" sz="1460">
                <a:solidFill>
                  <a:srgbClr val="267F99"/>
                </a:solidFill>
              </a:rPr>
              <a:t>string</a:t>
            </a:r>
            <a:r>
              <a:rPr lang="en" sz="1460">
                <a:solidFill>
                  <a:schemeClr val="dk1"/>
                </a:solidFill>
              </a:rPr>
              <a:t>,editorial: </a:t>
            </a:r>
            <a:r>
              <a:rPr lang="en" sz="1460">
                <a:solidFill>
                  <a:srgbClr val="267F99"/>
                </a:solidFill>
              </a:rPr>
              <a:t>string</a:t>
            </a: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1155CC"/>
                </a:solidFill>
              </a:rPr>
              <a:t>this</a:t>
            </a:r>
            <a:r>
              <a:rPr lang="en" sz="1460">
                <a:solidFill>
                  <a:schemeClr val="dk1"/>
                </a:solidFill>
              </a:rPr>
              <a:t>.titulo = titulo;</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1155CC"/>
                </a:solidFill>
              </a:rPr>
              <a:t> this</a:t>
            </a:r>
            <a:r>
              <a:rPr lang="en" sz="1460">
                <a:solidFill>
                  <a:schemeClr val="dk1"/>
                </a:solidFill>
              </a:rPr>
              <a:t>.autor = autor;</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1155CC"/>
                </a:solidFill>
              </a:rPr>
              <a:t>this</a:t>
            </a:r>
            <a:r>
              <a:rPr lang="en" sz="1460">
                <a:solidFill>
                  <a:schemeClr val="dk1"/>
                </a:solidFill>
              </a:rPr>
              <a:t>.editorial = editorial;</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770"/>
              <a:buNone/>
            </a:pPr>
            <a:r>
              <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351C75"/>
                </a:solidFill>
              </a:rPr>
              <a:t>  </a:t>
            </a:r>
            <a:r>
              <a:rPr lang="en" sz="1460">
                <a:solidFill>
                  <a:srgbClr val="0000FF"/>
                </a:solidFill>
              </a:rPr>
              <a:t>public </a:t>
            </a:r>
            <a:r>
              <a:rPr lang="en" sz="1460">
                <a:solidFill>
                  <a:srgbClr val="795E26"/>
                </a:solidFill>
              </a:rPr>
              <a:t>getTitulo():</a:t>
            </a:r>
            <a:r>
              <a:rPr lang="en" sz="1460">
                <a:solidFill>
                  <a:srgbClr val="351C75"/>
                </a:solidFill>
              </a:rPr>
              <a:t> </a:t>
            </a:r>
            <a:r>
              <a:rPr lang="en" sz="1460">
                <a:solidFill>
                  <a:srgbClr val="267F99"/>
                </a:solidFill>
              </a:rPr>
              <a:t>string </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AF00DB"/>
                </a:solidFill>
              </a:rPr>
              <a:t>return </a:t>
            </a:r>
            <a:r>
              <a:rPr lang="en" sz="1460">
                <a:solidFill>
                  <a:srgbClr val="0000FF"/>
                </a:solidFill>
              </a:rPr>
              <a:t>this</a:t>
            </a:r>
            <a:r>
              <a:rPr lang="en" sz="1460">
                <a:solidFill>
                  <a:schemeClr val="dk1"/>
                </a:solidFill>
              </a:rPr>
              <a:t>.titulo;</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0000FF"/>
                </a:solidFill>
              </a:rPr>
              <a:t>public </a:t>
            </a:r>
            <a:r>
              <a:rPr lang="en" sz="1460">
                <a:solidFill>
                  <a:srgbClr val="795E26"/>
                </a:solidFill>
              </a:rPr>
              <a:t>setTitulo(</a:t>
            </a:r>
            <a:r>
              <a:rPr lang="en" sz="1460">
                <a:solidFill>
                  <a:schemeClr val="dk1"/>
                </a:solidFill>
              </a:rPr>
              <a:t>titulo</a:t>
            </a:r>
            <a:r>
              <a:rPr lang="en" sz="1460">
                <a:solidFill>
                  <a:srgbClr val="795E26"/>
                </a:solidFill>
              </a:rPr>
              <a:t>: </a:t>
            </a:r>
            <a:r>
              <a:rPr lang="en" sz="1460">
                <a:solidFill>
                  <a:srgbClr val="267F99"/>
                </a:solidFill>
              </a:rPr>
              <a:t>string</a:t>
            </a:r>
            <a:r>
              <a:rPr lang="en" sz="1460">
                <a:solidFill>
                  <a:srgbClr val="795E26"/>
                </a:solidFill>
              </a:rPr>
              <a:t>)</a:t>
            </a:r>
            <a:r>
              <a:rPr lang="en" sz="1460">
                <a:solidFill>
                  <a:srgbClr val="351C75"/>
                </a:solidFill>
              </a:rPr>
              <a:t>: </a:t>
            </a:r>
            <a:r>
              <a:rPr lang="en" sz="1460">
                <a:solidFill>
                  <a:srgbClr val="0000FF"/>
                </a:solidFill>
              </a:rPr>
              <a:t>void </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r>
              <a:rPr lang="en" sz="1460">
                <a:solidFill>
                  <a:srgbClr val="1155CC"/>
                </a:solidFill>
              </a:rPr>
              <a:t> </a:t>
            </a:r>
            <a:r>
              <a:rPr lang="en" sz="1460">
                <a:solidFill>
                  <a:srgbClr val="0000FF"/>
                </a:solidFill>
              </a:rPr>
              <a:t>this</a:t>
            </a:r>
            <a:r>
              <a:rPr lang="en" sz="1460">
                <a:solidFill>
                  <a:schemeClr val="dk1"/>
                </a:solidFill>
              </a:rPr>
              <a:t>.titulo = titulo;</a:t>
            </a:r>
            <a:endParaRPr sz="1460">
              <a:solidFill>
                <a:schemeClr val="dk1"/>
              </a:solidFill>
            </a:endParaRPr>
          </a:p>
          <a:p>
            <a:pPr indent="0" lvl="0" marL="0" rtl="0" algn="l">
              <a:lnSpc>
                <a:spcPct val="80000"/>
              </a:lnSpc>
              <a:spcBef>
                <a:spcPts val="0"/>
              </a:spcBef>
              <a:spcAft>
                <a:spcPts val="0"/>
              </a:spcAft>
              <a:buSzPts val="770"/>
              <a:buNone/>
            </a:pP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770"/>
              <a:buNone/>
            </a:pPr>
            <a:r>
              <a:t/>
            </a:r>
            <a:endParaRPr sz="1460">
              <a:solidFill>
                <a:schemeClr val="dk1"/>
              </a:solidFill>
            </a:endParaRPr>
          </a:p>
          <a:p>
            <a:pPr indent="0" lvl="0" marL="0" rtl="0" algn="l">
              <a:lnSpc>
                <a:spcPct val="80000"/>
              </a:lnSpc>
              <a:spcBef>
                <a:spcPts val="0"/>
              </a:spcBef>
              <a:spcAft>
                <a:spcPts val="0"/>
              </a:spcAft>
              <a:buSzPts val="770"/>
              <a:buNone/>
            </a:pPr>
            <a:r>
              <a:rPr lang="en" sz="1460">
                <a:solidFill>
                  <a:srgbClr val="FF0000"/>
                </a:solidFill>
              </a:rPr>
              <a:t>}</a:t>
            </a:r>
            <a:endParaRPr sz="146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Herencia</a:t>
            </a:r>
            <a:endParaRPr/>
          </a:p>
        </p:txBody>
      </p:sp>
      <p:sp>
        <p:nvSpPr>
          <p:cNvPr id="318" name="Google Shape;318;p37"/>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Se usa cuando queremos que una clase haga lo mismo que otra, pero </a:t>
            </a:r>
            <a:r>
              <a:rPr i="1" lang="en"/>
              <a:t>agregando/modificando </a:t>
            </a:r>
            <a:r>
              <a:rPr lang="en"/>
              <a:t>funcionalidad</a:t>
            </a:r>
            <a:endParaRPr/>
          </a:p>
          <a:p>
            <a:pPr indent="-381000" lvl="1" marL="914400" rtl="0" algn="l">
              <a:spcBef>
                <a:spcPts val="0"/>
              </a:spcBef>
              <a:spcAft>
                <a:spcPts val="0"/>
              </a:spcAft>
              <a:buSzPts val="2400"/>
              <a:buChar char="•"/>
            </a:pPr>
            <a:r>
              <a:rPr lang="en"/>
              <a:t>Un AutoDeportivo hace lo mismo que Auto, pero modifica la forma en que acelera</a:t>
            </a:r>
            <a:endParaRPr/>
          </a:p>
          <a:p>
            <a:pPr indent="-381000" lvl="1" marL="914400" rtl="0" algn="l">
              <a:spcBef>
                <a:spcPts val="0"/>
              </a:spcBef>
              <a:spcAft>
                <a:spcPts val="0"/>
              </a:spcAft>
              <a:buSzPts val="2400"/>
              <a:buChar char="•"/>
            </a:pPr>
            <a:r>
              <a:rPr lang="en"/>
              <a:t>Un SmartTV hace lo mismo que un televisor común, pero agrega funciones como por ejemplo la conexión a internet</a:t>
            </a:r>
            <a:endParaRPr/>
          </a:p>
          <a:p>
            <a:pPr indent="-406400" lvl="0" marL="457200" rtl="0" algn="l">
              <a:spcBef>
                <a:spcPts val="0"/>
              </a:spcBef>
              <a:spcAft>
                <a:spcPts val="0"/>
              </a:spcAft>
              <a:buSzPts val="2800"/>
              <a:buChar char="•"/>
            </a:pPr>
            <a:r>
              <a:rPr lang="en"/>
              <a:t>Tener en cuenta el modificador </a:t>
            </a:r>
            <a:r>
              <a:rPr i="1" lang="en"/>
              <a:t>protected</a:t>
            </a:r>
            <a:endParaRPr i="1"/>
          </a:p>
          <a:p>
            <a:pPr indent="-381000" lvl="1" marL="914400" rtl="0" algn="l">
              <a:spcBef>
                <a:spcPts val="0"/>
              </a:spcBef>
              <a:spcAft>
                <a:spcPts val="0"/>
              </a:spcAft>
              <a:buSzPts val="2400"/>
              <a:buChar char="•"/>
            </a:pPr>
            <a:r>
              <a:rPr lang="en"/>
              <a:t>Es como el </a:t>
            </a:r>
            <a:r>
              <a:rPr i="1" lang="en"/>
              <a:t>private</a:t>
            </a:r>
            <a:r>
              <a:rPr lang="en"/>
              <a:t>, pero haciendo que las subclases puedan verlo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Herencia</a:t>
            </a:r>
            <a:endParaRPr/>
          </a:p>
        </p:txBody>
      </p:sp>
      <p:sp>
        <p:nvSpPr>
          <p:cNvPr id="324" name="Google Shape;324;p38"/>
          <p:cNvSpPr txBox="1"/>
          <p:nvPr>
            <p:ph idx="1" type="body"/>
          </p:nvPr>
        </p:nvSpPr>
        <p:spPr>
          <a:xfrm>
            <a:off x="311700" y="1381550"/>
            <a:ext cx="4355700" cy="52929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135714"/>
              </a:lnSpc>
              <a:spcBef>
                <a:spcPts val="0"/>
              </a:spcBef>
              <a:spcAft>
                <a:spcPts val="0"/>
              </a:spcAft>
              <a:buNone/>
            </a:pPr>
            <a:r>
              <a:rPr lang="en" sz="4807">
                <a:solidFill>
                  <a:srgbClr val="AF00DB"/>
                </a:solidFill>
              </a:rPr>
              <a:t>export default</a:t>
            </a:r>
            <a:r>
              <a:rPr lang="en" sz="4807"/>
              <a:t> </a:t>
            </a:r>
            <a:r>
              <a:rPr lang="en" sz="4807">
                <a:solidFill>
                  <a:srgbClr val="0000FF"/>
                </a:solidFill>
              </a:rPr>
              <a:t>class </a:t>
            </a:r>
            <a:r>
              <a:rPr lang="en" sz="4807">
                <a:solidFill>
                  <a:srgbClr val="FF0000"/>
                </a:solidFill>
              </a:rPr>
              <a:t>Televisor</a:t>
            </a:r>
            <a:r>
              <a:rPr lang="en" sz="4807"/>
              <a:t> </a:t>
            </a:r>
            <a:r>
              <a:rPr lang="en" sz="4807">
                <a:solidFill>
                  <a:srgbClr val="FF0000"/>
                </a:solidFill>
              </a:rPr>
              <a:t>{</a:t>
            </a:r>
            <a:endParaRPr sz="4807">
              <a:solidFill>
                <a:srgbClr val="FF0000"/>
              </a:solidFill>
            </a:endParaRPr>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estaPrendido: </a:t>
            </a:r>
            <a:r>
              <a:rPr lang="en" sz="4807">
                <a:solidFill>
                  <a:srgbClr val="267F99"/>
                </a:solidFill>
              </a:rPr>
              <a:t>boolean</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volumen: </a:t>
            </a:r>
            <a:r>
              <a:rPr lang="en" sz="4807">
                <a:solidFill>
                  <a:srgbClr val="267F99"/>
                </a:solidFill>
              </a:rPr>
              <a:t>number</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cantidadCanales: </a:t>
            </a:r>
            <a:r>
              <a:rPr lang="en" sz="4807">
                <a:solidFill>
                  <a:srgbClr val="267F99"/>
                </a:solidFill>
              </a:rPr>
              <a:t>number</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private </a:t>
            </a:r>
            <a:r>
              <a:rPr lang="en" sz="4807"/>
              <a:t>marca: </a:t>
            </a:r>
            <a:r>
              <a:rPr lang="en" sz="4807">
                <a:solidFill>
                  <a:srgbClr val="267F99"/>
                </a:solidFill>
              </a:rPr>
              <a:t>string;</a:t>
            </a:r>
            <a:endParaRPr sz="4807">
              <a:solidFill>
                <a:srgbClr val="267F99"/>
              </a:solidFill>
            </a:endParaRPr>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public constructor</a:t>
            </a:r>
            <a:r>
              <a:rPr lang="en" sz="4807"/>
              <a:t>(marca: </a:t>
            </a:r>
            <a:r>
              <a:rPr lang="en" sz="4807">
                <a:solidFill>
                  <a:srgbClr val="267F99"/>
                </a:solidFill>
              </a:rPr>
              <a:t>string</a:t>
            </a:r>
            <a:r>
              <a:rPr lang="en" sz="4807"/>
              <a:t>, cantidadCanales: </a:t>
            </a:r>
            <a:r>
              <a:rPr lang="en" sz="4807">
                <a:solidFill>
                  <a:srgbClr val="267F99"/>
                </a:solidFill>
              </a:rPr>
              <a:t>number</a:t>
            </a:r>
            <a:r>
              <a:rPr lang="en" sz="4807"/>
              <a:t>) {</a:t>
            </a:r>
            <a:endParaRPr sz="4807"/>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.marca = marca;</a:t>
            </a:r>
            <a:endParaRPr sz="4807"/>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.cantidadCanales = cantidadCanales;</a:t>
            </a:r>
            <a:endParaRPr sz="4807"/>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.volumen = 0;</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t>    </a:t>
            </a:r>
            <a:r>
              <a:rPr lang="en" sz="4807">
                <a:solidFill>
                  <a:srgbClr val="0000FF"/>
                </a:solidFill>
              </a:rPr>
              <a:t>public </a:t>
            </a:r>
            <a:r>
              <a:rPr lang="en" sz="4807">
                <a:solidFill>
                  <a:srgbClr val="795E26"/>
                </a:solidFill>
              </a:rPr>
              <a:t>prenderApagar():</a:t>
            </a:r>
            <a:r>
              <a:rPr lang="en" sz="4807"/>
              <a:t> </a:t>
            </a:r>
            <a:r>
              <a:rPr lang="en" sz="4807">
                <a:solidFill>
                  <a:srgbClr val="0000FF"/>
                </a:solidFill>
              </a:rPr>
              <a:t>void </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if </a:t>
            </a:r>
            <a:r>
              <a:rPr lang="en" sz="4807"/>
              <a:t>(</a:t>
            </a:r>
            <a:r>
              <a:rPr lang="en" sz="4807">
                <a:solidFill>
                  <a:srgbClr val="0000FF"/>
                </a:solidFill>
              </a:rPr>
              <a:t>this</a:t>
            </a:r>
            <a:r>
              <a:rPr lang="en" sz="4807"/>
              <a:t>.estaPrendido)</a:t>
            </a:r>
            <a:endParaRPr sz="4807"/>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.estaPrendido = </a:t>
            </a:r>
            <a:r>
              <a:rPr lang="en" sz="4807">
                <a:solidFill>
                  <a:srgbClr val="0000FF"/>
                </a:solidFill>
              </a:rPr>
              <a:t>false</a:t>
            </a:r>
            <a:r>
              <a:rPr lang="en" sz="4807"/>
              <a:t>;</a:t>
            </a:r>
            <a:endParaRPr sz="4807"/>
          </a:p>
          <a:p>
            <a:pPr indent="0" lvl="0" marL="0" rtl="0" algn="l">
              <a:lnSpc>
                <a:spcPct val="135714"/>
              </a:lnSpc>
              <a:spcBef>
                <a:spcPts val="0"/>
              </a:spcBef>
              <a:spcAft>
                <a:spcPts val="0"/>
              </a:spcAft>
              <a:buNone/>
            </a:pPr>
            <a:r>
              <a:rPr lang="en" sz="4807"/>
              <a:t>        </a:t>
            </a:r>
            <a:r>
              <a:rPr lang="en" sz="4807">
                <a:solidFill>
                  <a:srgbClr val="0000FF"/>
                </a:solidFill>
              </a:rPr>
              <a:t>else</a:t>
            </a:r>
            <a:endParaRPr sz="4807">
              <a:solidFill>
                <a:srgbClr val="0000FF"/>
              </a:solidFill>
            </a:endParaRPr>
          </a:p>
          <a:p>
            <a:pPr indent="0" lvl="0" marL="0" rtl="0" algn="l">
              <a:lnSpc>
                <a:spcPct val="135714"/>
              </a:lnSpc>
              <a:spcBef>
                <a:spcPts val="0"/>
              </a:spcBef>
              <a:spcAft>
                <a:spcPts val="0"/>
              </a:spcAft>
              <a:buNone/>
            </a:pPr>
            <a:r>
              <a:rPr lang="en" sz="4807"/>
              <a:t>            </a:t>
            </a:r>
            <a:r>
              <a:rPr lang="en" sz="4807">
                <a:solidFill>
                  <a:srgbClr val="0000FF"/>
                </a:solidFill>
              </a:rPr>
              <a:t>this</a:t>
            </a:r>
            <a:r>
              <a:rPr lang="en" sz="4807"/>
              <a:t>.estaPrendido = </a:t>
            </a:r>
            <a:r>
              <a:rPr lang="en" sz="4807">
                <a:solidFill>
                  <a:srgbClr val="0000FF"/>
                </a:solidFill>
              </a:rPr>
              <a:t>true</a:t>
            </a:r>
            <a:r>
              <a:rPr lang="en" sz="4807"/>
              <a:t>;</a:t>
            </a:r>
            <a:endParaRPr sz="4807"/>
          </a:p>
          <a:p>
            <a:pPr indent="0" lvl="0" marL="0" rtl="0" algn="l">
              <a:lnSpc>
                <a:spcPct val="135714"/>
              </a:lnSpc>
              <a:spcBef>
                <a:spcPts val="0"/>
              </a:spcBef>
              <a:spcAft>
                <a:spcPts val="0"/>
              </a:spcAft>
              <a:buNone/>
            </a:pPr>
            <a:r>
              <a:rPr lang="en" sz="4807"/>
              <a:t>    }</a:t>
            </a:r>
            <a:endParaRPr sz="4807"/>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rPr lang="en" sz="4807">
                <a:solidFill>
                  <a:srgbClr val="FF0000"/>
                </a:solidFill>
              </a:rPr>
              <a:t>}</a:t>
            </a:r>
            <a:endParaRPr sz="4807">
              <a:solidFill>
                <a:srgbClr val="FF0000"/>
              </a:solidFill>
            </a:endParaRPr>
          </a:p>
          <a:p>
            <a:pPr indent="0" lvl="0" marL="0" rtl="0" algn="l">
              <a:lnSpc>
                <a:spcPct val="135714"/>
              </a:lnSpc>
              <a:spcBef>
                <a:spcPts val="0"/>
              </a:spcBef>
              <a:spcAft>
                <a:spcPts val="0"/>
              </a:spcAft>
              <a:buNone/>
            </a:pPr>
            <a:r>
              <a:t/>
            </a:r>
            <a:endParaRPr sz="4807"/>
          </a:p>
          <a:p>
            <a:pPr indent="0" lvl="0" marL="0" rtl="0" algn="l">
              <a:lnSpc>
                <a:spcPct val="135714"/>
              </a:lnSpc>
              <a:spcBef>
                <a:spcPts val="0"/>
              </a:spcBef>
              <a:spcAft>
                <a:spcPts val="0"/>
              </a:spcAft>
              <a:buNone/>
            </a:pPr>
            <a:r>
              <a:t/>
            </a:r>
            <a:endParaRPr/>
          </a:p>
        </p:txBody>
      </p:sp>
      <p:cxnSp>
        <p:nvCxnSpPr>
          <p:cNvPr id="325" name="Google Shape;325;p38"/>
          <p:cNvCxnSpPr/>
          <p:nvPr/>
        </p:nvCxnSpPr>
        <p:spPr>
          <a:xfrm flipH="1">
            <a:off x="4567700" y="1381550"/>
            <a:ext cx="37500" cy="5364300"/>
          </a:xfrm>
          <a:prstGeom prst="straightConnector1">
            <a:avLst/>
          </a:prstGeom>
          <a:noFill/>
          <a:ln cap="flat" cmpd="sng" w="19050">
            <a:solidFill>
              <a:schemeClr val="dk2"/>
            </a:solidFill>
            <a:prstDash val="lgDash"/>
            <a:round/>
            <a:headEnd len="med" w="med" type="none"/>
            <a:tailEnd len="med" w="med" type="none"/>
          </a:ln>
        </p:spPr>
      </p:cxnSp>
      <p:sp>
        <p:nvSpPr>
          <p:cNvPr id="326" name="Google Shape;326;p38"/>
          <p:cNvSpPr txBox="1"/>
          <p:nvPr/>
        </p:nvSpPr>
        <p:spPr>
          <a:xfrm>
            <a:off x="4605200" y="1381550"/>
            <a:ext cx="4538700" cy="53643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100"/>
              <a:buNone/>
            </a:pPr>
            <a:r>
              <a:rPr lang="en" sz="1460">
                <a:solidFill>
                  <a:srgbClr val="AF00DB"/>
                </a:solidFill>
              </a:rPr>
              <a:t>import </a:t>
            </a:r>
            <a:r>
              <a:rPr lang="en" sz="1460">
                <a:solidFill>
                  <a:srgbClr val="FF0000"/>
                </a:solidFill>
              </a:rPr>
              <a:t>Televisor</a:t>
            </a:r>
            <a:r>
              <a:rPr lang="en" sz="1460">
                <a:solidFill>
                  <a:srgbClr val="AF00DB"/>
                </a:solidFill>
              </a:rPr>
              <a:t> </a:t>
            </a:r>
            <a:r>
              <a:rPr lang="en" sz="1460">
                <a:solidFill>
                  <a:schemeClr val="dk1"/>
                </a:solidFill>
              </a:rPr>
              <a:t>from "./televisor";</a:t>
            </a:r>
            <a:endParaRPr sz="1460">
              <a:solidFill>
                <a:schemeClr val="dk1"/>
              </a:solidFill>
            </a:endParaRPr>
          </a:p>
          <a:p>
            <a:pPr indent="0" lvl="0" marL="0" rtl="0" algn="l">
              <a:lnSpc>
                <a:spcPct val="80000"/>
              </a:lnSpc>
              <a:spcBef>
                <a:spcPts val="0"/>
              </a:spcBef>
              <a:spcAft>
                <a:spcPts val="0"/>
              </a:spcAft>
              <a:buSzPts val="1100"/>
              <a:buNone/>
            </a:pPr>
            <a:r>
              <a:t/>
            </a:r>
            <a:endParaRPr sz="1460">
              <a:solidFill>
                <a:schemeClr val="dk1"/>
              </a:solidFill>
            </a:endParaRPr>
          </a:p>
          <a:p>
            <a:pPr indent="0" lvl="0" marL="0" rtl="0" algn="l">
              <a:lnSpc>
                <a:spcPct val="80000"/>
              </a:lnSpc>
              <a:spcBef>
                <a:spcPts val="0"/>
              </a:spcBef>
              <a:spcAft>
                <a:spcPts val="0"/>
              </a:spcAft>
              <a:buSzPts val="1100"/>
              <a:buNone/>
            </a:pPr>
            <a:r>
              <a:rPr lang="en" sz="1460">
                <a:solidFill>
                  <a:srgbClr val="0000FF"/>
                </a:solidFill>
              </a:rPr>
              <a:t>class </a:t>
            </a:r>
            <a:r>
              <a:rPr lang="en" sz="1460">
                <a:solidFill>
                  <a:srgbClr val="FF0000"/>
                </a:solidFill>
              </a:rPr>
              <a:t>SmartTV </a:t>
            </a:r>
            <a:r>
              <a:rPr lang="en" sz="1460">
                <a:solidFill>
                  <a:srgbClr val="0000FF"/>
                </a:solidFill>
              </a:rPr>
              <a:t>extends </a:t>
            </a:r>
            <a:r>
              <a:rPr lang="en" sz="1460">
                <a:solidFill>
                  <a:srgbClr val="FF0000"/>
                </a:solidFill>
              </a:rPr>
              <a:t>Televisor </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    </a:t>
            </a:r>
            <a:r>
              <a:rPr lang="en" sz="1460">
                <a:solidFill>
                  <a:srgbClr val="0000FF"/>
                </a:solidFill>
              </a:rPr>
              <a:t>private </a:t>
            </a:r>
            <a:r>
              <a:rPr lang="en" sz="1460">
                <a:solidFill>
                  <a:schemeClr val="dk1"/>
                </a:solidFill>
              </a:rPr>
              <a:t>isConexionInternetActiva: </a:t>
            </a:r>
            <a:r>
              <a:rPr lang="en" sz="1460">
                <a:solidFill>
                  <a:srgbClr val="267F99"/>
                </a:solidFill>
              </a:rPr>
              <a:t>boolean</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1100"/>
              <a:buNone/>
            </a:pPr>
            <a:r>
              <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    </a:t>
            </a:r>
            <a:r>
              <a:rPr lang="en" sz="1460">
                <a:solidFill>
                  <a:srgbClr val="0000FF"/>
                </a:solidFill>
              </a:rPr>
              <a:t>public constructor</a:t>
            </a:r>
            <a:r>
              <a:rPr lang="en" sz="1460">
                <a:solidFill>
                  <a:schemeClr val="dk1"/>
                </a:solidFill>
              </a:rPr>
              <a:t>(marca: </a:t>
            </a:r>
            <a:r>
              <a:rPr lang="en" sz="1460">
                <a:solidFill>
                  <a:srgbClr val="267F99"/>
                </a:solidFill>
              </a:rPr>
              <a:t>string</a:t>
            </a:r>
            <a:r>
              <a:rPr lang="en" sz="1460">
                <a:solidFill>
                  <a:schemeClr val="dk1"/>
                </a:solidFill>
              </a:rPr>
              <a:t>, cantidadCanales: </a:t>
            </a:r>
            <a:r>
              <a:rPr lang="en" sz="1460">
                <a:solidFill>
                  <a:srgbClr val="267F99"/>
                </a:solidFill>
              </a:rPr>
              <a:t>number</a:t>
            </a: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        </a:t>
            </a:r>
            <a:r>
              <a:rPr lang="en" sz="1460">
                <a:solidFill>
                  <a:srgbClr val="FF0000"/>
                </a:solidFill>
              </a:rPr>
              <a:t>super</a:t>
            </a:r>
            <a:r>
              <a:rPr lang="en" sz="1460">
                <a:solidFill>
                  <a:schemeClr val="dk1"/>
                </a:solidFill>
              </a:rPr>
              <a:t>(marca, cantidadCanales);</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        </a:t>
            </a:r>
            <a:r>
              <a:rPr lang="en" sz="1460">
                <a:solidFill>
                  <a:srgbClr val="0000FF"/>
                </a:solidFill>
              </a:rPr>
              <a:t>this</a:t>
            </a:r>
            <a:r>
              <a:rPr lang="en" sz="1460">
                <a:solidFill>
                  <a:schemeClr val="dk1"/>
                </a:solidFill>
              </a:rPr>
              <a:t>.isConexionInternetActiva = </a:t>
            </a:r>
            <a:r>
              <a:rPr lang="en" sz="1460">
                <a:solidFill>
                  <a:srgbClr val="0000FF"/>
                </a:solidFill>
              </a:rPr>
              <a:t>false</a:t>
            </a: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    }</a:t>
            </a:r>
            <a:endParaRPr sz="1460">
              <a:solidFill>
                <a:schemeClr val="dk1"/>
              </a:solidFill>
            </a:endParaRPr>
          </a:p>
          <a:p>
            <a:pPr indent="0" lvl="0" marL="0" rtl="0" algn="l">
              <a:lnSpc>
                <a:spcPct val="80000"/>
              </a:lnSpc>
              <a:spcBef>
                <a:spcPts val="0"/>
              </a:spcBef>
              <a:spcAft>
                <a:spcPts val="0"/>
              </a:spcAft>
              <a:buSzPts val="1100"/>
              <a:buNone/>
            </a:pPr>
            <a:r>
              <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a:t>
            </a:r>
            <a:endParaRPr sz="1460">
              <a:solidFill>
                <a:schemeClr val="dk1"/>
              </a:solidFill>
            </a:endParaRPr>
          </a:p>
          <a:p>
            <a:pPr indent="0" lvl="0" marL="0" rtl="0" algn="l">
              <a:lnSpc>
                <a:spcPct val="80000"/>
              </a:lnSpc>
              <a:spcBef>
                <a:spcPts val="0"/>
              </a:spcBef>
              <a:spcAft>
                <a:spcPts val="0"/>
              </a:spcAft>
              <a:buSzPts val="1100"/>
              <a:buNone/>
            </a:pPr>
            <a:r>
              <a:t/>
            </a:r>
            <a:endParaRPr sz="1460">
              <a:solidFill>
                <a:schemeClr val="dk1"/>
              </a:solidFill>
            </a:endParaRPr>
          </a:p>
          <a:p>
            <a:pPr indent="0" lvl="0" marL="0" rtl="0" algn="l">
              <a:lnSpc>
                <a:spcPct val="80000"/>
              </a:lnSpc>
              <a:spcBef>
                <a:spcPts val="0"/>
              </a:spcBef>
              <a:spcAft>
                <a:spcPts val="0"/>
              </a:spcAft>
              <a:buSzPts val="1100"/>
              <a:buNone/>
            </a:pPr>
            <a:r>
              <a:rPr lang="en" sz="1460">
                <a:solidFill>
                  <a:srgbClr val="0000FF"/>
                </a:solidFill>
              </a:rPr>
              <a:t>let </a:t>
            </a:r>
            <a:r>
              <a:rPr lang="en" sz="1460">
                <a:solidFill>
                  <a:schemeClr val="dk1"/>
                </a:solidFill>
              </a:rPr>
              <a:t>miSmartTv: </a:t>
            </a:r>
            <a:r>
              <a:rPr lang="en" sz="1460">
                <a:solidFill>
                  <a:srgbClr val="267F99"/>
                </a:solidFill>
              </a:rPr>
              <a:t>SmartTV </a:t>
            </a:r>
            <a:r>
              <a:rPr lang="en" sz="1460">
                <a:solidFill>
                  <a:schemeClr val="dk1"/>
                </a:solidFill>
              </a:rPr>
              <a:t>= </a:t>
            </a:r>
            <a:r>
              <a:rPr lang="en" sz="1460">
                <a:solidFill>
                  <a:srgbClr val="0000FF"/>
                </a:solidFill>
              </a:rPr>
              <a:t>new </a:t>
            </a:r>
            <a:r>
              <a:rPr lang="en" sz="1460">
                <a:solidFill>
                  <a:srgbClr val="FF0000"/>
                </a:solidFill>
              </a:rPr>
              <a:t>SmartTV</a:t>
            </a:r>
            <a:r>
              <a:rPr lang="en" sz="1460">
                <a:solidFill>
                  <a:schemeClr val="dk1"/>
                </a:solidFill>
              </a:rPr>
              <a:t>("Samsung", 250);</a:t>
            </a:r>
            <a:endParaRPr sz="1460">
              <a:solidFill>
                <a:schemeClr val="dk1"/>
              </a:solidFill>
            </a:endParaRPr>
          </a:p>
          <a:p>
            <a:pPr indent="0" lvl="0" marL="0" rtl="0" algn="l">
              <a:lnSpc>
                <a:spcPct val="80000"/>
              </a:lnSpc>
              <a:spcBef>
                <a:spcPts val="0"/>
              </a:spcBef>
              <a:spcAft>
                <a:spcPts val="0"/>
              </a:spcAft>
              <a:buSzPts val="1100"/>
              <a:buNone/>
            </a:pPr>
            <a:r>
              <a:t/>
            </a:r>
            <a:endParaRPr sz="1460">
              <a:solidFill>
                <a:schemeClr val="dk1"/>
              </a:solidFill>
            </a:endParaRPr>
          </a:p>
          <a:p>
            <a:pPr indent="0" lvl="0" marL="0" rtl="0" algn="l">
              <a:lnSpc>
                <a:spcPct val="80000"/>
              </a:lnSpc>
              <a:spcBef>
                <a:spcPts val="0"/>
              </a:spcBef>
              <a:spcAft>
                <a:spcPts val="0"/>
              </a:spcAft>
              <a:buSzPts val="1100"/>
              <a:buNone/>
            </a:pPr>
            <a:r>
              <a:rPr lang="en" sz="1460">
                <a:solidFill>
                  <a:schemeClr val="dk1"/>
                </a:solidFill>
              </a:rPr>
              <a:t>console.log(miSmartTv);</a:t>
            </a:r>
            <a:endParaRPr sz="1460">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sz="1460">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sz="1460">
              <a:solidFill>
                <a:schemeClr val="dk1"/>
              </a:solidFill>
            </a:endParaRPr>
          </a:p>
          <a:p>
            <a:pPr indent="0" lvl="0" marL="0" rtl="0" algn="l">
              <a:lnSpc>
                <a:spcPct val="80000"/>
              </a:lnSpc>
              <a:spcBef>
                <a:spcPts val="0"/>
              </a:spcBef>
              <a:spcAft>
                <a:spcPts val="0"/>
              </a:spcAft>
              <a:buSzPts val="770"/>
              <a:buNone/>
            </a:pPr>
            <a:r>
              <a:t/>
            </a:r>
            <a:endParaRPr sz="146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Interfaces</a:t>
            </a:r>
            <a:endParaRPr/>
          </a:p>
        </p:txBody>
      </p:sp>
      <p:sp>
        <p:nvSpPr>
          <p:cNvPr id="332" name="Google Shape;332;p39"/>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
              <a:t>Funcionan como un “contrato” que debe cumplir una determinada clase</a:t>
            </a:r>
            <a:endParaRPr/>
          </a:p>
          <a:p>
            <a:pPr indent="-406400" lvl="0" marL="457200" rtl="0" algn="l">
              <a:spcBef>
                <a:spcPts val="0"/>
              </a:spcBef>
              <a:spcAft>
                <a:spcPts val="0"/>
              </a:spcAft>
              <a:buSzPts val="2800"/>
              <a:buChar char="•"/>
            </a:pPr>
            <a:r>
              <a:rPr lang="en"/>
              <a:t>Se especifican los métodos pero sin comportamiento, es decir sin codificar lo que hacen</a:t>
            </a:r>
            <a:endParaRPr/>
          </a:p>
          <a:p>
            <a:pPr indent="-406400" lvl="0" marL="457200" rtl="0" algn="l">
              <a:spcBef>
                <a:spcPts val="0"/>
              </a:spcBef>
              <a:spcAft>
                <a:spcPts val="0"/>
              </a:spcAft>
              <a:buSzPts val="2800"/>
              <a:buChar char="•"/>
            </a:pPr>
            <a:r>
              <a:rPr lang="en"/>
              <a:t>Las clases que </a:t>
            </a:r>
            <a:r>
              <a:rPr i="1" lang="en"/>
              <a:t>implementen </a:t>
            </a:r>
            <a:r>
              <a:rPr lang="en"/>
              <a:t>a las interfaces tienen la obligación de implementar todos los métodos definidos en la interfaz</a:t>
            </a:r>
            <a:endParaRPr/>
          </a:p>
          <a:p>
            <a:pPr indent="-406400" lvl="0" marL="457200" rtl="0" algn="l">
              <a:spcBef>
                <a:spcPts val="0"/>
              </a:spcBef>
              <a:spcAft>
                <a:spcPts val="0"/>
              </a:spcAft>
              <a:buSzPts val="2800"/>
              <a:buChar char="•"/>
            </a:pPr>
            <a:r>
              <a:rPr lang="en"/>
              <a:t>Son una muy buena práctica ya que ayudan a plantear lo que debería hacer una clase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L">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