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8c1c359d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b8c1c35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8c1c359d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b8c1c35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929e3e85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929e3e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c929e3e85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c929e3e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2ff1fb476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2ff1fb4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b8c1c359d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b8c1c35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e51b1cf4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e51b1c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f5006e3c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f5006e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8c1c359d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8c1c35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c57f41b42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c57f41b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c57f41b4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c57f41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c929e3e85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c929e3e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57f41b42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57f41b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8c1c359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8c1c3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b8c1c359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b8c1c35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b8c1c359d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b8c1c35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8c1c359d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b8c1c35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929e3e85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929e3e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929e3e8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929e3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2ff1fb476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2ff1fb4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Interfaces + abstract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 un “punto intermedio” entre las clases y las interfaces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Ni todo definido (interfaces), ni todo implementado (clases)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</a:t>
            </a:r>
            <a:r>
              <a:rPr i="1" lang="en"/>
              <a:t>clases abstractas</a:t>
            </a:r>
            <a:r>
              <a:rPr lang="en"/>
              <a:t> son clases normales, pero que permiten tener métodos </a:t>
            </a:r>
            <a:r>
              <a:rPr i="1" lang="en"/>
              <a:t>sin implementar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contra que tienen, es que no se pueden instanciar → o sea no se pueden usar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que haber otra clase que las extienda e implemente el método que les falta implementar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no se puede usar si no tiene </a:t>
            </a:r>
            <a:r>
              <a:rPr i="1" lang="en"/>
              <a:t>todos </a:t>
            </a:r>
            <a:r>
              <a:rPr lang="en"/>
              <a:t>sus métodos implementados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 - Ejemplo (1)</a:t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246675" y="1356875"/>
            <a:ext cx="386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apagar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4677300" y="1721975"/>
            <a:ext cx="4155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AutoCiudadChico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4187350" y="3429000"/>
            <a:ext cx="44046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Una clase abstracta tiene </a:t>
            </a:r>
            <a:r>
              <a:rPr b="1" i="1" lang="en" sz="1800">
                <a:solidFill>
                  <a:srgbClr val="FF0000"/>
                </a:solidFill>
              </a:rPr>
              <a:t>mínimo </a:t>
            </a:r>
            <a:r>
              <a:rPr b="1" lang="en" sz="1800">
                <a:solidFill>
                  <a:srgbClr val="FF0000"/>
                </a:solidFill>
              </a:rPr>
              <a:t>un </a:t>
            </a:r>
            <a:r>
              <a:rPr b="1" lang="en" sz="1800">
                <a:solidFill>
                  <a:srgbClr val="FF0000"/>
                </a:solidFill>
              </a:rPr>
              <a:t>método abstracto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256550" y="1430800"/>
            <a:ext cx="24768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4632300" y="1780550"/>
            <a:ext cx="40512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9"/>
          <p:cNvCxnSpPr>
            <a:stCxn id="325" idx="3"/>
            <a:endCxn id="326" idx="0"/>
          </p:cNvCxnSpPr>
          <p:nvPr/>
        </p:nvCxnSpPr>
        <p:spPr>
          <a:xfrm>
            <a:off x="2733350" y="1576450"/>
            <a:ext cx="3924600" cy="204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9"/>
          <p:cNvSpPr/>
          <p:nvPr/>
        </p:nvSpPr>
        <p:spPr>
          <a:xfrm>
            <a:off x="566850" y="3611525"/>
            <a:ext cx="24768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9"/>
          <p:cNvCxnSpPr>
            <a:stCxn id="328" idx="3"/>
            <a:endCxn id="322" idx="3"/>
          </p:cNvCxnSpPr>
          <p:nvPr/>
        </p:nvCxnSpPr>
        <p:spPr>
          <a:xfrm>
            <a:off x="3043650" y="3757175"/>
            <a:ext cx="1071300" cy="600"/>
          </a:xfrm>
          <a:prstGeom prst="bentConnector3">
            <a:avLst>
              <a:gd fmla="val 1222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 - Ejemplo (2)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187475" y="1356875"/>
            <a:ext cx="45588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0" y="4674047"/>
            <a:ext cx="82391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 txBox="1"/>
          <p:nvPr/>
        </p:nvSpPr>
        <p:spPr>
          <a:xfrm>
            <a:off x="4273500" y="2738375"/>
            <a:ext cx="4558800" cy="45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Clases Abstractas</a:t>
            </a:r>
            <a:r>
              <a:rPr i="1" lang="en"/>
              <a:t> </a:t>
            </a:r>
            <a:r>
              <a:rPr lang="en"/>
              <a:t>- Demo en Vivo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Implementación del ejemplo anterior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algún error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Clases Abstractas</a:t>
            </a:r>
            <a:r>
              <a:rPr i="1" lang="en"/>
              <a:t> </a:t>
            </a:r>
            <a:r>
              <a:rPr lang="en"/>
              <a:t>ejercicio</a:t>
            </a:r>
            <a:endParaRPr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Diagramar el ejemplo realizado anteriormente en clase.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vs. Clase Abstracta</a:t>
            </a:r>
            <a:endParaRPr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311700" y="124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</a:t>
            </a:r>
            <a:r>
              <a:rPr i="1" lang="en"/>
              <a:t>interfaz </a:t>
            </a:r>
            <a:r>
              <a:rPr lang="en"/>
              <a:t>cuando queremos mostrar </a:t>
            </a:r>
            <a:r>
              <a:rPr i="1" lang="en"/>
              <a:t>solamente </a:t>
            </a:r>
            <a:r>
              <a:rPr lang="en"/>
              <a:t>la funcionalidad de una determinada clase, o un conjunto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</a:t>
            </a:r>
            <a:r>
              <a:rPr i="1" lang="en"/>
              <a:t>clases abstractas </a:t>
            </a:r>
            <a:r>
              <a:rPr lang="en"/>
              <a:t>se usan cuando queremos abstraer más cosas → variables, métodos privados,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 interfaz es una buena práctica para plantear y mostrar fácilmente la funcionalidad que ofrecen las clases que implementen dicha interfaz → es muy recomendable usarlas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ambos casos no se pueden instanciar.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Dependen de una clase para instanciarse.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interfaz se implementa (implements)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abstracta se extiende (extends)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vs. Clase Abstracta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/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1472"/>
            <a:ext cx="9144001" cy="537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325"/>
            <a:ext cx="8839200" cy="474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Muy importante el uso de la interfaz → ayuda a plantear lo que queremos hacer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 clase abstracta es útil cuando tenemos clases con las mismas variables, y queremos abstraerlas.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 los métodos que </a:t>
            </a:r>
            <a:r>
              <a:rPr i="1" lang="en"/>
              <a:t>no podamos abstraer</a:t>
            </a:r>
            <a:r>
              <a:rPr lang="en"/>
              <a:t>, ponerlos como abstractos en la </a:t>
            </a:r>
            <a:r>
              <a:rPr i="1" lang="en"/>
              <a:t>superclase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paciencia con los conceptos, no son fáciles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van madurando de a poco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cuidado con las interfaces, TypeScript permite definir variables, pero todo es público en una interfaz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cuando una clase la implemente, va a tener una variable interna pública → Evitarlo!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79" name="Google Shape;379;p47"/>
          <p:cNvSpPr txBox="1"/>
          <p:nvPr>
            <p:ph type="ctrTitle"/>
          </p:nvPr>
        </p:nvSpPr>
        <p:spPr>
          <a:xfrm>
            <a:off x="92375" y="7620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Importancia del planteo de la solución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Concepto de 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de la interfaz Auto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Restricciones de las 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Concepto de clase abstracta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628650" y="1530725"/>
            <a:ext cx="49950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el siguie</a:t>
            </a:r>
            <a:r>
              <a:rPr lang="en"/>
              <a:t>n</a:t>
            </a:r>
            <a:r>
              <a:rPr lang="en"/>
              <a:t>te diagrama de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avisar por Slack</a:t>
            </a:r>
            <a:endParaRPr/>
          </a:p>
        </p:txBody>
      </p:sp>
      <p:sp>
        <p:nvSpPr>
          <p:cNvPr id="385" name="Google Shape;385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 (1)</a:t>
            </a:r>
            <a:endParaRPr/>
          </a:p>
        </p:txBody>
      </p:sp>
      <p:pic>
        <p:nvPicPr>
          <p:cNvPr id="386" name="Google Shape;386;p48"/>
          <p:cNvPicPr preferRelativeResize="0"/>
          <p:nvPr/>
        </p:nvPicPr>
        <p:blipFill rotWithShape="1">
          <a:blip r:embed="rId3">
            <a:alphaModFix/>
          </a:blip>
          <a:srcRect b="46575" l="63688" r="14807" t="0"/>
          <a:stretch/>
        </p:blipFill>
        <p:spPr>
          <a:xfrm>
            <a:off x="6128199" y="1648500"/>
            <a:ext cx="2387175" cy="42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 txBox="1"/>
          <p:nvPr/>
        </p:nvSpPr>
        <p:spPr>
          <a:xfrm>
            <a:off x="985125" y="5974750"/>
            <a:ext cx="728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Cuando una clase implementa una interfaz, en el diagrama se denota con una flecha parecida a la de herencia, pero con línea punteada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88" name="Google Shape;388;p48"/>
          <p:cNvSpPr/>
          <p:nvPr/>
        </p:nvSpPr>
        <p:spPr>
          <a:xfrm>
            <a:off x="7094825" y="3118175"/>
            <a:ext cx="414300" cy="75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8"/>
          <p:cNvCxnSpPr>
            <a:stCxn id="388" idx="3"/>
            <a:endCxn id="387" idx="3"/>
          </p:cNvCxnSpPr>
          <p:nvPr/>
        </p:nvCxnSpPr>
        <p:spPr>
          <a:xfrm>
            <a:off x="7509125" y="3498125"/>
            <a:ext cx="759900" cy="2794800"/>
          </a:xfrm>
          <a:prstGeom prst="bentConnector3">
            <a:avLst>
              <a:gd fmla="val 17532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las siguientes clases con las variables y métodos que crea necesarios: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AutoCiudad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AutoDeportivo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Camioneta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Abstraer elementos en común entre dichas clases → pasarlos a una clase abstracta, y que las tres clases extiendan de ella</a:t>
            </a:r>
            <a:endParaRPr/>
          </a:p>
        </p:txBody>
      </p:sp>
      <p:sp>
        <p:nvSpPr>
          <p:cNvPr id="395" name="Google Shape;395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 (2)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Importancia de plantear la Solución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ideas centrales de POO es querer que una clase haga algo sin que me importe la forma en que lo hace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la forma original de plantear una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Variables internas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hacer un planteo de esta manera en TypeScript sin definir la implementación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 podemos crear una clase teniendo </a:t>
            </a:r>
            <a:r>
              <a:rPr i="1" lang="en"/>
              <a:t>mucho más presente </a:t>
            </a:r>
            <a:r>
              <a:rPr lang="en"/>
              <a:t>el planteo de lo que debería hacer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de Interfaces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TypeScript se pueden plantear los métodos que una clase </a:t>
            </a:r>
            <a:r>
              <a:rPr i="1" lang="en"/>
              <a:t>debe </a:t>
            </a:r>
            <a:r>
              <a:rPr lang="en"/>
              <a:t>tener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Estos “planteos” se llaman </a:t>
            </a:r>
            <a:r>
              <a:rPr i="1" lang="en"/>
              <a:t>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puede </a:t>
            </a:r>
            <a:r>
              <a:rPr i="1" lang="en"/>
              <a:t>heredar </a:t>
            </a:r>
            <a:r>
              <a:rPr lang="en"/>
              <a:t>de otra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</a:t>
            </a:r>
            <a:r>
              <a:rPr b="1" lang="en"/>
              <a:t>también </a:t>
            </a:r>
            <a:r>
              <a:rPr lang="en"/>
              <a:t>puede </a:t>
            </a:r>
            <a:r>
              <a:rPr i="1" lang="en"/>
              <a:t>implementar </a:t>
            </a:r>
            <a:r>
              <a:rPr lang="en"/>
              <a:t>una interfaz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interfaces pueden verse como </a:t>
            </a:r>
            <a:r>
              <a:rPr lang="en"/>
              <a:t>“contratos” que las clases deben cumplir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cumplirlo → tsc no compila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Los métodos que define la interfaz, deben ser implementados en la clase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 Interfaz Auto (1)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540100" y="2166625"/>
            <a:ext cx="37989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251600" y="5152775"/>
            <a:ext cx="664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Tampoco se pueden definir los modificadores de acceso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4470025" y="2088175"/>
            <a:ext cx="296100" cy="155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4897150" y="2351575"/>
            <a:ext cx="3756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Solamente definimos los métodos, no los implementamos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1251600" y="6055100"/>
            <a:ext cx="664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En caso de ponerlos → tsc se queja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80" name="Google Shape;280;p33"/>
          <p:cNvCxnSpPr>
            <a:stCxn id="276" idx="2"/>
            <a:endCxn id="279" idx="0"/>
          </p:cNvCxnSpPr>
          <p:nvPr/>
        </p:nvCxnSpPr>
        <p:spPr>
          <a:xfrm>
            <a:off x="4572000" y="5606675"/>
            <a:ext cx="0" cy="44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3"/>
          <p:cNvCxnSpPr>
            <a:stCxn id="278" idx="2"/>
            <a:endCxn id="276" idx="0"/>
          </p:cNvCxnSpPr>
          <p:nvPr/>
        </p:nvCxnSpPr>
        <p:spPr>
          <a:xfrm rot="5400000">
            <a:off x="4788850" y="3166075"/>
            <a:ext cx="1769700" cy="22035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 Interfaz Auto (2)</a:t>
            </a:r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4772700" y="1487550"/>
            <a:ext cx="40596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AutoCarreras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601900" y="1487550"/>
            <a:ext cx="33549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422200" y="3116325"/>
            <a:ext cx="37143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clase AutoCarreras implementa los métodos de la interfaz Auto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1081800" y="5501125"/>
            <a:ext cx="69804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 pueden agregar más variables/métodos siempre y cuando se respete el “contrato”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Restricciones de las Interfaces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permite implementar los métodos → definición de interfaz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permite modificadores de acceso, todo lo que se plantee es </a:t>
            </a:r>
            <a:r>
              <a:rPr i="1" lang="en"/>
              <a:t>public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Esto responde a la idea de conocer desde afuera </a:t>
            </a:r>
            <a:r>
              <a:rPr b="1" lang="en"/>
              <a:t>qué </a:t>
            </a:r>
            <a:r>
              <a:rPr lang="en"/>
              <a:t>es lo que hacen las clases → no tiene sentido que se puedan definir cosas privadas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las interfaces permiten definir variables, no es recomendables porque quedan públicas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rompe la abstracción!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- Demostración de Vivo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 interfaz Auto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la clase AutoCarrera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la clase AutoFamiliar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algunos errores típicos</a:t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223" y="3579926"/>
            <a:ext cx="2225575" cy="2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Ejercicio</a:t>
            </a:r>
            <a:endParaRPr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359375" y="135688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ejercicio realizado en clase implementar la clase Motocicleta.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¿Se puede</a:t>
            </a:r>
            <a:r>
              <a:rPr lang="en"/>
              <a:t> utilizar </a:t>
            </a:r>
            <a:r>
              <a:rPr lang="en"/>
              <a:t>Composición</a:t>
            </a:r>
            <a:r>
              <a:rPr lang="en"/>
              <a:t>? 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¿</a:t>
            </a:r>
            <a:r>
              <a:rPr lang="en"/>
              <a:t>Cómo</a:t>
            </a:r>
            <a:r>
              <a:rPr lang="en"/>
              <a:t> lo harían? Por ejemplo con la clase Rueda.</a:t>
            </a:r>
            <a:endParaRPr/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223" y="3579926"/>
            <a:ext cx="2225575" cy="2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