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ocente Madariag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A28D6D-49EE-4C74-B5D7-9E349D287397}">
  <a:tblStyle styleId="{3EA28D6D-49EE-4C74-B5D7-9E349D2873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03T17:25:52.906">
    <p:pos x="6000" y="0"/>
    <p:text>Hacer este ejercicio en JS y en TS en vivo para que vean las diferencias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c766a000d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c766a00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876b83010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876b83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a515e70b6_0_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a515e70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a515e70b6_0_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a515e70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a515e70b6_0_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a515e70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a515e70b6_0_4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a515e70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7a5c8832a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7a5c883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c766a000d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c766a00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a515e70b6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a515e70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c766a000d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c766a00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Guardamos en un archivo para simular una BD, al tener los datos en un arreglo la informacion es volatil, es decir que al reiniciar la aplicacion perdemos todo y esto no es como pasa en realidad. Entonces vamos a empezar a utilizar archivos para que la informacion quede persistente.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a515e70b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a515e7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a515e70b6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a515e70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a515e70b6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a515e70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b547ac694_0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b547ac6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b547ac694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b547ac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876b83010_0_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876b8301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c766a000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c766a00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766a000d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c766a00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3">
  <p:cSld name="Título - Ejercicios_3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48" name="Google Shape;248;p29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49" name="Google Shape;249;p29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29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51" name="Google Shape;251;p29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4" name="Google Shape;254;p29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55" name="Google Shape;255;p29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  <p:sp>
        <p:nvSpPr>
          <p:cNvPr id="261" name="Google Shape;261;p3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56937"/>
            <a:ext cx="9144000" cy="188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Restricción de Tipos en Funciones</a:t>
            </a:r>
            <a:endParaRPr/>
          </a:p>
        </p:txBody>
      </p:sp>
      <p:sp>
        <p:nvSpPr>
          <p:cNvPr id="349" name="Google Shape;349;p39"/>
          <p:cNvSpPr txBox="1"/>
          <p:nvPr/>
        </p:nvSpPr>
        <p:spPr>
          <a:xfrm>
            <a:off x="152400" y="1533925"/>
            <a:ext cx="49239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233775" y="4629525"/>
            <a:ext cx="2538900" cy="34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"/>
          <p:cNvSpPr txBox="1"/>
          <p:nvPr/>
        </p:nvSpPr>
        <p:spPr>
          <a:xfrm>
            <a:off x="1979700" y="5628975"/>
            <a:ext cx="5184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</a:rPr>
              <a:t>A una función con parámetro de tipo “string” se le pasó una variable numérica</a:t>
            </a:r>
            <a:endParaRPr b="1" i="1" sz="1800">
              <a:solidFill>
                <a:srgbClr val="FF0000"/>
              </a:solidFill>
            </a:endParaRPr>
          </a:p>
        </p:txBody>
      </p:sp>
      <p:cxnSp>
        <p:nvCxnSpPr>
          <p:cNvPr id="352" name="Google Shape;352;p39"/>
          <p:cNvCxnSpPr>
            <a:stCxn id="350" idx="3"/>
            <a:endCxn id="351" idx="0"/>
          </p:cNvCxnSpPr>
          <p:nvPr/>
        </p:nvCxnSpPr>
        <p:spPr>
          <a:xfrm>
            <a:off x="2772675" y="4800975"/>
            <a:ext cx="1799400" cy="828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básicos en TypeScript</a:t>
            </a:r>
            <a:endParaRPr/>
          </a:p>
        </p:txBody>
      </p:sp>
      <p:sp>
        <p:nvSpPr>
          <p:cNvPr id="358" name="Google Shape;358;p40"/>
          <p:cNvSpPr txBox="1"/>
          <p:nvPr>
            <p:ph idx="1" type="body"/>
          </p:nvPr>
        </p:nvSpPr>
        <p:spPr>
          <a:xfrm>
            <a:off x="311700" y="1536625"/>
            <a:ext cx="8520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9" name="Google Shape;359;p40"/>
          <p:cNvGraphicFramePr/>
          <p:nvPr/>
        </p:nvGraphicFramePr>
        <p:xfrm>
          <a:off x="952500" y="153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{3EA28D6D-49EE-4C74-B5D7-9E349D287397}</a:tableStyleId>
              </a:tblPr>
              <a:tblGrid>
                <a:gridCol w="3619500"/>
                <a:gridCol w="3619500"/>
              </a:tblGrid>
              <a:tr h="58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</a:rPr>
                        <a:t>Tipo</a:t>
                      </a:r>
                      <a:endParaRPr b="1" sz="2400">
                        <a:solidFill>
                          <a:schemeClr val="dk2"/>
                        </a:solidFill>
                      </a:endParaRPr>
                    </a:p>
                  </a:txBody>
                  <a:tcPr marT="121900" marB="1219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</a:rPr>
                        <a:t>Significado</a:t>
                      </a:r>
                      <a:endParaRPr b="1" sz="1900"/>
                    </a:p>
                  </a:txBody>
                  <a:tcPr marT="121900" marB="121900" marR="91425" marL="91425">
                    <a:solidFill>
                      <a:srgbClr val="F3F3F3"/>
                    </a:solidFill>
                  </a:tcPr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number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Cualquier tipo de número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boolean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Verdadero/falso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string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Texto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  <a:tr h="78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</a:t>
                      </a:r>
                      <a:r>
                        <a:rPr lang="en" sz="1800"/>
                        <a:t>ull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Cuando un elemento no tiene valores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  <a:tr h="78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undefined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Cuando una variable no está inicializada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any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Cualquier tipo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  <a:tr h="78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void</a:t>
                      </a:r>
                      <a:endParaRPr i="1"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Cuando las funciones no retornan nada</a:t>
                      </a:r>
                      <a:endParaRPr i="1" sz="18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Demostración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Básico de Tipos</a:t>
            </a:r>
            <a:endParaRPr/>
          </a:p>
        </p:txBody>
      </p:sp>
      <p:sp>
        <p:nvSpPr>
          <p:cNvPr id="365" name="Google Shape;365;p41"/>
          <p:cNvSpPr txBox="1"/>
          <p:nvPr>
            <p:ph idx="1" type="body"/>
          </p:nvPr>
        </p:nvSpPr>
        <p:spPr>
          <a:xfrm>
            <a:off x="423675" y="146198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una función que sume los elementos de un arreglo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Forzar algún tipo de error a modo de ejemplificación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Razones para usar TypeScript</a:t>
            </a:r>
            <a:endParaRPr/>
          </a:p>
        </p:txBody>
      </p:sp>
      <p:sp>
        <p:nvSpPr>
          <p:cNvPr id="371" name="Google Shape;371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Muchos de los errores en JS surgen al momento de ejecutar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ejemplo llamar a una función con un parámetro de otro tipo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proyectos grandes, este tipo de cuestiones hacen perder mucho tiempo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chequeo de tipos hace que gran parte de los errores que surjan, se puedan detectar al momento de escribir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decir antes de ejecutarlo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trata de JavaScript pero con más funcionalidades</a:t>
            </a:r>
            <a:endParaRPr/>
          </a:p>
        </p:txBody>
      </p:sp>
      <p:pic>
        <p:nvPicPr>
          <p:cNvPr id="372" name="Google Shape;3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438" y="4733667"/>
            <a:ext cx="1485575" cy="14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Diferencias entre TypeScript y JavaScript</a:t>
            </a:r>
            <a:endParaRPr/>
          </a:p>
        </p:txBody>
      </p:sp>
      <p:sp>
        <p:nvSpPr>
          <p:cNvPr id="378" name="Google Shape;378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TS tiene orientación a objetos, JS es de scripting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Tipado estático vs. dinámico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TS tiene soporte de interfaces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TS tiene parámetros opcionales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Cambia la forma en que se importan las librerías en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JS → let readlineSync = require(“readline-sync”)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TS → import * as </a:t>
            </a:r>
            <a:r>
              <a:rPr lang="en"/>
              <a:t>R</a:t>
            </a:r>
            <a:r>
              <a:rPr lang="en"/>
              <a:t>eadlineSync from ‘readline-sync’;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Generales</a:t>
            </a:r>
            <a:endParaRPr/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“camelCase” para definir funciones y variables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nombres descriptivos para las variables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estructura “for” permite declarar variables en el mismo lugar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en cuenta que el código que hagamos lo van a leer otras personas, o nosotros mismos dentro de varios meses o incluso años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Lo mejor es que el código sea fácil de leer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que igualmente sea complicado, usar comentarios para facilitar la lectura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Muestra de </a:t>
            </a:r>
            <a:r>
              <a:rPr lang="en"/>
              <a:t>código</a:t>
            </a:r>
            <a:endParaRPr/>
          </a:p>
        </p:txBody>
      </p:sp>
      <p:sp>
        <p:nvSpPr>
          <p:cNvPr id="390" name="Google Shape;390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una prueba, un piloto tiene que completar 4 vueltas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necesita un programa que permita ingresar por teclado el tiempo de cada vuelta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programa debe retornar el tiempo total y el promedio de vuelta</a:t>
            </a:r>
            <a:endParaRPr/>
          </a:p>
        </p:txBody>
      </p:sp>
      <p:pic>
        <p:nvPicPr>
          <p:cNvPr id="391" name="Google Shape;39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7568" y="4339589"/>
            <a:ext cx="4265270" cy="213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397" name="Google Shape;397;p4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403" name="Google Shape;403;p47"/>
          <p:cNvSpPr txBox="1"/>
          <p:nvPr>
            <p:ph idx="4294967295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Definir funciones (con todos los tipos necesarios) para hacer lo siguiente: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Cargar un listado de palabras (por esta vez, usar el arreglo como variable global)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Insertar/eliminar/buscar/actualizar una palabra del listado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Archivos de Texto</a:t>
            </a:r>
            <a:endParaRPr/>
          </a:p>
        </p:txBody>
      </p:sp>
      <p:sp>
        <p:nvSpPr>
          <p:cNvPr id="409" name="Google Shape;409;p48"/>
          <p:cNvSpPr txBox="1"/>
          <p:nvPr>
            <p:ph idx="4294967295" type="body"/>
          </p:nvPr>
        </p:nvSpPr>
        <p:spPr>
          <a:xfrm>
            <a:off x="311700" y="1536619"/>
            <a:ext cx="8520600" cy="141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Instalar paquete → npm install @types/node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archivo ‘abc.txt’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Escribir adentro ‘hola como andas todo bien’</a:t>
            </a:r>
            <a:endParaRPr/>
          </a:p>
        </p:txBody>
      </p:sp>
      <p:sp>
        <p:nvSpPr>
          <p:cNvPr id="410" name="Google Shape;410;p48"/>
          <p:cNvSpPr txBox="1"/>
          <p:nvPr/>
        </p:nvSpPr>
        <p:spPr>
          <a:xfrm>
            <a:off x="311700" y="3040200"/>
            <a:ext cx="55101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'fs'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readFileSync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'abc.txt'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'utf8'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1" name="Google Shape;4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55200"/>
            <a:ext cx="8839200" cy="8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8"/>
          <p:cNvSpPr/>
          <p:nvPr/>
        </p:nvSpPr>
        <p:spPr>
          <a:xfrm>
            <a:off x="3591825" y="3562225"/>
            <a:ext cx="980100" cy="30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8"/>
          <p:cNvSpPr txBox="1"/>
          <p:nvPr/>
        </p:nvSpPr>
        <p:spPr>
          <a:xfrm>
            <a:off x="5753700" y="4331875"/>
            <a:ext cx="3078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Nombre del archivo que vamos a leer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414" name="Google Shape;414;p48"/>
          <p:cNvCxnSpPr>
            <a:stCxn id="412" idx="2"/>
            <a:endCxn id="413" idx="0"/>
          </p:cNvCxnSpPr>
          <p:nvPr/>
        </p:nvCxnSpPr>
        <p:spPr>
          <a:xfrm flipH="1" rot="-5400000">
            <a:off x="5455575" y="2494525"/>
            <a:ext cx="463800" cy="3211200"/>
          </a:xfrm>
          <a:prstGeom prst="bentConnector3">
            <a:avLst>
              <a:gd fmla="val 4998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Características del Lenguaje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Instalación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Traducción: TypeScript → JavaScript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Tipado en las variables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Restricciones impuestas en el tipado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Demostración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Comparación código JS/TS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Restricciones de tipos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Razones para usar TypeScript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Diferencias TypeScript/JavaScript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de TypeScript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Variables con tipos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Característica más importante (de ahí el nombre)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Código más legible/entendible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Más chequeos al momento de desarrollar → mayor seguridad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“traduce” a código Javascript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Comando tsc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compatible con todas las librerías de JS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Soporte de clases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Programación orientada a objetos (en l</a:t>
            </a:r>
            <a:r>
              <a:rPr lang="en"/>
              <a:t>a</a:t>
            </a:r>
            <a:r>
              <a:rPr lang="en"/>
              <a:t> próxim</a:t>
            </a:r>
            <a:r>
              <a:rPr lang="en"/>
              <a:t>a</a:t>
            </a:r>
            <a:r>
              <a:rPr lang="en"/>
              <a:t> clase)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forma en que se definen los if/for/while se mantiene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Instalación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NPM: npm install -g typescript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Junto con el lenguaje, se instala el comando “</a:t>
            </a:r>
            <a:r>
              <a:rPr lang="en"/>
              <a:t>tsc</a:t>
            </a:r>
            <a:r>
              <a:rPr lang="en"/>
              <a:t>”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encarga de hacer la traducción del lenguaje TypeScript, al lenguaje JavaScript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00" y="4675293"/>
            <a:ext cx="8374000" cy="830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Pasaje TypeScript → JavaScript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311700" y="1700025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Código TypeScript </a:t>
            </a:r>
            <a:r>
              <a:rPr b="1" i="1" lang="en" sz="1800">
                <a:solidFill>
                  <a:srgbClr val="FF0000"/>
                </a:solidFill>
              </a:rPr>
              <a:t>ejemplo.ts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311700" y="5510496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Código JavaScript</a:t>
            </a:r>
            <a:r>
              <a:rPr b="1" lang="en" sz="1800">
                <a:solidFill>
                  <a:srgbClr val="FF0000"/>
                </a:solidFill>
              </a:rPr>
              <a:t> </a:t>
            </a:r>
            <a:r>
              <a:rPr b="1" i="1" lang="en" sz="1800">
                <a:solidFill>
                  <a:srgbClr val="FF0000"/>
                </a:solidFill>
              </a:rPr>
              <a:t>ejemplo.js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311700" y="3429000"/>
            <a:ext cx="2960400" cy="898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tsc</a:t>
            </a:r>
            <a:r>
              <a:rPr b="1" lang="en" sz="3000">
                <a:solidFill>
                  <a:srgbClr val="FF0000"/>
                </a:solidFill>
              </a:rPr>
              <a:t> ejemplo.ts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89" name="Google Shape;289;p34"/>
          <p:cNvSpPr/>
          <p:nvPr/>
        </p:nvSpPr>
        <p:spPr>
          <a:xfrm rot="5400000">
            <a:off x="1342800" y="2562538"/>
            <a:ext cx="898200" cy="5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 rot="5400000">
            <a:off x="1342800" y="4644038"/>
            <a:ext cx="898200" cy="5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3597650" y="1631425"/>
            <a:ext cx="55917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Tiene como entrada un archivo con extensión .ts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Tiene como salida un archivo con extensión .js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Ejemplo: tsc ejemplo.ts → en la misma carpeta va a generarse el archivo “ejemplo.js”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Una vez generado el JS, se lo ejecuta como siempre → node ejemplo.js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Pasaje TypeScript → JavaScript</a:t>
            </a: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4635013" y="1591350"/>
            <a:ext cx="118500" cy="1751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 txBox="1"/>
          <p:nvPr/>
        </p:nvSpPr>
        <p:spPr>
          <a:xfrm>
            <a:off x="5017038" y="1613875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Código TypeScript </a:t>
            </a:r>
            <a:r>
              <a:rPr b="1" i="1" lang="en" sz="1800">
                <a:solidFill>
                  <a:srgbClr val="FF0000"/>
                </a:solidFill>
              </a:rPr>
              <a:t>ejemplo.ts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4635013" y="3987600"/>
            <a:ext cx="118500" cy="1751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5017038" y="5399771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Código JavaScript </a:t>
            </a:r>
            <a:r>
              <a:rPr b="1" i="1" lang="en" sz="1800">
                <a:solidFill>
                  <a:srgbClr val="FF0000"/>
                </a:solidFill>
              </a:rPr>
              <a:t>ejemplo.js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5017038" y="3357825"/>
            <a:ext cx="2960400" cy="898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tsc ejemplo.ts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1697100" y="6107952"/>
            <a:ext cx="5749800" cy="55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¡El código es igual!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303" name="Google Shape;303;p35"/>
          <p:cNvSpPr/>
          <p:nvPr/>
        </p:nvSpPr>
        <p:spPr>
          <a:xfrm rot="5400000">
            <a:off x="6048138" y="2447900"/>
            <a:ext cx="898200" cy="5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 rot="5400000">
            <a:off x="6048138" y="4616338"/>
            <a:ext cx="898200" cy="5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 txBox="1"/>
          <p:nvPr/>
        </p:nvSpPr>
        <p:spPr>
          <a:xfrm>
            <a:off x="1166563" y="1591350"/>
            <a:ext cx="30000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'Juan'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1166563" y="3987600"/>
            <a:ext cx="30000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'Juan'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 con Tipos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/>
          <p:nvPr/>
        </p:nvSpPr>
        <p:spPr>
          <a:xfrm>
            <a:off x="4709038" y="1388525"/>
            <a:ext cx="118500" cy="1859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4709038" y="3784775"/>
            <a:ext cx="118500" cy="1751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 txBox="1"/>
          <p:nvPr/>
        </p:nvSpPr>
        <p:spPr>
          <a:xfrm>
            <a:off x="1061100" y="6041675"/>
            <a:ext cx="70218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Los tipos se </a:t>
            </a:r>
            <a:r>
              <a:rPr b="1" i="1" lang="en" sz="1800">
                <a:solidFill>
                  <a:srgbClr val="FF0000"/>
                </a:solidFill>
              </a:rPr>
              <a:t>eliminaron </a:t>
            </a:r>
            <a:r>
              <a:rPr b="1" lang="en" sz="1800">
                <a:solidFill>
                  <a:srgbClr val="FF0000"/>
                </a:solidFill>
              </a:rPr>
              <a:t>→ JS no tiene </a:t>
            </a:r>
            <a:r>
              <a:rPr b="1" i="1" lang="en" sz="1800">
                <a:solidFill>
                  <a:srgbClr val="FF0000"/>
                </a:solidFill>
              </a:rPr>
              <a:t>soporte de tipos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1092538" y="1356875"/>
            <a:ext cx="36165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'Juan'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1092538" y="3952425"/>
            <a:ext cx="3000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'Juan'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5091063" y="1411050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Código TypeScript </a:t>
            </a:r>
            <a:r>
              <a:rPr b="1" i="1" lang="en" sz="1800">
                <a:solidFill>
                  <a:srgbClr val="FF0000"/>
                </a:solidFill>
              </a:rPr>
              <a:t>ejemplo.ts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5091063" y="5196946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Código JavaScript </a:t>
            </a:r>
            <a:r>
              <a:rPr b="1" i="1" lang="en" sz="1800">
                <a:solidFill>
                  <a:srgbClr val="FF0000"/>
                </a:solidFill>
              </a:rPr>
              <a:t>ejemplo.js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5091063" y="3155000"/>
            <a:ext cx="2960400" cy="898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tsc ejemplo.ts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320" name="Google Shape;320;p36"/>
          <p:cNvSpPr/>
          <p:nvPr/>
        </p:nvSpPr>
        <p:spPr>
          <a:xfrm rot="5400000">
            <a:off x="6122163" y="2245075"/>
            <a:ext cx="898200" cy="5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 rot="5400000">
            <a:off x="6122163" y="4413513"/>
            <a:ext cx="898200" cy="5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Restricción de Tipos en Variables (1)</a:t>
            </a:r>
            <a:endParaRPr/>
          </a:p>
        </p:txBody>
      </p:sp>
      <p:sp>
        <p:nvSpPr>
          <p:cNvPr id="327" name="Google Shape;327;p37"/>
          <p:cNvSpPr txBox="1"/>
          <p:nvPr/>
        </p:nvSpPr>
        <p:spPr>
          <a:xfrm>
            <a:off x="365125" y="1638025"/>
            <a:ext cx="49239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37"/>
          <p:cNvSpPr/>
          <p:nvPr/>
        </p:nvSpPr>
        <p:spPr>
          <a:xfrm>
            <a:off x="365125" y="2792425"/>
            <a:ext cx="2229900" cy="63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365125" y="3689425"/>
            <a:ext cx="3256200" cy="34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 txBox="1"/>
          <p:nvPr/>
        </p:nvSpPr>
        <p:spPr>
          <a:xfrm>
            <a:off x="527550" y="4761150"/>
            <a:ext cx="8088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0000"/>
                </a:solidFill>
              </a:rPr>
              <a:t>Al querer compilar a JS nos va a dar error porque los tipos no son compatibles</a:t>
            </a:r>
            <a:endParaRPr b="1" i="1" sz="2400">
              <a:solidFill>
                <a:srgbClr val="FF0000"/>
              </a:solidFill>
            </a:endParaRPr>
          </a:p>
        </p:txBody>
      </p:sp>
      <p:cxnSp>
        <p:nvCxnSpPr>
          <p:cNvPr id="331" name="Google Shape;331;p37"/>
          <p:cNvCxnSpPr>
            <a:endCxn id="330" idx="0"/>
          </p:cNvCxnSpPr>
          <p:nvPr/>
        </p:nvCxnSpPr>
        <p:spPr>
          <a:xfrm>
            <a:off x="3621300" y="3860850"/>
            <a:ext cx="950700" cy="9003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7"/>
          <p:cNvCxnSpPr>
            <a:stCxn id="328" idx="3"/>
            <a:endCxn id="330" idx="0"/>
          </p:cNvCxnSpPr>
          <p:nvPr/>
        </p:nvCxnSpPr>
        <p:spPr>
          <a:xfrm>
            <a:off x="2595025" y="3110725"/>
            <a:ext cx="1977000" cy="16503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Restricción de Tipos en Variables (2)</a:t>
            </a:r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87467"/>
            <a:ext cx="8839200" cy="23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8"/>
          <p:cNvSpPr txBox="1"/>
          <p:nvPr/>
        </p:nvSpPr>
        <p:spPr>
          <a:xfrm>
            <a:off x="152400" y="1533925"/>
            <a:ext cx="49239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364800" y="4642550"/>
            <a:ext cx="1470600" cy="67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 txBox="1"/>
          <p:nvPr/>
        </p:nvSpPr>
        <p:spPr>
          <a:xfrm>
            <a:off x="1345350" y="6076850"/>
            <a:ext cx="6453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</a:rPr>
              <a:t>A una variable de tipo “string” se le asignó un número</a:t>
            </a:r>
            <a:endParaRPr b="1" i="1" sz="1800">
              <a:solidFill>
                <a:srgbClr val="FF0000"/>
              </a:solidFill>
            </a:endParaRPr>
          </a:p>
        </p:txBody>
      </p:sp>
      <p:cxnSp>
        <p:nvCxnSpPr>
          <p:cNvPr id="342" name="Google Shape;342;p38"/>
          <p:cNvCxnSpPr>
            <a:stCxn id="340" idx="3"/>
            <a:endCxn id="341" idx="0"/>
          </p:cNvCxnSpPr>
          <p:nvPr/>
        </p:nvCxnSpPr>
        <p:spPr>
          <a:xfrm>
            <a:off x="1835400" y="4980650"/>
            <a:ext cx="2736600" cy="10962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