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66de8bd0c_0_1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66de8bd0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8ad347f7e_0_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8ad347f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8ad347f7e_0_2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8ad347f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cd99f1ef9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cd99f1e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8ad347f7e_0_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8ad347f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8ad347f7e_0_3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8ad347f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8ad347f7e_0_3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8ad347f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Decir que se usa “el control de la deco para usar la deco”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cd99f1ef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cd99f1e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66de8bd0c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66de8bd0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8ad347f7e_0_4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8ad347f7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Hacer énfasis en el encapsulamiento y la abstracción → no hace falta saber cómo está implementado el decodificador!!!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897061cfb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897061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8ad347f7e_0_4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8ad347f7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8b37e9ab9_1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8b37e9ab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3653081a4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3653081a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8b37e9ab9_1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8b37e9ab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c0cd04f58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c0cd04f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8b37e9ab9_1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8b37e9ab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8b37e9ab9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8b37e9a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8ad347f7e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8ad347f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8ad347f7e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8ad347f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cd99f1ef9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cd99f1e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8b37e9ab9_0_2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8b37e9a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cd99f1ef9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cd99f1ef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566de8bd0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566de8bd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2" name="Google Shape;172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78" name="Google Shape;178;p2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">
  <p:cSld name="Filmina - Conceptos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6" name="Google Shape;236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37" name="Google Shape;237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Prog. Orientada a Objetos</a:t>
            </a:r>
            <a:endParaRPr/>
          </a:p>
        </p:txBody>
      </p:sp>
      <p:sp>
        <p:nvSpPr>
          <p:cNvPr id="251" name="Google Shape;251;p29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Encapsulamiento + Composición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Encapsular la clase creada en clase anterior.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Encapsulamiento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de Clase</a:t>
            </a:r>
            <a:endParaRPr/>
          </a:p>
        </p:txBody>
      </p:sp>
      <p:sp>
        <p:nvSpPr>
          <p:cNvPr id="331" name="Google Shape;331;p39"/>
          <p:cNvSpPr txBox="1"/>
          <p:nvPr>
            <p:ph idx="1" type="body"/>
          </p:nvPr>
        </p:nvSpPr>
        <p:spPr>
          <a:xfrm>
            <a:off x="311700" y="1308030"/>
            <a:ext cx="8520600" cy="189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un método especial que se invoca al crear una instancia de una determinada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usa para crear diferentes versiones de un objeto de una determinada clase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9"/>
          <p:cNvSpPr txBox="1"/>
          <p:nvPr/>
        </p:nvSpPr>
        <p:spPr>
          <a:xfrm>
            <a:off x="374975" y="3159250"/>
            <a:ext cx="3996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'Ford'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'Fiesta'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segundo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'Renault'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'Clio'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tercer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'Peugeot'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'307'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/>
        </p:nvSpPr>
        <p:spPr>
          <a:xfrm>
            <a:off x="197375" y="3424625"/>
            <a:ext cx="5065200" cy="3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año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año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año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año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9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año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año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con Parámetros Opcionales</a:t>
            </a:r>
            <a:endParaRPr/>
          </a:p>
        </p:txBody>
      </p:sp>
      <p:sp>
        <p:nvSpPr>
          <p:cNvPr id="339" name="Google Shape;339;p40"/>
          <p:cNvSpPr txBox="1"/>
          <p:nvPr>
            <p:ph idx="1" type="body"/>
          </p:nvPr>
        </p:nvSpPr>
        <p:spPr>
          <a:xfrm>
            <a:off x="311700" y="1384229"/>
            <a:ext cx="8520600" cy="216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 ocurrir que cuando se quiera instanciar una clase, no tengamos todos los valores necesarios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TypeScript permite que se pueda hacer una llamada pero sin todos los parámetros</a:t>
            </a:r>
            <a:endParaRPr/>
          </a:p>
        </p:txBody>
      </p:sp>
      <p:sp>
        <p:nvSpPr>
          <p:cNvPr id="340" name="Google Shape;340;p40"/>
          <p:cNvSpPr txBox="1"/>
          <p:nvPr/>
        </p:nvSpPr>
        <p:spPr>
          <a:xfrm>
            <a:off x="5118451" y="4294125"/>
            <a:ext cx="3811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El caracter ‘?’ indica parámetro opcional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41" name="Google Shape;341;p40"/>
          <p:cNvSpPr/>
          <p:nvPr/>
        </p:nvSpPr>
        <p:spPr>
          <a:xfrm>
            <a:off x="3869375" y="4410825"/>
            <a:ext cx="1026300" cy="25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40"/>
          <p:cNvCxnSpPr/>
          <p:nvPr/>
        </p:nvCxnSpPr>
        <p:spPr>
          <a:xfrm flipH="1">
            <a:off x="5002425" y="4536075"/>
            <a:ext cx="2601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40"/>
          <p:cNvSpPr txBox="1"/>
          <p:nvPr/>
        </p:nvSpPr>
        <p:spPr>
          <a:xfrm>
            <a:off x="3562175" y="5664175"/>
            <a:ext cx="4233300" cy="80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'Ford'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'Fiesta'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2004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segundoAuto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'Renault'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'Clio'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tercerAuto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'Peugeot'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'307'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/>
          </a:p>
        </p:txBody>
      </p:sp>
      <p:cxnSp>
        <p:nvCxnSpPr>
          <p:cNvPr id="344" name="Google Shape;344;p40"/>
          <p:cNvCxnSpPr>
            <a:stCxn id="340" idx="2"/>
            <a:endCxn id="343" idx="0"/>
          </p:cNvCxnSpPr>
          <p:nvPr/>
        </p:nvCxnSpPr>
        <p:spPr>
          <a:xfrm rot="5400000">
            <a:off x="5909401" y="4549275"/>
            <a:ext cx="884400" cy="13455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Parámetros Opcionales</a:t>
            </a:r>
            <a:endParaRPr/>
          </a:p>
        </p:txBody>
      </p:sp>
      <p:sp>
        <p:nvSpPr>
          <p:cNvPr id="350" name="Google Shape;350;p41"/>
          <p:cNvSpPr txBox="1"/>
          <p:nvPr>
            <p:ph idx="1" type="body"/>
          </p:nvPr>
        </p:nvSpPr>
        <p:spPr>
          <a:xfrm>
            <a:off x="311700" y="1536630"/>
            <a:ext cx="8520600" cy="189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concepto de parámetros opcionales no es exclusivo de los constructores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También podemos aplicarlo a funciones y/o métodos</a:t>
            </a:r>
            <a:endParaRPr/>
          </a:p>
        </p:txBody>
      </p:sp>
      <p:sp>
        <p:nvSpPr>
          <p:cNvPr id="351" name="Google Shape;351;p41"/>
          <p:cNvSpPr txBox="1"/>
          <p:nvPr/>
        </p:nvSpPr>
        <p:spPr>
          <a:xfrm>
            <a:off x="2100150" y="3608775"/>
            <a:ext cx="4943700" cy="2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imprimirMensaje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'Imprimiendo mensaje por default'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1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imprimirMensaje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imprimirMensaje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'Hola como andas'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Clases empleadas como Tipos</a:t>
            </a:r>
            <a:endParaRPr/>
          </a:p>
        </p:txBody>
      </p:sp>
      <p:sp>
        <p:nvSpPr>
          <p:cNvPr id="357" name="Google Shape;357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Notar que cuando instanciamos una clase, escribimos el nombre de la clase como si fuese un tipo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Esto otorga muchas posibilidades</a:t>
            </a:r>
            <a:endParaRPr/>
          </a:p>
        </p:txBody>
      </p:sp>
      <p:pic>
        <p:nvPicPr>
          <p:cNvPr id="358" name="Google Shape;3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88" y="3308600"/>
            <a:ext cx="414337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2"/>
          <p:cNvSpPr/>
          <p:nvPr/>
        </p:nvSpPr>
        <p:spPr>
          <a:xfrm>
            <a:off x="542700" y="5654125"/>
            <a:ext cx="4275600" cy="933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2"/>
          <p:cNvSpPr txBox="1"/>
          <p:nvPr/>
        </p:nvSpPr>
        <p:spPr>
          <a:xfrm>
            <a:off x="5236825" y="4541500"/>
            <a:ext cx="3811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Ahora podemos trabajar en las tareas que normalmente se realizan: insertar, buscar, eliminar, etc.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361" name="Google Shape;361;p42"/>
          <p:cNvCxnSpPr>
            <a:endCxn id="360" idx="2"/>
          </p:cNvCxnSpPr>
          <p:nvPr/>
        </p:nvCxnSpPr>
        <p:spPr>
          <a:xfrm flipH="1" rot="10800000">
            <a:off x="4818325" y="5305000"/>
            <a:ext cx="2324400" cy="8157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Composición de Clases</a:t>
            </a:r>
            <a:endParaRPr/>
          </a:p>
        </p:txBody>
      </p:sp>
      <p:sp>
        <p:nvSpPr>
          <p:cNvPr id="367" name="Google Shape;367;p43"/>
          <p:cNvSpPr txBox="1"/>
          <p:nvPr/>
        </p:nvSpPr>
        <p:spPr>
          <a:xfrm>
            <a:off x="311700" y="3311375"/>
            <a:ext cx="3314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tamaño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tamaño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tamaño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tamaño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43"/>
          <p:cNvSpPr txBox="1"/>
          <p:nvPr>
            <p:ph idx="1" type="body"/>
          </p:nvPr>
        </p:nvSpPr>
        <p:spPr>
          <a:xfrm>
            <a:off x="274300" y="1547308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muy común usar clases más simples para armar clases más complejas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ejemplo un auto puede estar compuesto por un motor y ruedas, entre otras cosas</a:t>
            </a:r>
            <a:endParaRPr/>
          </a:p>
        </p:txBody>
      </p:sp>
      <p:sp>
        <p:nvSpPr>
          <p:cNvPr id="369" name="Google Shape;369;p43"/>
          <p:cNvSpPr/>
          <p:nvPr/>
        </p:nvSpPr>
        <p:spPr>
          <a:xfrm>
            <a:off x="3226825" y="5093602"/>
            <a:ext cx="147900" cy="1335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3"/>
          <p:cNvSpPr/>
          <p:nvPr/>
        </p:nvSpPr>
        <p:spPr>
          <a:xfrm>
            <a:off x="3226825" y="3429000"/>
            <a:ext cx="147900" cy="1335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3"/>
          <p:cNvSpPr txBox="1"/>
          <p:nvPr/>
        </p:nvSpPr>
        <p:spPr>
          <a:xfrm>
            <a:off x="3487200" y="3172450"/>
            <a:ext cx="58077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[];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[])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....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'Nafta'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= [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primerAuto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'Fiat'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8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'Palio'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43"/>
          <p:cNvSpPr/>
          <p:nvPr/>
        </p:nvSpPr>
        <p:spPr>
          <a:xfrm>
            <a:off x="3677850" y="3739850"/>
            <a:ext cx="1773000" cy="380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Planteo</a:t>
            </a:r>
            <a:endParaRPr/>
          </a:p>
        </p:txBody>
      </p:sp>
      <p:sp>
        <p:nvSpPr>
          <p:cNvPr id="378" name="Google Shape;378;p44"/>
          <p:cNvSpPr txBox="1"/>
          <p:nvPr>
            <p:ph idx="1" type="body"/>
          </p:nvPr>
        </p:nvSpPr>
        <p:spPr>
          <a:xfrm>
            <a:off x="3986525" y="1536625"/>
            <a:ext cx="48459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muy importante hacer un primer planteo de lo que vamos a hacer antes de pasar al código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bien es una buena práctica hacer un planteo, no hay una forma única de hacerlo → cada uno lo hace de la manera que mejor le sirva</a:t>
            </a:r>
            <a:endParaRPr/>
          </a:p>
        </p:txBody>
      </p:sp>
      <p:sp>
        <p:nvSpPr>
          <p:cNvPr id="379" name="Google Shape;379;p44"/>
          <p:cNvSpPr txBox="1"/>
          <p:nvPr/>
        </p:nvSpPr>
        <p:spPr>
          <a:xfrm>
            <a:off x="503250" y="1564050"/>
            <a:ext cx="3167400" cy="3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clase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variables_internas</a:t>
            </a:r>
            <a:endParaRPr b="1" sz="11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estaPrendido: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11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volumenActual: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11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canalActual: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11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decodificador: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endParaRPr b="1" sz="11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métodos</a:t>
            </a:r>
            <a:endParaRPr b="1" sz="11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cambiarCanal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verCanalActual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verVolumenActual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45"/>
          <p:cNvPicPr preferRelativeResize="0"/>
          <p:nvPr/>
        </p:nvPicPr>
        <p:blipFill rotWithShape="1">
          <a:blip r:embed="rId3">
            <a:alphaModFix/>
          </a:blip>
          <a:srcRect b="0" l="0" r="46438" t="63235"/>
          <a:stretch/>
        </p:blipFill>
        <p:spPr>
          <a:xfrm>
            <a:off x="1716025" y="2158135"/>
            <a:ext cx="5711957" cy="275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Diagrama</a:t>
            </a:r>
            <a:endParaRPr/>
          </a:p>
        </p:txBody>
      </p:sp>
      <p:sp>
        <p:nvSpPr>
          <p:cNvPr id="386" name="Google Shape;386;p45"/>
          <p:cNvSpPr/>
          <p:nvPr/>
        </p:nvSpPr>
        <p:spPr>
          <a:xfrm>
            <a:off x="4271575" y="2699350"/>
            <a:ext cx="1350600" cy="32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5"/>
          <p:cNvSpPr/>
          <p:nvPr/>
        </p:nvSpPr>
        <p:spPr>
          <a:xfrm>
            <a:off x="2654400" y="2908375"/>
            <a:ext cx="1016400" cy="32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5"/>
          <p:cNvSpPr txBox="1"/>
          <p:nvPr/>
        </p:nvSpPr>
        <p:spPr>
          <a:xfrm>
            <a:off x="4835175" y="5470825"/>
            <a:ext cx="40782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La flecha indica composición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89" name="Google Shape;389;p45"/>
          <p:cNvSpPr txBox="1"/>
          <p:nvPr/>
        </p:nvSpPr>
        <p:spPr>
          <a:xfrm>
            <a:off x="434850" y="5357125"/>
            <a:ext cx="40782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La clase Televisor está compuesta por la clase Decodificador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390" name="Google Shape;390;p45"/>
          <p:cNvCxnSpPr>
            <a:stCxn id="386" idx="2"/>
            <a:endCxn id="388" idx="0"/>
          </p:cNvCxnSpPr>
          <p:nvPr/>
        </p:nvCxnSpPr>
        <p:spPr>
          <a:xfrm flipH="1" rot="-5400000">
            <a:off x="4685725" y="3282100"/>
            <a:ext cx="2449800" cy="19275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45"/>
          <p:cNvCxnSpPr>
            <a:stCxn id="387" idx="1"/>
            <a:endCxn id="389" idx="1"/>
          </p:cNvCxnSpPr>
          <p:nvPr/>
        </p:nvCxnSpPr>
        <p:spPr>
          <a:xfrm flipH="1">
            <a:off x="435000" y="3069175"/>
            <a:ext cx="2219400" cy="2669700"/>
          </a:xfrm>
          <a:prstGeom prst="bentConnector3">
            <a:avLst>
              <a:gd fmla="val 11072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>
            <p:ph type="title"/>
          </p:nvPr>
        </p:nvSpPr>
        <p:spPr>
          <a:xfrm>
            <a:off x="311700" y="543675"/>
            <a:ext cx="8520600" cy="343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Realizar los diagramas para las clases Auto, Motor, Rueda y Motor.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Implementación</a:t>
            </a:r>
            <a:endParaRPr/>
          </a:p>
        </p:txBody>
      </p:sp>
      <p:sp>
        <p:nvSpPr>
          <p:cNvPr id="402" name="Google Shape;402;p47"/>
          <p:cNvSpPr txBox="1"/>
          <p:nvPr/>
        </p:nvSpPr>
        <p:spPr>
          <a:xfrm>
            <a:off x="0" y="1169850"/>
            <a:ext cx="4951800" cy="50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9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47"/>
          <p:cNvSpPr txBox="1"/>
          <p:nvPr/>
        </p:nvSpPr>
        <p:spPr>
          <a:xfrm>
            <a:off x="4790750" y="1322250"/>
            <a:ext cx="3779400" cy="3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verCanalActual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verCanalActual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verVolumenActual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verVolumenActual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47"/>
          <p:cNvSpPr txBox="1"/>
          <p:nvPr/>
        </p:nvSpPr>
        <p:spPr>
          <a:xfrm>
            <a:off x="4595150" y="5187025"/>
            <a:ext cx="46278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311700" y="13080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Repaso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Noción de Clase e Instancia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Abstracción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Encapsulamiento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Constructores de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Parámetros Opcionales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Demostración en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clases como tipos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Composición de Clases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Clase Televisor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Planteo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Implementación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Recomendaciones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410" name="Google Shape;410;p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Los nombres de las clases arrancan en mayúsculas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Siempre hacer un planteo de lo que debería hacer una clase → después pasarlo a código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Pueden existir las funciones privadas: sirven para hacer cálculos auxiliares que no sean necesarios que se muestren para el usuario de la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Los métodos (funciones) que una clase tenga, deben tener relación entre si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Ejemplo: la clase Televisor no puede tener un método que se encargue de calcular el promedio de un arreglo de números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Práctica, mucha práctica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9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416" name="Google Shape;416;p49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Prog. Orientada a Objetos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</a:t>
            </a:r>
            <a:endParaRPr/>
          </a:p>
        </p:txBody>
      </p:sp>
      <p:sp>
        <p:nvSpPr>
          <p:cNvPr id="422" name="Google Shape;422;p50"/>
          <p:cNvSpPr txBox="1"/>
          <p:nvPr>
            <p:ph idx="1" type="body"/>
          </p:nvPr>
        </p:nvSpPr>
        <p:spPr>
          <a:xfrm>
            <a:off x="628650" y="1255925"/>
            <a:ext cx="7886700" cy="517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Aplicar lo visto hasta esta clase para modelar un sistema educativo donde: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 Los profesores deben tener un listado de sus alumnos.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Cada alumno debe saber su nota e informar si está aprobado o no (es decir si la nota es mayor que 7). 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La escuela debe tener un registro de los alumnos y maestros, y debe poder matricular/contratar y expulsar/despedir a los mismos.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Fuera de Clase</a:t>
            </a:r>
            <a:endParaRPr/>
          </a:p>
        </p:txBody>
      </p:sp>
      <p:sp>
        <p:nvSpPr>
          <p:cNvPr id="428" name="Google Shape;428;p51"/>
          <p:cNvSpPr txBox="1"/>
          <p:nvPr>
            <p:ph idx="1" type="body"/>
          </p:nvPr>
        </p:nvSpPr>
        <p:spPr>
          <a:xfrm>
            <a:off x="628650" y="1149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Para todos los ejercicios, crear proyecto NPM, subir a GitHub y avisar por Slack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Ejercicio 2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Agregar los conceptos vistos hoy al ejercicio 1 y 2 en clase de la clase anterior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3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la clase Televisor y Decodificador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Fuera de clase</a:t>
            </a:r>
            <a:endParaRPr/>
          </a:p>
        </p:txBody>
      </p:sp>
      <p:sp>
        <p:nvSpPr>
          <p:cNvPr id="434" name="Google Shape;434;p52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Armar la clase Matriz (similar al de la clase anterior) pero aplicando conceptos de abstracción y encapsulamiento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Fuera de Clase</a:t>
            </a:r>
            <a:endParaRPr/>
          </a:p>
        </p:txBody>
      </p:sp>
      <p:sp>
        <p:nvSpPr>
          <p:cNvPr id="440" name="Google Shape;440;p53"/>
          <p:cNvSpPr txBox="1"/>
          <p:nvPr>
            <p:ph idx="1" type="body"/>
          </p:nvPr>
        </p:nvSpPr>
        <p:spPr>
          <a:xfrm>
            <a:off x="628650" y="1255925"/>
            <a:ext cx="7886700" cy="517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5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Crear proyecto NPM y subir a Github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la clase LectorArchivos → partir del código facilitado en la clase anterior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la clase RegistroAutomotor: similar al ejercicio de la clase pasada, pero incorporando los conceptos nuevos, y la clase LectorArchivos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Mandar por Slack el link al repositorio de GitHub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Aclaración</a:t>
            </a:r>
            <a:r>
              <a:rPr lang="en"/>
              <a:t>: no hay una sola forma de tener bien los ejercicios → lo que importa es saber justificar bien las decisiones que se tomen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/>
        </p:nvSpPr>
        <p:spPr>
          <a:xfrm>
            <a:off x="1379850" y="4700600"/>
            <a:ext cx="6384300" cy="1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segundoTelevisor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tercerTelevisor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Básicos de POO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311700" y="1536628"/>
            <a:ext cx="8520600" cy="281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objeto se lo puede modelar tal como en la vida real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 partir de cómo se lo utiliza → a partir de las funciones que se llaman en el código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Tiene un estado → variables internas de la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objeto se crea a partir de una clase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ejemplo en el código se pueden crear varios televisores de la clase Televisor</a:t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3123125" y="5403725"/>
            <a:ext cx="792000" cy="28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 txBox="1"/>
          <p:nvPr/>
        </p:nvSpPr>
        <p:spPr>
          <a:xfrm>
            <a:off x="1579500" y="6301250"/>
            <a:ext cx="5985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Notar que la clase Televisor se usa como un tipo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267" name="Google Shape;267;p31"/>
          <p:cNvCxnSpPr>
            <a:stCxn id="266" idx="0"/>
            <a:endCxn id="265" idx="2"/>
          </p:cNvCxnSpPr>
          <p:nvPr/>
        </p:nvCxnSpPr>
        <p:spPr>
          <a:xfrm flipH="1" rot="5400000">
            <a:off x="3739950" y="5469200"/>
            <a:ext cx="611100" cy="1053000"/>
          </a:xfrm>
          <a:prstGeom prst="bentConnector3">
            <a:avLst>
              <a:gd fmla="val 2583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/>
        </p:nvSpPr>
        <p:spPr>
          <a:xfrm>
            <a:off x="614525" y="4045725"/>
            <a:ext cx="4585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valores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= [</a:t>
            </a:r>
            <a:r>
              <a:rPr b="1"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calcularPromedio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valores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Abstracción</a:t>
            </a:r>
            <a:endParaRPr/>
          </a:p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Desde afuera se interactúa con el objeto a través de las funciones (métodos) que provee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 hace falta saber desde afuera cómo está implementada la función → </a:t>
            </a:r>
            <a:r>
              <a:rPr i="1" lang="en"/>
              <a:t>Abstracción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Alcanza con saber que una determinada clase provee una determinada funcionalidad y listo</a:t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1640554" y="4769475"/>
            <a:ext cx="3234000" cy="28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 txBox="1"/>
          <p:nvPr/>
        </p:nvSpPr>
        <p:spPr>
          <a:xfrm>
            <a:off x="3769425" y="5432000"/>
            <a:ext cx="50628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No hace falta saber cómo está implementada la función → solo alcanza con saber que la función retorna el promedio de los valores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277" name="Google Shape;277;p32"/>
          <p:cNvCxnSpPr>
            <a:stCxn id="276" idx="1"/>
            <a:endCxn id="275" idx="2"/>
          </p:cNvCxnSpPr>
          <p:nvPr/>
        </p:nvCxnSpPr>
        <p:spPr>
          <a:xfrm rot="10800000">
            <a:off x="3257625" y="5056100"/>
            <a:ext cx="511800" cy="9360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Encapsulamiento (1)</a:t>
            </a:r>
            <a:endParaRPr/>
          </a:p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 que interesa conocer de una clase son las funciones que provee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Desde el punto de vista del usuario de una clase, las variables internas no le interesan → por lo tanto no debería poder acceder/modificar dichas variables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311700" y="167948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forma correcta es que se modifique a través de una función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Para poder controlar la forma en que se modifica una variable interna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 otra manera podría poner por ejemplo el canal del televisor en -1 → INCORRECTO!</a:t>
            </a:r>
            <a:endParaRPr/>
          </a:p>
        </p:txBody>
      </p:sp>
      <p:sp>
        <p:nvSpPr>
          <p:cNvPr id="289" name="Google Shape;289;p34"/>
          <p:cNvSpPr txBox="1"/>
          <p:nvPr/>
        </p:nvSpPr>
        <p:spPr>
          <a:xfrm>
            <a:off x="1085500" y="4169700"/>
            <a:ext cx="6354600" cy="18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elegirCanal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Encapsulamiento (2)</a:t>
            </a:r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5638088" y="5229525"/>
            <a:ext cx="2420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FORMA INCORRECTA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5638088" y="5662190"/>
            <a:ext cx="2420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FORMA CORRECTA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93" name="Google Shape;293;p34"/>
          <p:cNvSpPr/>
          <p:nvPr/>
        </p:nvSpPr>
        <p:spPr>
          <a:xfrm>
            <a:off x="1085500" y="5313221"/>
            <a:ext cx="2348400" cy="31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1085500" y="5745900"/>
            <a:ext cx="2727600" cy="31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34"/>
          <p:cNvCxnSpPr>
            <a:stCxn id="293" idx="3"/>
            <a:endCxn id="291" idx="1"/>
          </p:cNvCxnSpPr>
          <p:nvPr/>
        </p:nvCxnSpPr>
        <p:spPr>
          <a:xfrm>
            <a:off x="3433900" y="5472371"/>
            <a:ext cx="2204100" cy="6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4"/>
          <p:cNvCxnSpPr>
            <a:stCxn id="294" idx="3"/>
            <a:endCxn id="292" idx="1"/>
          </p:cNvCxnSpPr>
          <p:nvPr/>
        </p:nvCxnSpPr>
        <p:spPr>
          <a:xfrm>
            <a:off x="3813100" y="5905050"/>
            <a:ext cx="1824900" cy="6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Para poder controlar a qué cosas se puede acceder y a qué cosas no, existen dos palabras especiales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public → cualquiera puede acceder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private → solamente dentro de la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no se especifica ninguna de las dos, automáticamente es “public”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Siempre se recomienda especificar alguna de las dos, para que el código sea más legible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Encapsulamiento (3)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/>
        </p:nvSpPr>
        <p:spPr>
          <a:xfrm>
            <a:off x="311700" y="1356875"/>
            <a:ext cx="5821200" cy="52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10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10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10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5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0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Encapsulamiento (4)</a:t>
            </a:r>
            <a:endParaRPr/>
          </a:p>
        </p:txBody>
      </p:sp>
      <p:sp>
        <p:nvSpPr>
          <p:cNvPr id="309" name="Google Shape;309;p36"/>
          <p:cNvSpPr txBox="1"/>
          <p:nvPr/>
        </p:nvSpPr>
        <p:spPr>
          <a:xfrm>
            <a:off x="3440800" y="1628725"/>
            <a:ext cx="4502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Se le dicen variables internas porque solamente se acceden internamente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3135025" y="1713175"/>
            <a:ext cx="147900" cy="542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6"/>
          <p:cNvSpPr/>
          <p:nvPr/>
        </p:nvSpPr>
        <p:spPr>
          <a:xfrm>
            <a:off x="4835275" y="3591800"/>
            <a:ext cx="147900" cy="2157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6"/>
          <p:cNvSpPr txBox="1"/>
          <p:nvPr/>
        </p:nvSpPr>
        <p:spPr>
          <a:xfrm>
            <a:off x="5081850" y="4231100"/>
            <a:ext cx="34044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Los métodos son públicos porque queremos que se accedan desde afuera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/>
        </p:nvSpPr>
        <p:spPr>
          <a:xfrm>
            <a:off x="311700" y="1356875"/>
            <a:ext cx="5821200" cy="6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950">
              <a:solidFill>
                <a:srgbClr val="4EC9B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50">
              <a:solidFill>
                <a:srgbClr val="4EC9B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50">
              <a:solidFill>
                <a:srgbClr val="4EC9B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b="1" sz="950">
              <a:solidFill>
                <a:srgbClr val="4EC9B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9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9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9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9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9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9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9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......</a:t>
            </a:r>
            <a:endParaRPr b="1" sz="9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9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9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5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50">
              <a:solidFill>
                <a:srgbClr val="B5CEA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9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obtenerMarca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r>
              <a:rPr b="1" lang="en" sz="9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95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9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9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9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5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95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9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"LG"</a:t>
            </a:r>
            <a:r>
              <a:rPr b="1" lang="en" sz="9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Encapsulamiento</a:t>
            </a:r>
            <a:endParaRPr/>
          </a:p>
        </p:txBody>
      </p:sp>
      <p:sp>
        <p:nvSpPr>
          <p:cNvPr id="319" name="Google Shape;319;p37"/>
          <p:cNvSpPr txBox="1"/>
          <p:nvPr/>
        </p:nvSpPr>
        <p:spPr>
          <a:xfrm>
            <a:off x="5100950" y="2890100"/>
            <a:ext cx="3404400" cy="3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Ahora no rompemos el encapsulamiento, sino que </a:t>
            </a:r>
            <a:r>
              <a:rPr b="1" lang="en" sz="1800">
                <a:solidFill>
                  <a:srgbClr val="FF0000"/>
                </a:solidFill>
              </a:rPr>
              <a:t>también</a:t>
            </a:r>
            <a:r>
              <a:rPr b="1" lang="en" sz="1800">
                <a:solidFill>
                  <a:srgbClr val="FF0000"/>
                </a:solidFill>
              </a:rPr>
              <a:t> controlamos que se puede </a:t>
            </a:r>
            <a:r>
              <a:rPr b="1" lang="en" sz="1800">
                <a:solidFill>
                  <a:srgbClr val="FF0000"/>
                </a:solidFill>
              </a:rPr>
              <a:t>modificar</a:t>
            </a:r>
            <a:r>
              <a:rPr b="1" lang="en" sz="1800">
                <a:solidFill>
                  <a:srgbClr val="FF0000"/>
                </a:solidFill>
              </a:rPr>
              <a:t>, no </a:t>
            </a:r>
            <a:r>
              <a:rPr b="1" lang="en" sz="1800">
                <a:solidFill>
                  <a:srgbClr val="FF0000"/>
                </a:solidFill>
              </a:rPr>
              <a:t>sería</a:t>
            </a:r>
            <a:r>
              <a:rPr b="1" lang="en" sz="1800">
                <a:solidFill>
                  <a:srgbClr val="FF0000"/>
                </a:solidFill>
              </a:rPr>
              <a:t> normal que al crear un televisor tener la </a:t>
            </a:r>
            <a:r>
              <a:rPr b="1" lang="en" sz="1800">
                <a:solidFill>
                  <a:srgbClr val="FF0000"/>
                </a:solidFill>
              </a:rPr>
              <a:t>posibilidad</a:t>
            </a:r>
            <a:r>
              <a:rPr b="1" lang="en" sz="1800">
                <a:solidFill>
                  <a:srgbClr val="FF0000"/>
                </a:solidFill>
              </a:rPr>
              <a:t> de cambiar la marca. Son atributos los cuales no  </a:t>
            </a:r>
            <a:r>
              <a:rPr b="1" lang="en" sz="1800">
                <a:solidFill>
                  <a:srgbClr val="FF0000"/>
                </a:solidFill>
              </a:rPr>
              <a:t>queremos</a:t>
            </a:r>
            <a:r>
              <a:rPr b="1" lang="en" sz="1800">
                <a:solidFill>
                  <a:srgbClr val="FF0000"/>
                </a:solidFill>
              </a:rPr>
              <a:t> que sean modificados una vez creado el objeto.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