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93ef77c4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93ef77c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3ef77c4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3ef77c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3ef77c4b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3ef77c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da836ab08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da836ab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3ef77c4b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93ef77c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93ef77c4b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93ef77c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96f2850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96f28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3ef77c4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3ef77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3ef77c4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3ef77c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944ca0f9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3944ca0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5818507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581850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3ef77c4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3ef77c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3ef77c4b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93ef77c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3ef77c4b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93ef77c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Palabra reservad</a:t>
            </a:r>
            <a:r>
              <a:rPr lang="en"/>
              <a:t>a</a:t>
            </a:r>
            <a:r>
              <a:rPr lang="en"/>
              <a:t> this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instanciar una clase, se llama a un método especial que se llama </a:t>
            </a:r>
            <a:r>
              <a:rPr i="1" lang="en"/>
              <a:t>constructor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encarga de inicializar el estado interno de una instancia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utilizarse para asignar valores por defecto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11700" y="3988475"/>
            <a:ext cx="614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11700" y="5296175"/>
            <a:ext cx="368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Constructores</a:t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1994375" y="3996400"/>
            <a:ext cx="42891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1984507" y="5310285"/>
            <a:ext cx="3222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5627850" y="4399875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parámetro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5627850" y="5502138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defecto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37" name="Google Shape;337;p38"/>
          <p:cNvCxnSpPr>
            <a:stCxn id="333" idx="2"/>
            <a:endCxn id="335" idx="1"/>
          </p:cNvCxnSpPr>
          <p:nvPr/>
        </p:nvCxnSpPr>
        <p:spPr>
          <a:xfrm flipH="1" rot="-5400000">
            <a:off x="4606175" y="3885550"/>
            <a:ext cx="554400" cy="148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8"/>
          <p:cNvCxnSpPr>
            <a:stCxn id="334" idx="3"/>
            <a:endCxn id="336" idx="1"/>
          </p:cNvCxnSpPr>
          <p:nvPr/>
        </p:nvCxnSpPr>
        <p:spPr>
          <a:xfrm>
            <a:off x="2306707" y="5488485"/>
            <a:ext cx="3321000" cy="521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conjunto de clases sencillas pueden formar una clase más compleja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posibilidad de que una clase se use como tipo, nos otorga la posibilidad de (por ejemplo) usar una clase como tipo de una variable interna de otra clase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572871" y="4095065"/>
            <a:ext cx="486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118350" y="4116300"/>
            <a:ext cx="6579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6589400" y="4357525"/>
            <a:ext cx="657900" cy="6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9"/>
          <p:cNvCxnSpPr>
            <a:stCxn id="346" idx="2"/>
            <a:endCxn id="347" idx="2"/>
          </p:cNvCxnSpPr>
          <p:nvPr/>
        </p:nvCxnSpPr>
        <p:spPr>
          <a:xfrm flipH="1" rot="-5400000">
            <a:off x="3939550" y="1980450"/>
            <a:ext cx="486600" cy="5471100"/>
          </a:xfrm>
          <a:prstGeom prst="bentConnector3">
            <a:avLst>
              <a:gd fmla="val 14054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9"/>
          <p:cNvSpPr txBox="1"/>
          <p:nvPr/>
        </p:nvSpPr>
        <p:spPr>
          <a:xfrm>
            <a:off x="148800" y="6091825"/>
            <a:ext cx="899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Una clase compleja (Recta) está compuesta por una clase </a:t>
            </a:r>
            <a:r>
              <a:rPr b="1" lang="en" sz="1800">
                <a:solidFill>
                  <a:srgbClr val="FF0000"/>
                </a:solidFill>
              </a:rPr>
              <a:t>más </a:t>
            </a:r>
            <a:r>
              <a:rPr b="1" lang="en" sz="1800">
                <a:solidFill>
                  <a:srgbClr val="FF0000"/>
                </a:solidFill>
              </a:rPr>
              <a:t>sencilla (Punto)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4729325" y="4116300"/>
            <a:ext cx="463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536623"/>
            <a:ext cx="8667900" cy="567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Priorizar </a:t>
            </a:r>
            <a:r>
              <a:rPr i="1" lang="en"/>
              <a:t>siempre </a:t>
            </a:r>
            <a:r>
              <a:rPr lang="en"/>
              <a:t>la legibilidad del código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Usar nombres descriptivos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una clase tiene funcionalidades que no tienen nada que ver una con otra → </a:t>
            </a:r>
            <a:r>
              <a:rPr i="1" lang="en"/>
              <a:t>separar clases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i="1" lang="en"/>
              <a:t>siempre </a:t>
            </a:r>
            <a:r>
              <a:rPr lang="en"/>
              <a:t>un planteo de lo que se va a implementar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Pensar </a:t>
            </a:r>
            <a:r>
              <a:rPr i="1" lang="en"/>
              <a:t>defensivamente</a:t>
            </a:r>
            <a:r>
              <a:rPr lang="en"/>
              <a:t>: chequear siempre los parámetros que llegan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un archivo por clase → ‘nombreclase.ts’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en la medida de lo posible el </a:t>
            </a:r>
            <a:r>
              <a:rPr i="1" lang="en"/>
              <a:t>código duplicado</a:t>
            </a:r>
            <a:r>
              <a:rPr lang="en"/>
              <a:t> 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 </a:t>
            </a:r>
            <a:r>
              <a:rPr lang="en"/>
              <a:t>con código repetido, usar un método privado, y que ambas métodos lo invoquen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/>
        </p:nvSpPr>
        <p:spPr>
          <a:xfrm>
            <a:off x="1357900" y="5476275"/>
            <a:ext cx="7779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 una gran parte de la </a:t>
            </a:r>
            <a:r>
              <a:rPr lang="en" sz="2000"/>
              <a:t>programación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Evita </a:t>
            </a:r>
            <a:r>
              <a:rPr lang="en" sz="2000"/>
              <a:t>pérdidas</a:t>
            </a:r>
            <a:r>
              <a:rPr lang="en" sz="2000"/>
              <a:t> de tiempo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Más</a:t>
            </a:r>
            <a:r>
              <a:rPr lang="en" sz="2000"/>
              <a:t> </a:t>
            </a:r>
            <a:r>
              <a:rPr lang="en" sz="2000"/>
              <a:t>comprensión</a:t>
            </a:r>
            <a:r>
              <a:rPr lang="en" sz="2000"/>
              <a:t> de nuestro </a:t>
            </a:r>
            <a:r>
              <a:rPr lang="en" sz="2000"/>
              <a:t>código</a:t>
            </a:r>
            <a:endParaRPr sz="2000"/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4908738"/>
            <a:ext cx="25717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Reconociendo errores</a:t>
            </a:r>
            <a:endParaRPr>
              <a:solidFill>
                <a:srgbClr val="CC0000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41"/>
          <p:cNvPicPr preferRelativeResize="0"/>
          <p:nvPr/>
        </p:nvPicPr>
        <p:blipFill rotWithShape="1">
          <a:blip r:embed="rId4">
            <a:alphaModFix/>
          </a:blip>
          <a:srcRect b="38518" l="0" r="11316" t="0"/>
          <a:stretch/>
        </p:blipFill>
        <p:spPr>
          <a:xfrm>
            <a:off x="1512525" y="1562175"/>
            <a:ext cx="6219401" cy="28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41"/>
          <p:cNvCxnSpPr/>
          <p:nvPr/>
        </p:nvCxnSpPr>
        <p:spPr>
          <a:xfrm rot="10800000">
            <a:off x="3462950" y="27534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1"/>
          <p:cNvCxnSpPr/>
          <p:nvPr/>
        </p:nvCxnSpPr>
        <p:spPr>
          <a:xfrm rot="10800000">
            <a:off x="7634025" y="3548650"/>
            <a:ext cx="2619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1"/>
          <p:cNvCxnSpPr/>
          <p:nvPr/>
        </p:nvCxnSpPr>
        <p:spPr>
          <a:xfrm rot="10800000">
            <a:off x="4219575" y="41430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1"/>
          <p:cNvCxnSpPr/>
          <p:nvPr/>
        </p:nvCxnSpPr>
        <p:spPr>
          <a:xfrm rot="10800000">
            <a:off x="2968250" y="3777350"/>
            <a:ext cx="58200" cy="26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9" name="Google Shape;3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26" y="4514000"/>
            <a:ext cx="7265300" cy="9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75" name="Google Shape;375;p42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81" name="Google Shape;381;p4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Usar los conceptos y recomendaciones vistas durante esta semana y la anterior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una base de datos de libros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el planteo de las clases necesarias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Libro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GestorLibros → debe soportar insertar/consultar/modificar/eliminar libros (la entrada de información por teclado)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Luego incorporar en donde se crea necesario un mecanismo para leer libros desde un archivo de texto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las cosas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Palabra reservada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del uso de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Encapsulamiento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Constructores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 Básica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 Reservada </a:t>
            </a:r>
            <a:r>
              <a:rPr i="1" lang="en"/>
              <a:t>this</a:t>
            </a:r>
            <a:endParaRPr i="1"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vio que se usaba </a:t>
            </a:r>
            <a:r>
              <a:rPr i="1" lang="en"/>
              <a:t>solamente</a:t>
            </a:r>
            <a:r>
              <a:rPr lang="en"/>
              <a:t> para diferenciar una variable cualquiera, de una interna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usarse también para llamar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variable que almacena una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métodos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Es la forma que usa TypeScript (y otros lenguajes) para acceder al código de la instancia que está </a:t>
            </a:r>
            <a:r>
              <a:rPr i="1" lang="en"/>
              <a:t>dentro </a:t>
            </a:r>
            <a:r>
              <a:rPr lang="en"/>
              <a:t>de la clase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código que está por fuera de la clase, se llama con la variable que concretamente definimos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311700" y="1356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634188" y="1673118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910575" y="3156550"/>
            <a:ext cx="16452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3351750" y="1613871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una variable interna de la clase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3309100" y="3097300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 método de la clase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74" name="Google Shape;274;p32"/>
          <p:cNvCxnSpPr>
            <a:stCxn id="270" idx="3"/>
            <a:endCxn id="272" idx="1"/>
          </p:cNvCxnSpPr>
          <p:nvPr/>
        </p:nvCxnSpPr>
        <p:spPr>
          <a:xfrm>
            <a:off x="2650588" y="1806318"/>
            <a:ext cx="7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2"/>
          <p:cNvCxnSpPr>
            <a:stCxn id="271" idx="3"/>
            <a:endCxn id="273" idx="1"/>
          </p:cNvCxnSpPr>
          <p:nvPr/>
        </p:nvCxnSpPr>
        <p:spPr>
          <a:xfrm>
            <a:off x="2555775" y="3289750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01972"/>
            <a:ext cx="7490376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/>
          <p:nvPr/>
        </p:nvSpPr>
        <p:spPr>
          <a:xfrm>
            <a:off x="311700" y="5574142"/>
            <a:ext cx="5421300" cy="7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11700" y="6285740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6122300" y="5628300"/>
            <a:ext cx="2877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Imprimir ‘this’ sería imprimir el estado de la instancia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0" name="Google Shape;280;p32"/>
          <p:cNvCxnSpPr>
            <a:stCxn id="277" idx="3"/>
            <a:endCxn id="279" idx="1"/>
          </p:cNvCxnSpPr>
          <p:nvPr/>
        </p:nvCxnSpPr>
        <p:spPr>
          <a:xfrm>
            <a:off x="5733000" y="5929942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2"/>
          <p:cNvSpPr txBox="1"/>
          <p:nvPr/>
        </p:nvSpPr>
        <p:spPr>
          <a:xfrm>
            <a:off x="3911950" y="6343750"/>
            <a:ext cx="48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El retorno del método ‘b’ es el retorno del método ‘a’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2" name="Google Shape;282;p32"/>
          <p:cNvCxnSpPr>
            <a:stCxn id="278" idx="3"/>
            <a:endCxn id="281" idx="1"/>
          </p:cNvCxnSpPr>
          <p:nvPr/>
        </p:nvCxnSpPr>
        <p:spPr>
          <a:xfrm>
            <a:off x="1328100" y="6418940"/>
            <a:ext cx="2583900" cy="11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2"/>
          <p:cNvSpPr txBox="1"/>
          <p:nvPr/>
        </p:nvSpPr>
        <p:spPr>
          <a:xfrm>
            <a:off x="311700" y="3892350"/>
            <a:ext cx="654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"Samsung"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415275" y="1052075"/>
            <a:ext cx="50307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</a:rPr>
              <a:t>export default</a:t>
            </a:r>
            <a:r>
              <a:rPr lang="en">
                <a:solidFill>
                  <a:schemeClr val="dk1"/>
                </a:solidFill>
              </a:rPr>
              <a:t> class </a:t>
            </a:r>
            <a:r>
              <a:rPr lang="en">
                <a:solidFill>
                  <a:srgbClr val="FF0000"/>
                </a:solidFill>
              </a:rPr>
              <a:t>Cliente {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private </a:t>
            </a:r>
            <a:r>
              <a:rPr lang="en">
                <a:solidFill>
                  <a:schemeClr val="dk1"/>
                </a:solidFill>
              </a:rPr>
              <a:t>nombre: </a:t>
            </a:r>
            <a:r>
              <a:rPr lang="en">
                <a:solidFill>
                  <a:srgbClr val="09885A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private </a:t>
            </a:r>
            <a:r>
              <a:rPr lang="en">
                <a:solidFill>
                  <a:schemeClr val="dk1"/>
                </a:solidFill>
              </a:rPr>
              <a:t>apellido: </a:t>
            </a:r>
            <a:r>
              <a:rPr lang="en">
                <a:solidFill>
                  <a:srgbClr val="09885A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private </a:t>
            </a:r>
            <a:r>
              <a:rPr lang="en">
                <a:solidFill>
                  <a:schemeClr val="dk1"/>
                </a:solidFill>
              </a:rPr>
              <a:t>dni: </a:t>
            </a:r>
            <a:r>
              <a:rPr lang="en">
                <a:solidFill>
                  <a:srgbClr val="09885A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private </a:t>
            </a:r>
            <a:r>
              <a:rPr lang="en">
                <a:solidFill>
                  <a:schemeClr val="dk1"/>
                </a:solidFill>
              </a:rPr>
              <a:t>isSocio: </a:t>
            </a:r>
            <a:r>
              <a:rPr lang="en">
                <a:solidFill>
                  <a:srgbClr val="09885A"/>
                </a:solidFill>
              </a:rPr>
              <a:t>boolean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constructor</a:t>
            </a:r>
            <a:r>
              <a:rPr lang="en">
                <a:solidFill>
                  <a:schemeClr val="dk1"/>
                </a:solidFill>
              </a:rPr>
              <a:t>(nombre: </a:t>
            </a:r>
            <a:r>
              <a:rPr lang="en">
                <a:solidFill>
                  <a:srgbClr val="09885A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, apellido: </a:t>
            </a:r>
            <a:r>
              <a:rPr lang="en">
                <a:solidFill>
                  <a:srgbClr val="09885A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, dni: </a:t>
            </a:r>
            <a:r>
              <a:rPr lang="en">
                <a:solidFill>
                  <a:srgbClr val="09885A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.nombre = nombre;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.apellido = apellido;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.dni = dni;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.isSocio = </a:t>
            </a:r>
            <a:r>
              <a:rPr lang="en">
                <a:solidFill>
                  <a:srgbClr val="0000F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public </a:t>
            </a:r>
            <a:r>
              <a:rPr lang="en">
                <a:solidFill>
                  <a:srgbClr val="A31515"/>
                </a:solidFill>
              </a:rPr>
              <a:t>darBaja():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void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.isSocio = </a:t>
            </a:r>
            <a:r>
              <a:rPr lang="en">
                <a:solidFill>
                  <a:srgbClr val="0000FF"/>
                </a:solidFill>
              </a:rPr>
              <a:t>false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public </a:t>
            </a:r>
            <a:r>
              <a:rPr lang="en">
                <a:solidFill>
                  <a:srgbClr val="A31515"/>
                </a:solidFill>
              </a:rPr>
              <a:t>setNombre</a:t>
            </a:r>
            <a:r>
              <a:rPr lang="en">
                <a:solidFill>
                  <a:schemeClr val="dk1"/>
                </a:solidFill>
              </a:rPr>
              <a:t>(nombre: </a:t>
            </a:r>
            <a:r>
              <a:rPr lang="en">
                <a:solidFill>
                  <a:srgbClr val="09885A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): </a:t>
            </a:r>
            <a:r>
              <a:rPr lang="en">
                <a:solidFill>
                  <a:srgbClr val="0000FF"/>
                </a:solidFill>
              </a:rPr>
              <a:t>void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.nombre = nombre;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00FF"/>
                </a:solidFill>
              </a:rPr>
              <a:t>public </a:t>
            </a:r>
            <a:r>
              <a:rPr lang="en">
                <a:solidFill>
                  <a:srgbClr val="A31515"/>
                </a:solidFill>
              </a:rPr>
              <a:t>imprimirCliente():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void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console.log(</a:t>
            </a:r>
            <a:r>
              <a:rPr lang="en">
                <a:solidFill>
                  <a:srgbClr val="0000FF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358425" y="1146975"/>
            <a:ext cx="465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miCliente: Cliente = </a:t>
            </a:r>
            <a:r>
              <a:rPr lang="en">
                <a:solidFill>
                  <a:srgbClr val="0000FF"/>
                </a:solidFill>
              </a:rPr>
              <a:t>new </a:t>
            </a:r>
            <a:r>
              <a:rPr lang="en">
                <a:solidFill>
                  <a:srgbClr val="FF0000"/>
                </a:solidFill>
              </a:rPr>
              <a:t>Cliente</a:t>
            </a:r>
            <a:r>
              <a:rPr lang="en">
                <a:solidFill>
                  <a:schemeClr val="dk1"/>
                </a:solidFill>
              </a:rPr>
              <a:t>("Pepe", "Flores", 5451151511);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miCliente.imprimirCliente();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913050" y="3714625"/>
            <a:ext cx="731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e Instancia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modela una entidad que agrupa variables y métodos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pensarse como una plantilla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instancia es un objeto que sale de esa plantilla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5278103" y="373436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5278103" y="460269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236762" y="3761222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1246629" y="4622425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1286100" y="5864825"/>
            <a:ext cx="67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tienen dos instancias de la misma clase (Decodificador)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09" name="Google Shape;309;p35"/>
          <p:cNvCxnSpPr>
            <a:stCxn id="305" idx="3"/>
            <a:endCxn id="308" idx="3"/>
          </p:cNvCxnSpPr>
          <p:nvPr/>
        </p:nvCxnSpPr>
        <p:spPr>
          <a:xfrm>
            <a:off x="7138703" y="4780894"/>
            <a:ext cx="942900" cy="12765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5"/>
          <p:cNvCxnSpPr>
            <a:stCxn id="304" idx="3"/>
            <a:endCxn id="308" idx="3"/>
          </p:cNvCxnSpPr>
          <p:nvPr/>
        </p:nvCxnSpPr>
        <p:spPr>
          <a:xfrm>
            <a:off x="7138703" y="3912564"/>
            <a:ext cx="942900" cy="21447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5"/>
          <p:cNvCxnSpPr>
            <a:stCxn id="306" idx="1"/>
            <a:endCxn id="308" idx="1"/>
          </p:cNvCxnSpPr>
          <p:nvPr/>
        </p:nvCxnSpPr>
        <p:spPr>
          <a:xfrm>
            <a:off x="1236762" y="3939422"/>
            <a:ext cx="49200" cy="21180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5"/>
          <p:cNvCxnSpPr>
            <a:stCxn id="307" idx="1"/>
            <a:endCxn id="308" idx="1"/>
          </p:cNvCxnSpPr>
          <p:nvPr/>
        </p:nvCxnSpPr>
        <p:spPr>
          <a:xfrm>
            <a:off x="1246630" y="4800625"/>
            <a:ext cx="39600" cy="1256700"/>
          </a:xfrm>
          <a:prstGeom prst="curvedConnector3">
            <a:avLst>
              <a:gd fmla="val -60132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</a:t>
            </a:r>
            <a:r>
              <a:rPr lang="en"/>
              <a:t>Abstracción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implementar una clase, se tiene que tener en cuenta la forma en que queremos que sea utilizada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siempre es proveer una determinada funcionalidad que no requiera conocer la forma en que está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clase que haga operaciones con matrices, no debería ser necesario saber cómo se hace cada operación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calculadora, hay funciones que no necesitamos saber internamente cómo se hacen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a seguir es ahorrar tiempo usando cosas que ya están hechas, en vez de reinventar la rueda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Encapsulamiento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Relacionado con la 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de las clases pueden guardar estados en variables internas de la clase, por lo que se puede evitar que desde afuera se usen a través del modificador </a:t>
            </a:r>
            <a:r>
              <a:rPr i="1" lang="en"/>
              <a:t>‘private’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que mostrar cosas que no son necesarias que se sepan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el usuario de la clase, esté el menor tiempo posible para entender lo que hace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una persona quiere hacer una multiplicación de matrices, no le interesa saber cómo está hecha → solo quiere llamar al método que le haga el trabajo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