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Mauricio Isla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9-08T15:19:40.268">
    <p:pos x="6000" y="0"/>
    <p:text>agregar 2 ejemplos, por favor: @matias.villalobo@globant.com
_Assigned to Matias Nicolas Villalobo_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96a098a93_0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96a098a9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9515d340b_0_20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9515d340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9515d340b_0_2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9515d340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96a098a93_0_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96a098a9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9515d340b_0_20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9515d340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c487414ac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5c487414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9515d340b_0_2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9515d340b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59515d340b_0_2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59515d340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c487414ac_0_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c487414a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9515d340b_0_2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59515d340b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9515d340b_0_16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9515d340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59515d340b_0_17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59515d340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59515d340b_0_17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59515d340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9515d340b_0_18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59515d340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3a39b0f4b9_1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3a39b0f4b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9515d340b_0_18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9515d340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9515d340b_0_1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9515d340b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543ca32a15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543ca32a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9515d340b_0_19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9515d340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543ca32a15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543ca32a1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Nota: recordar agregar imagenes apropiadas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96a098a93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96a098a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543ca32a15_0_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543ca32a1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Nota: recordar agregar imagenes apropiadas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paso">
  <p:cSld name="Filmina - Repas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" name="Google Shape;109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title"/>
          </p:nvPr>
        </p:nvSpPr>
        <p:spPr>
          <a:xfrm>
            <a:off x="628650" y="290400"/>
            <a:ext cx="78867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4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14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pacio en blanco" showMasterSp="0">
  <p:cSld name="Espacio en blanco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17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1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4" name="Google Shape;154;p18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628650" y="200400"/>
            <a:ext cx="78867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 rot="5400000">
            <a:off x="4646700" y="2707050"/>
            <a:ext cx="57657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 rot="5400000">
            <a:off x="646125" y="792450"/>
            <a:ext cx="57657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MFS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1">
  <p:cSld name="Título - Ejercicios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71" name="Google Shape;171;p21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2" name="Google Shape;172;p21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3" name="Google Shape;173;p21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74" name="Google Shape;174;p21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21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76" name="Google Shape;176;p21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7" name="Google Shape;177;p21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78" name="Google Shape;178;p21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1">
  <p:cSld name="Título - Resolución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82" name="Google Shape;182;p2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3" name="Google Shape;183;p2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84" name="Google Shape;184;p2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2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86" name="Google Shape;186;p2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7" name="Google Shape;187;p2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88" name="Google Shape;188;p22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 1">
  <p:cSld name="Título - Repaso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23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93" name="Google Shape;193;p23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3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195" name="Google Shape;195;p23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6" name="Google Shape;196;p23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98" name="Google Shape;198;p23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23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00" name="Google Shape;200;p23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 1">
  <p:cSld name="Título - Conceptos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03" name="Google Shape;203;p2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04" name="Google Shape;204;p2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5" name="Google Shape;205;p2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06" name="Google Shape;206;p2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2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08" name="Google Shape;208;p2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9" name="Google Shape;209;p2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10" name="Google Shape;210;p24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2">
  <p:cSld name="Título - Ejercicios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13" name="Google Shape;213;p25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14" name="Google Shape;214;p25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" name="Google Shape;215;p25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16" name="Google Shape;216;p25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25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8" name="Google Shape;218;p25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9" name="Google Shape;219;p25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20" name="Google Shape;220;p25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2">
  <p:cSld name="Título - Resolución_2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23" name="Google Shape;223;p2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24" name="Google Shape;224;p2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5" name="Google Shape;225;p2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26" name="Google Shape;226;p2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2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28" name="Google Shape;228;p2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9" name="Google Shape;229;p2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0" name="Google Shape;230;p26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">
  <p:cSld name="Filmina - Conceptos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2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6" name="Google Shape;236;p2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37" name="Google Shape;237;p2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2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7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28"/>
          <p:cNvSpPr txBox="1"/>
          <p:nvPr/>
        </p:nvSpPr>
        <p:spPr>
          <a:xfrm flipH="1">
            <a:off x="76325" y="0"/>
            <a:ext cx="882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">
  <p:cSld name="Título - Concepto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">
  <p:cSld name="Filmina - Concep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">
  <p:cSld name="Título - Ejercicio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5" name="Google Shape;55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9" name="Google Shape;59;p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1" name="Google Shape;61;p6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Ejercicios">
  <p:cSld name="Filmina - Ejercici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4" name="Google Shape;64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68" name="Google Shape;68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0" name="Google Shape;70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">
  <p:cSld name="Título - Resolució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solución">
  <p:cSld name="Filmina - Resolu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">
  <p:cSld name="Título - Repas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9" name="Google Shape;9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Prog. Orientada a Objetos</a:t>
            </a:r>
            <a:endParaRPr/>
          </a:p>
        </p:txBody>
      </p:sp>
      <p:sp>
        <p:nvSpPr>
          <p:cNvPr id="251" name="Google Shape;251;p29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Herencia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Beneficios de usar TypeScript</a:t>
            </a:r>
            <a:endParaRPr/>
          </a:p>
        </p:txBody>
      </p:sp>
      <p:pic>
        <p:nvPicPr>
          <p:cNvPr id="345" name="Google Shape;34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00" y="1356867"/>
            <a:ext cx="3152775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8"/>
          <p:cNvSpPr txBox="1"/>
          <p:nvPr/>
        </p:nvSpPr>
        <p:spPr>
          <a:xfrm>
            <a:off x="830788" y="5052225"/>
            <a:ext cx="18552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Código TypeScript</a:t>
            </a:r>
            <a:endParaRPr b="1"/>
          </a:p>
        </p:txBody>
      </p:sp>
      <p:sp>
        <p:nvSpPr>
          <p:cNvPr id="347" name="Google Shape;347;p38"/>
          <p:cNvSpPr txBox="1"/>
          <p:nvPr/>
        </p:nvSpPr>
        <p:spPr>
          <a:xfrm>
            <a:off x="311709" y="5934850"/>
            <a:ext cx="32208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¿Cuál les parece que es más fácil de entender?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348" name="Google Shape;34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7284" y="1356867"/>
            <a:ext cx="4925006" cy="5196334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8"/>
          <p:cNvSpPr txBox="1"/>
          <p:nvPr/>
        </p:nvSpPr>
        <p:spPr>
          <a:xfrm>
            <a:off x="6729150" y="5052225"/>
            <a:ext cx="18552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Código JavaScript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</a:t>
            </a:r>
            <a:r>
              <a:rPr i="1" lang="en"/>
              <a:t>super</a:t>
            </a:r>
            <a:endParaRPr i="1"/>
          </a:p>
        </p:txBody>
      </p:sp>
      <p:sp>
        <p:nvSpPr>
          <p:cNvPr id="355" name="Google Shape;355;p3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restricción que tenemos al hacer herencia es que tenemos que invocar al constructor de la clase padre (o </a:t>
            </a:r>
            <a:r>
              <a:rPr i="1" lang="en"/>
              <a:t>superclase</a:t>
            </a:r>
            <a:r>
              <a:rPr lang="en"/>
              <a:t>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 no se invoca → error al hacer “tsc …”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Garantiza que las variables de la superclase se inicialicen de la manera esperada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 la práctica van a utilizar una determinada librería en donde van a tener que heredar de una determinada clase para hacer algo determinado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</a:t>
            </a:r>
            <a:r>
              <a:rPr i="1" lang="en"/>
              <a:t>protected</a:t>
            </a:r>
            <a:endParaRPr i="1"/>
          </a:p>
        </p:txBody>
      </p:sp>
      <p:sp>
        <p:nvSpPr>
          <p:cNvPr id="361" name="Google Shape;361;p4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Puede ocurrir que en una subclase, se quiera acceder/modificar el valor de una variable interna de la superclase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Recordar que las variables internas se escriben con </a:t>
            </a:r>
            <a:r>
              <a:rPr i="1" lang="en"/>
              <a:t>private</a:t>
            </a:r>
            <a:r>
              <a:rPr lang="en"/>
              <a:t>, ya que las usa la misma clase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Hay una forma de que las variables sigan siendo privadas para el exterior, pero que puedan ser accedidas desde una subclase → </a:t>
            </a:r>
            <a:r>
              <a:rPr i="1" lang="en"/>
              <a:t>protected</a:t>
            </a:r>
            <a:endParaRPr i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 desde una subclase, queremos acceder a una variable privada de la superclase → Error al hacer “tsc …”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</a:t>
            </a:r>
            <a:r>
              <a:rPr i="1" lang="en"/>
              <a:t>protected</a:t>
            </a:r>
            <a:r>
              <a:rPr lang="en"/>
              <a:t> - Ejemplo</a:t>
            </a:r>
            <a:endParaRPr/>
          </a:p>
        </p:txBody>
      </p:sp>
      <p:sp>
        <p:nvSpPr>
          <p:cNvPr id="367" name="Google Shape;367;p41"/>
          <p:cNvSpPr txBox="1"/>
          <p:nvPr/>
        </p:nvSpPr>
        <p:spPr>
          <a:xfrm>
            <a:off x="311700" y="1440675"/>
            <a:ext cx="3181500" cy="27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onstructor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8" name="Google Shape;368;p41"/>
          <p:cNvSpPr txBox="1"/>
          <p:nvPr/>
        </p:nvSpPr>
        <p:spPr>
          <a:xfrm>
            <a:off x="5101550" y="1440675"/>
            <a:ext cx="3000000" cy="18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SmartTV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onstructor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subirVolumen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9" name="Google Shape;369;p41"/>
          <p:cNvSpPr txBox="1"/>
          <p:nvPr/>
        </p:nvSpPr>
        <p:spPr>
          <a:xfrm>
            <a:off x="5101550" y="3518475"/>
            <a:ext cx="25260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tele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SmartTV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tele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tele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subirVolumen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tele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70" name="Google Shape;37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307375"/>
            <a:ext cx="8520600" cy="59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1"/>
          <p:cNvSpPr/>
          <p:nvPr/>
        </p:nvSpPr>
        <p:spPr>
          <a:xfrm>
            <a:off x="5131175" y="3897700"/>
            <a:ext cx="1894500" cy="76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1"/>
          <p:cNvSpPr/>
          <p:nvPr/>
        </p:nvSpPr>
        <p:spPr>
          <a:xfrm>
            <a:off x="389225" y="1820025"/>
            <a:ext cx="2526000" cy="37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1"/>
          <p:cNvSpPr/>
          <p:nvPr/>
        </p:nvSpPr>
        <p:spPr>
          <a:xfrm>
            <a:off x="5278100" y="2386875"/>
            <a:ext cx="2260800" cy="707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4" name="Google Shape;374;p41"/>
          <p:cNvCxnSpPr>
            <a:stCxn id="371" idx="3"/>
            <a:endCxn id="373" idx="3"/>
          </p:cNvCxnSpPr>
          <p:nvPr/>
        </p:nvCxnSpPr>
        <p:spPr>
          <a:xfrm flipH="1" rot="10800000">
            <a:off x="7025675" y="2740450"/>
            <a:ext cx="513300" cy="1539000"/>
          </a:xfrm>
          <a:prstGeom prst="bentConnector3">
            <a:avLst>
              <a:gd fmla="val 146376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41"/>
          <p:cNvCxnSpPr>
            <a:stCxn id="373" idx="1"/>
            <a:endCxn id="372" idx="3"/>
          </p:cNvCxnSpPr>
          <p:nvPr/>
        </p:nvCxnSpPr>
        <p:spPr>
          <a:xfrm rot="10800000">
            <a:off x="2915300" y="2008275"/>
            <a:ext cx="2362800" cy="7323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41"/>
          <p:cNvSpPr txBox="1"/>
          <p:nvPr/>
        </p:nvSpPr>
        <p:spPr>
          <a:xfrm>
            <a:off x="958339" y="6151925"/>
            <a:ext cx="72273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Desde la subclase accedemos a una variable de la superclase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 Televisor empleando Herencia</a:t>
            </a:r>
            <a:endParaRPr/>
          </a:p>
        </p:txBody>
      </p:sp>
      <p:sp>
        <p:nvSpPr>
          <p:cNvPr id="382" name="Google Shape;382;p42"/>
          <p:cNvSpPr txBox="1"/>
          <p:nvPr/>
        </p:nvSpPr>
        <p:spPr>
          <a:xfrm>
            <a:off x="631525" y="1356875"/>
            <a:ext cx="3572100" cy="5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onstructor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cambiarCanal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cambiarVolumen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900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3" name="Google Shape;383;p42"/>
          <p:cNvSpPr txBox="1"/>
          <p:nvPr/>
        </p:nvSpPr>
        <p:spPr>
          <a:xfrm>
            <a:off x="4572000" y="1356875"/>
            <a:ext cx="4022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SmartTV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mirarNetflix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'Mirando Netflix...'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subirVolumen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bajarVolumen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-=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4" name="Google Shape;384;p42"/>
          <p:cNvSpPr txBox="1"/>
          <p:nvPr/>
        </p:nvSpPr>
        <p:spPr>
          <a:xfrm>
            <a:off x="4571999" y="5520400"/>
            <a:ext cx="37980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0000"/>
                </a:solidFill>
              </a:rPr>
              <a:t>OPCIONAL</a:t>
            </a:r>
            <a:r>
              <a:rPr b="1" lang="en" sz="1800">
                <a:solidFill>
                  <a:srgbClr val="FF0000"/>
                </a:solidFill>
              </a:rPr>
              <a:t>: Copiar el código y jugar con private/protected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Representación Clase Televisor</a:t>
            </a:r>
            <a:endParaRPr/>
          </a:p>
        </p:txBody>
      </p:sp>
      <p:pic>
        <p:nvPicPr>
          <p:cNvPr id="390" name="Google Shape;39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150" y="1742792"/>
            <a:ext cx="2390775" cy="41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3"/>
          <p:cNvSpPr/>
          <p:nvPr/>
        </p:nvSpPr>
        <p:spPr>
          <a:xfrm>
            <a:off x="3530438" y="3896100"/>
            <a:ext cx="382200" cy="76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3"/>
          <p:cNvSpPr/>
          <p:nvPr/>
        </p:nvSpPr>
        <p:spPr>
          <a:xfrm>
            <a:off x="2256975" y="1995900"/>
            <a:ext cx="95700" cy="19002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3"/>
          <p:cNvSpPr txBox="1"/>
          <p:nvPr/>
        </p:nvSpPr>
        <p:spPr>
          <a:xfrm>
            <a:off x="5679300" y="4023150"/>
            <a:ext cx="31530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Indica de qué clase hereda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394" name="Google Shape;394;p43"/>
          <p:cNvSpPr txBox="1"/>
          <p:nvPr/>
        </p:nvSpPr>
        <p:spPr>
          <a:xfrm>
            <a:off x="611700" y="2333850"/>
            <a:ext cx="1471800" cy="12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# → protected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- → private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+ → public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395" name="Google Shape;395;p43"/>
          <p:cNvCxnSpPr>
            <a:stCxn id="393" idx="1"/>
            <a:endCxn id="391" idx="3"/>
          </p:cNvCxnSpPr>
          <p:nvPr/>
        </p:nvCxnSpPr>
        <p:spPr>
          <a:xfrm flipH="1">
            <a:off x="3912600" y="4277850"/>
            <a:ext cx="1766700" cy="6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de Composición</a:t>
            </a:r>
            <a:endParaRPr/>
          </a:p>
        </p:txBody>
      </p:sp>
      <p:sp>
        <p:nvSpPr>
          <p:cNvPr id="401" name="Google Shape;401;p44"/>
          <p:cNvSpPr txBox="1"/>
          <p:nvPr/>
        </p:nvSpPr>
        <p:spPr>
          <a:xfrm>
            <a:off x="473650" y="1470275"/>
            <a:ext cx="3818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botonPrendido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Boton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botonSubirVolumen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Boton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botonBajarVolumen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Boton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botonSubirCanal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Boton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botonBajarCanal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Boton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pantallaTelevisor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Pantalla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...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2" name="Google Shape;402;p44"/>
          <p:cNvSpPr txBox="1"/>
          <p:nvPr/>
        </p:nvSpPr>
        <p:spPr>
          <a:xfrm>
            <a:off x="1133550" y="4815400"/>
            <a:ext cx="68769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Clases más </a:t>
            </a:r>
            <a:r>
              <a:rPr b="1" i="1" lang="en" sz="1800">
                <a:solidFill>
                  <a:srgbClr val="FF0000"/>
                </a:solidFill>
              </a:rPr>
              <a:t>sencillas </a:t>
            </a:r>
            <a:r>
              <a:rPr b="1" lang="en" sz="1800">
                <a:solidFill>
                  <a:srgbClr val="FF0000"/>
                </a:solidFill>
              </a:rPr>
              <a:t>componen una clase más </a:t>
            </a:r>
            <a:r>
              <a:rPr b="1" i="1" lang="en" sz="1800">
                <a:solidFill>
                  <a:srgbClr val="FF0000"/>
                </a:solidFill>
              </a:rPr>
              <a:t>compleja</a:t>
            </a:r>
            <a:endParaRPr b="1" i="1" sz="1800">
              <a:solidFill>
                <a:srgbClr val="FF0000"/>
              </a:solidFill>
            </a:endParaRPr>
          </a:p>
        </p:txBody>
      </p:sp>
      <p:sp>
        <p:nvSpPr>
          <p:cNvPr id="403" name="Google Shape;403;p44"/>
          <p:cNvSpPr txBox="1"/>
          <p:nvPr/>
        </p:nvSpPr>
        <p:spPr>
          <a:xfrm>
            <a:off x="4460150" y="1470275"/>
            <a:ext cx="4499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ruedaDelanteraDerecha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Rueda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ruedaDelanteraIzquierda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Rueda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ruedaTraseraDerecha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Rueda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ruedaTraseraIzquierda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Rueda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volante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Volante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palancaCambios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TransmisionManual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...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4" name="Google Shape;404;p44"/>
          <p:cNvSpPr/>
          <p:nvPr/>
        </p:nvSpPr>
        <p:spPr>
          <a:xfrm>
            <a:off x="1055825" y="1519625"/>
            <a:ext cx="967200" cy="306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4"/>
          <p:cNvSpPr/>
          <p:nvPr/>
        </p:nvSpPr>
        <p:spPr>
          <a:xfrm>
            <a:off x="4989205" y="1519625"/>
            <a:ext cx="576300" cy="306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4"/>
          <p:cNvSpPr txBox="1"/>
          <p:nvPr/>
        </p:nvSpPr>
        <p:spPr>
          <a:xfrm>
            <a:off x="1133550" y="5668400"/>
            <a:ext cx="68769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Televisor y Auto están </a:t>
            </a:r>
            <a:r>
              <a:rPr b="1" i="1" lang="en" sz="1800">
                <a:solidFill>
                  <a:srgbClr val="FF0000"/>
                </a:solidFill>
              </a:rPr>
              <a:t>compuestas </a:t>
            </a:r>
            <a:r>
              <a:rPr b="1" lang="en" sz="1800">
                <a:solidFill>
                  <a:srgbClr val="FF0000"/>
                </a:solidFill>
              </a:rPr>
              <a:t>por clases más </a:t>
            </a:r>
            <a:r>
              <a:rPr b="1" i="1" lang="en" sz="1800">
                <a:solidFill>
                  <a:srgbClr val="FF0000"/>
                </a:solidFill>
              </a:rPr>
              <a:t>simples</a:t>
            </a:r>
            <a:endParaRPr b="1" i="1" sz="1800">
              <a:solidFill>
                <a:srgbClr val="FF0000"/>
              </a:solidFill>
            </a:endParaRPr>
          </a:p>
        </p:txBody>
      </p:sp>
      <p:cxnSp>
        <p:nvCxnSpPr>
          <p:cNvPr id="407" name="Google Shape;407;p44"/>
          <p:cNvCxnSpPr>
            <a:stCxn id="404" idx="1"/>
            <a:endCxn id="406" idx="1"/>
          </p:cNvCxnSpPr>
          <p:nvPr/>
        </p:nvCxnSpPr>
        <p:spPr>
          <a:xfrm>
            <a:off x="1055825" y="1672625"/>
            <a:ext cx="77700" cy="4227600"/>
          </a:xfrm>
          <a:prstGeom prst="bentConnector3">
            <a:avLst>
              <a:gd fmla="val -306467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8" name="Google Shape;408;p44"/>
          <p:cNvCxnSpPr>
            <a:stCxn id="405" idx="3"/>
            <a:endCxn id="406" idx="3"/>
          </p:cNvCxnSpPr>
          <p:nvPr/>
        </p:nvCxnSpPr>
        <p:spPr>
          <a:xfrm>
            <a:off x="5565505" y="1672625"/>
            <a:ext cx="2445000" cy="4227600"/>
          </a:xfrm>
          <a:prstGeom prst="bentConnector3">
            <a:avLst>
              <a:gd fmla="val 109737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Herencia vs. Composición (1)</a:t>
            </a:r>
            <a:endParaRPr/>
          </a:p>
        </p:txBody>
      </p:sp>
      <p:sp>
        <p:nvSpPr>
          <p:cNvPr id="414" name="Google Shape;414;p4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Suponer que teniendo una clase ya implementada, queremos implementar </a:t>
            </a:r>
            <a:r>
              <a:rPr i="1" lang="en"/>
              <a:t>una nueva</a:t>
            </a:r>
            <a:endParaRPr i="1"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 hay </a:t>
            </a:r>
            <a:r>
              <a:rPr lang="en"/>
              <a:t>cosas en común → Herencia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Tener cuidado → no abusar!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Las cosas en común tienen que tener sentido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 necesito tener acceso a variables internas de una determinada clase → Composición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Herencia vs. Composición (2)</a:t>
            </a:r>
            <a:endParaRPr/>
          </a:p>
        </p:txBody>
      </p:sp>
      <p:sp>
        <p:nvSpPr>
          <p:cNvPr id="420" name="Google Shape;420;p4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Suponer que teniendo una clase ya implementada, queremos implementar </a:t>
            </a:r>
            <a:r>
              <a:rPr i="1" lang="en"/>
              <a:t>una nueva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Ejemplo 1: quiero usar todos los métodos de la clase implementada, pero agregar </a:t>
            </a:r>
            <a:r>
              <a:rPr i="1" lang="en"/>
              <a:t>uno </a:t>
            </a:r>
            <a:r>
              <a:rPr lang="en"/>
              <a:t>más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La idea es escribir la menor cantidad posible de código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Ejemplo 2: quiero usar solo algunos métodos de la clase que tengo implementada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La idea es exponer solamente la funcionalidad necesaria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</a:t>
            </a:r>
            <a:endParaRPr/>
          </a:p>
        </p:txBody>
      </p:sp>
      <p:sp>
        <p:nvSpPr>
          <p:cNvPr id="426" name="Google Shape;426;p4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idea es evitar duplicar código </a:t>
            </a:r>
            <a:r>
              <a:rPr i="1" lang="en"/>
              <a:t>siempre que se pueda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 caso de aprovechar una clase empleando herencia o composición → siempre pensar en la forma de escribir el </a:t>
            </a:r>
            <a:r>
              <a:rPr i="1" lang="en"/>
              <a:t>mínimo código posible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 exponer funcionalidad de forma innecesaria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No se pueden heredar algunos métodos o variables → todo o nada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Paciencia para entender bien → No son conceptos fáciles, con la práctica se van ajustando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57" name="Google Shape;257;p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Noción de generalización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Ejemplos de la vida real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Herencia en TypeScript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Uso de </a:t>
            </a:r>
            <a:r>
              <a:rPr i="1" lang="en"/>
              <a:t>super</a:t>
            </a:r>
            <a:endParaRPr i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Uso de </a:t>
            </a:r>
            <a:r>
              <a:rPr i="1" lang="en"/>
              <a:t>protected</a:t>
            </a:r>
            <a:endParaRPr i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Clase Televisor usando Herencia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Herencia vs. Composición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Recomendaciones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Ejercicios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8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Ejercicios</a:t>
            </a:r>
            <a:endParaRPr/>
          </a:p>
        </p:txBody>
      </p:sp>
      <p:sp>
        <p:nvSpPr>
          <p:cNvPr id="432" name="Google Shape;432;p48"/>
          <p:cNvSpPr txBox="1"/>
          <p:nvPr>
            <p:ph idx="4294967295"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</a:rPr>
              <a:t>Prog. Orientada a Objetos</a:t>
            </a:r>
            <a:endParaRPr b="1"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 - En Clase</a:t>
            </a:r>
            <a:endParaRPr/>
          </a:p>
        </p:txBody>
      </p:sp>
      <p:sp>
        <p:nvSpPr>
          <p:cNvPr id="438" name="Google Shape;438;p49"/>
          <p:cNvSpPr txBox="1"/>
          <p:nvPr>
            <p:ph idx="1" type="body"/>
          </p:nvPr>
        </p:nvSpPr>
        <p:spPr>
          <a:xfrm>
            <a:off x="3747475" y="1530725"/>
            <a:ext cx="52338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Implementar las clases y métodos que se muestran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Agregar variables/métodos adicionales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Implementar cada clase en un archivo diferente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Ojo con la forma de hacer los </a:t>
            </a:r>
            <a:r>
              <a:rPr i="1" lang="en"/>
              <a:t>import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Subir las cosas a GitHub y avisar por Slack</a:t>
            </a:r>
            <a:endParaRPr/>
          </a:p>
        </p:txBody>
      </p:sp>
      <p:pic>
        <p:nvPicPr>
          <p:cNvPr id="439" name="Google Shape;43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00" y="1650375"/>
            <a:ext cx="3533775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 - Fuera de Clase</a:t>
            </a:r>
            <a:endParaRPr/>
          </a:p>
        </p:txBody>
      </p:sp>
      <p:sp>
        <p:nvSpPr>
          <p:cNvPr id="445" name="Google Shape;445;p50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Crear proyecto NPM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Subir proyecto a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Implementar Registro Automotor visto anteriormente, pero agregando soporte de motos y camiones usando herencia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Definir tarea NPM para compilar y correr los archivos necesarios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Enviar por Slack el link al repositorio de GitHub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 - En Clase</a:t>
            </a:r>
            <a:endParaRPr/>
          </a:p>
        </p:txBody>
      </p:sp>
      <p:sp>
        <p:nvSpPr>
          <p:cNvPr id="451" name="Google Shape;451;p51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Crear proyecto NPM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Subir proyecto a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Implementar </a:t>
            </a:r>
            <a:r>
              <a:rPr lang="en"/>
              <a:t>una Selección de Fútbol, conformada por Futbolistas, Entrenador y Masajista.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Aplicar herencia donde sea posible.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Noción de Generalización</a:t>
            </a:r>
            <a:endParaRPr/>
          </a:p>
        </p:txBody>
      </p:sp>
      <p:sp>
        <p:nvSpPr>
          <p:cNvPr id="263" name="Google Shape;263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Normalmente generalizamos las cosas para poder entenderlas mejor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Generalizar es asignar una serie de características a un objeto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Por ejemplo nos muestran un dispositivo raro y nos dicen que es un teléfono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Automáticamente suponemos que por tratarse de un teléfono, va a hacer llamadas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Estamos generalizando que los teléfonos hacen llamadas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Programación Orientada a Objetos, por inspirarse en la vida real, también refleja este concepto de generalización → </a:t>
            </a:r>
            <a:r>
              <a:rPr i="1" lang="en"/>
              <a:t>Herencia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Herencia en la Vida Real</a:t>
            </a:r>
            <a:endParaRPr/>
          </a:p>
        </p:txBody>
      </p:sp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Clase Televisor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Televisor de Tubo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Televisor Plasma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Televisor LCD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Televisor LED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Clase Teléfono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Teléfono Celular (los primeros)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Smartphone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 ambos casos, por el hecho de tratarse de un Televisor o de un Teléfono, sabemos automáticamente que tienen una series de características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el caso de Televisor → muestra una imagen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el caso de Teléfono → hace llamadas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Herencia en la Vida Real (2)</a:t>
            </a:r>
            <a:endParaRPr/>
          </a:p>
        </p:txBody>
      </p:sp>
      <p:sp>
        <p:nvSpPr>
          <p:cNvPr id="275" name="Google Shape;275;p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Clase Vehiculo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Automovil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Camioneta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Camion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Clase Perro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Doberman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Chihuahua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 ambos casos, por el hecho de tratarse de un Vehiculo o de un Perro, sabemos automáticamente que tienen una series de características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el caso de Vehiculo→ arranca/frena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el caso de Perro→ ladra/corre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Herencia en TypeScript (1)</a:t>
            </a:r>
            <a:endParaRPr/>
          </a:p>
        </p:txBody>
      </p:sp>
      <p:sp>
        <p:nvSpPr>
          <p:cNvPr id="281" name="Google Shape;281;p34"/>
          <p:cNvSpPr txBox="1"/>
          <p:nvPr/>
        </p:nvSpPr>
        <p:spPr>
          <a:xfrm>
            <a:off x="463775" y="1356875"/>
            <a:ext cx="3611700" cy="265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2" name="Google Shape;282;p34"/>
          <p:cNvSpPr txBox="1"/>
          <p:nvPr/>
        </p:nvSpPr>
        <p:spPr>
          <a:xfrm>
            <a:off x="5160775" y="1356875"/>
            <a:ext cx="3000000" cy="132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SmartTV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onstructor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3" name="Google Shape;283;p34"/>
          <p:cNvSpPr txBox="1"/>
          <p:nvPr/>
        </p:nvSpPr>
        <p:spPr>
          <a:xfrm>
            <a:off x="5160775" y="3147875"/>
            <a:ext cx="3000000" cy="86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tele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SmartTV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tele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4" name="Google Shape;2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200" y="4612575"/>
            <a:ext cx="7627575" cy="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4"/>
          <p:cNvSpPr/>
          <p:nvPr/>
        </p:nvSpPr>
        <p:spPr>
          <a:xfrm>
            <a:off x="5052225" y="3522750"/>
            <a:ext cx="1805700" cy="49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4"/>
          <p:cNvSpPr/>
          <p:nvPr/>
        </p:nvSpPr>
        <p:spPr>
          <a:xfrm>
            <a:off x="463775" y="4800075"/>
            <a:ext cx="4963500" cy="26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" name="Google Shape;287;p34"/>
          <p:cNvCxnSpPr>
            <a:endCxn id="286" idx="3"/>
          </p:cNvCxnSpPr>
          <p:nvPr/>
        </p:nvCxnSpPr>
        <p:spPr>
          <a:xfrm rot="5400000">
            <a:off x="5233625" y="4209675"/>
            <a:ext cx="915000" cy="5277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p34"/>
          <p:cNvSpPr txBox="1"/>
          <p:nvPr/>
        </p:nvSpPr>
        <p:spPr>
          <a:xfrm>
            <a:off x="1159475" y="5417325"/>
            <a:ext cx="35721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SmartTV tiene lo mismo que Televisor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289" name="Google Shape;289;p34"/>
          <p:cNvCxnSpPr>
            <a:stCxn id="288" idx="0"/>
            <a:endCxn id="286" idx="2"/>
          </p:cNvCxnSpPr>
          <p:nvPr/>
        </p:nvCxnSpPr>
        <p:spPr>
          <a:xfrm rot="-5400000">
            <a:off x="2768225" y="5239425"/>
            <a:ext cx="355200" cy="600"/>
          </a:xfrm>
          <a:prstGeom prst="bentConnector3">
            <a:avLst>
              <a:gd fmla="val 50021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Herencia en TypeScript (1B)</a:t>
            </a:r>
            <a:endParaRPr/>
          </a:p>
        </p:txBody>
      </p:sp>
      <p:sp>
        <p:nvSpPr>
          <p:cNvPr id="295" name="Google Shape;295;p35"/>
          <p:cNvSpPr txBox="1"/>
          <p:nvPr/>
        </p:nvSpPr>
        <p:spPr>
          <a:xfrm>
            <a:off x="463775" y="1356875"/>
            <a:ext cx="3611700" cy="265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Vehiculo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cantidadCilindros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cantidadAsientos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constructor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cantidadCilindros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cantidadAsientos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6" name="Google Shape;296;p35"/>
          <p:cNvSpPr txBox="1"/>
          <p:nvPr/>
        </p:nvSpPr>
        <p:spPr>
          <a:xfrm>
            <a:off x="5160775" y="1356875"/>
            <a:ext cx="3000000" cy="132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Automovil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Vehiculo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constructor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7" name="Google Shape;297;p35"/>
          <p:cNvSpPr txBox="1"/>
          <p:nvPr/>
        </p:nvSpPr>
        <p:spPr>
          <a:xfrm>
            <a:off x="5160775" y="3147875"/>
            <a:ext cx="3000000" cy="86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ferrari 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Automovil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ferrari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8" name="Google Shape;2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200" y="4612575"/>
            <a:ext cx="7627575" cy="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5"/>
          <p:cNvSpPr/>
          <p:nvPr/>
        </p:nvSpPr>
        <p:spPr>
          <a:xfrm>
            <a:off x="5160775" y="3495475"/>
            <a:ext cx="1805700" cy="49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5"/>
          <p:cNvSpPr/>
          <p:nvPr/>
        </p:nvSpPr>
        <p:spPr>
          <a:xfrm>
            <a:off x="463775" y="4800075"/>
            <a:ext cx="4963500" cy="26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1" name="Google Shape;301;p35"/>
          <p:cNvCxnSpPr>
            <a:endCxn id="300" idx="3"/>
          </p:cNvCxnSpPr>
          <p:nvPr/>
        </p:nvCxnSpPr>
        <p:spPr>
          <a:xfrm rot="5400000">
            <a:off x="5233625" y="4209675"/>
            <a:ext cx="915000" cy="5277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35"/>
          <p:cNvSpPr txBox="1"/>
          <p:nvPr/>
        </p:nvSpPr>
        <p:spPr>
          <a:xfrm>
            <a:off x="1159475" y="5417325"/>
            <a:ext cx="35721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Automovil</a:t>
            </a:r>
            <a:r>
              <a:rPr b="1" lang="en">
                <a:solidFill>
                  <a:srgbClr val="FF0000"/>
                </a:solidFill>
              </a:rPr>
              <a:t> tiene lo mismo que Vehiculo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303" name="Google Shape;303;p35"/>
          <p:cNvCxnSpPr>
            <a:stCxn id="302" idx="0"/>
            <a:endCxn id="300" idx="2"/>
          </p:cNvCxnSpPr>
          <p:nvPr/>
        </p:nvCxnSpPr>
        <p:spPr>
          <a:xfrm rot="-5400000">
            <a:off x="2768225" y="5239425"/>
            <a:ext cx="355200" cy="600"/>
          </a:xfrm>
          <a:prstGeom prst="bentConnector3">
            <a:avLst>
              <a:gd fmla="val 50021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35"/>
          <p:cNvSpPr txBox="1"/>
          <p:nvPr/>
        </p:nvSpPr>
        <p:spPr>
          <a:xfrm>
            <a:off x="4735075" y="5372100"/>
            <a:ext cx="385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Herencia en TypeScript (2)</a:t>
            </a:r>
            <a:endParaRPr/>
          </a:p>
        </p:txBody>
      </p:sp>
      <p:sp>
        <p:nvSpPr>
          <p:cNvPr id="310" name="Google Shape;310;p36"/>
          <p:cNvSpPr txBox="1"/>
          <p:nvPr/>
        </p:nvSpPr>
        <p:spPr>
          <a:xfrm>
            <a:off x="852000" y="1539375"/>
            <a:ext cx="3720000" cy="34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onstructor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cambiarCanal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36"/>
          <p:cNvSpPr txBox="1"/>
          <p:nvPr/>
        </p:nvSpPr>
        <p:spPr>
          <a:xfrm>
            <a:off x="5170650" y="1539375"/>
            <a:ext cx="3000000" cy="132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SmartTV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onstructor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36"/>
          <p:cNvSpPr txBox="1"/>
          <p:nvPr/>
        </p:nvSpPr>
        <p:spPr>
          <a:xfrm>
            <a:off x="5170650" y="3049075"/>
            <a:ext cx="3000000" cy="189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tele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SmartTV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tele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tele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cambiarCanal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tele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13" name="Google Shape;3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25" y="5283775"/>
            <a:ext cx="8609550" cy="6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6"/>
          <p:cNvSpPr/>
          <p:nvPr/>
        </p:nvSpPr>
        <p:spPr>
          <a:xfrm>
            <a:off x="5131175" y="3897700"/>
            <a:ext cx="1894500" cy="76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6"/>
          <p:cNvSpPr/>
          <p:nvPr/>
        </p:nvSpPr>
        <p:spPr>
          <a:xfrm>
            <a:off x="182000" y="5410575"/>
            <a:ext cx="5709000" cy="632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6"/>
          <p:cNvSpPr txBox="1"/>
          <p:nvPr/>
        </p:nvSpPr>
        <p:spPr>
          <a:xfrm>
            <a:off x="1250450" y="6256425"/>
            <a:ext cx="35721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También aplica a los métodos!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317" name="Google Shape;317;p36"/>
          <p:cNvCxnSpPr>
            <a:stCxn id="314" idx="2"/>
            <a:endCxn id="315" idx="3"/>
          </p:cNvCxnSpPr>
          <p:nvPr/>
        </p:nvCxnSpPr>
        <p:spPr>
          <a:xfrm rot="5400000">
            <a:off x="5451875" y="5100250"/>
            <a:ext cx="1065600" cy="1875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36"/>
          <p:cNvCxnSpPr>
            <a:stCxn id="316" idx="0"/>
            <a:endCxn id="315" idx="2"/>
          </p:cNvCxnSpPr>
          <p:nvPr/>
        </p:nvCxnSpPr>
        <p:spPr>
          <a:xfrm rot="-5400000">
            <a:off x="2930300" y="6149625"/>
            <a:ext cx="213000" cy="600"/>
          </a:xfrm>
          <a:prstGeom prst="bentConnector3">
            <a:avLst>
              <a:gd fmla="val 49965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36"/>
          <p:cNvSpPr/>
          <p:nvPr/>
        </p:nvSpPr>
        <p:spPr>
          <a:xfrm>
            <a:off x="5616367" y="2020627"/>
            <a:ext cx="962700" cy="295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6"/>
          <p:cNvSpPr txBox="1"/>
          <p:nvPr/>
        </p:nvSpPr>
        <p:spPr>
          <a:xfrm>
            <a:off x="7076850" y="2531175"/>
            <a:ext cx="1093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Y esto?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321" name="Google Shape;321;p36"/>
          <p:cNvCxnSpPr>
            <a:stCxn id="320" idx="0"/>
            <a:endCxn id="319" idx="3"/>
          </p:cNvCxnSpPr>
          <p:nvPr/>
        </p:nvCxnSpPr>
        <p:spPr>
          <a:xfrm flipH="1" rot="5400000">
            <a:off x="6920100" y="1827525"/>
            <a:ext cx="362700" cy="10446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Herencia en TypeScript (2B)</a:t>
            </a:r>
            <a:endParaRPr/>
          </a:p>
        </p:txBody>
      </p:sp>
      <p:sp>
        <p:nvSpPr>
          <p:cNvPr id="327" name="Google Shape;327;p37"/>
          <p:cNvSpPr txBox="1"/>
          <p:nvPr/>
        </p:nvSpPr>
        <p:spPr>
          <a:xfrm>
            <a:off x="852000" y="1539375"/>
            <a:ext cx="3720000" cy="34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Vehiculo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cantidadCilindros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cantidadAsientos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constructor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cantidadCilindros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cantidadAsientos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sumarAsientos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asientos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cantidadAsientos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asientos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8" name="Google Shape;328;p37"/>
          <p:cNvSpPr txBox="1"/>
          <p:nvPr/>
        </p:nvSpPr>
        <p:spPr>
          <a:xfrm>
            <a:off x="5170650" y="1539375"/>
            <a:ext cx="3000000" cy="132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Automovil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Vehiculo 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constructor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9" name="Google Shape;329;p37"/>
          <p:cNvSpPr txBox="1"/>
          <p:nvPr/>
        </p:nvSpPr>
        <p:spPr>
          <a:xfrm>
            <a:off x="5170650" y="3049075"/>
            <a:ext cx="3000000" cy="189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ferrari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Automovil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ferrari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ferrari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sumarAsientos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ferrari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30" name="Google Shape;33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25" y="5283775"/>
            <a:ext cx="8609550" cy="6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7"/>
          <p:cNvSpPr/>
          <p:nvPr/>
        </p:nvSpPr>
        <p:spPr>
          <a:xfrm>
            <a:off x="5182350" y="3925775"/>
            <a:ext cx="1894500" cy="76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7"/>
          <p:cNvSpPr/>
          <p:nvPr/>
        </p:nvSpPr>
        <p:spPr>
          <a:xfrm>
            <a:off x="182000" y="5410575"/>
            <a:ext cx="5709000" cy="632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7"/>
          <p:cNvSpPr txBox="1"/>
          <p:nvPr/>
        </p:nvSpPr>
        <p:spPr>
          <a:xfrm>
            <a:off x="1250450" y="6256425"/>
            <a:ext cx="35721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También aplica a los métodos!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334" name="Google Shape;334;p37"/>
          <p:cNvCxnSpPr>
            <a:stCxn id="331" idx="2"/>
            <a:endCxn id="332" idx="3"/>
          </p:cNvCxnSpPr>
          <p:nvPr/>
        </p:nvCxnSpPr>
        <p:spPr>
          <a:xfrm rot="5400000">
            <a:off x="5491500" y="5088875"/>
            <a:ext cx="1037700" cy="2385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37"/>
          <p:cNvCxnSpPr>
            <a:stCxn id="333" idx="0"/>
            <a:endCxn id="332" idx="2"/>
          </p:cNvCxnSpPr>
          <p:nvPr/>
        </p:nvCxnSpPr>
        <p:spPr>
          <a:xfrm rot="-5400000">
            <a:off x="2930300" y="6149625"/>
            <a:ext cx="213000" cy="600"/>
          </a:xfrm>
          <a:prstGeom prst="bentConnector3">
            <a:avLst>
              <a:gd fmla="val 49965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37"/>
          <p:cNvSpPr/>
          <p:nvPr/>
        </p:nvSpPr>
        <p:spPr>
          <a:xfrm>
            <a:off x="5616367" y="2020627"/>
            <a:ext cx="962700" cy="295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7"/>
          <p:cNvSpPr txBox="1"/>
          <p:nvPr/>
        </p:nvSpPr>
        <p:spPr>
          <a:xfrm>
            <a:off x="7076850" y="2531175"/>
            <a:ext cx="1093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Y esto?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338" name="Google Shape;338;p37"/>
          <p:cNvCxnSpPr>
            <a:stCxn id="337" idx="0"/>
            <a:endCxn id="336" idx="3"/>
          </p:cNvCxnSpPr>
          <p:nvPr/>
        </p:nvCxnSpPr>
        <p:spPr>
          <a:xfrm flipH="1" rot="5400000">
            <a:off x="6920100" y="1827525"/>
            <a:ext cx="362700" cy="10446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37"/>
          <p:cNvSpPr txBox="1"/>
          <p:nvPr/>
        </p:nvSpPr>
        <p:spPr>
          <a:xfrm>
            <a:off x="4613275" y="6362700"/>
            <a:ext cx="45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Nota: recordar agregar imagenes apropiadas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FS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