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cente Madariaga" initials="" lastIdx="2" clrIdx="0"/>
  <p:cmAuthor id="1" name="Mauricio Isla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1-31T16:59:33.830" idx="2">
    <p:pos x="6000" y="0"/>
    <p:text>@mauricio.islas@gmail.com</p:text>
  </p:cm>
  <p:cm authorId="0" dt="2023-02-21T16:54:01.096" idx="1">
    <p:pos x="6000" y="0"/>
    <p:text>hacer explicacion teorica de que es y para que se usa</p:text>
  </p:cm>
  <p:cm authorId="1" dt="2023-02-21T16:54:01.096" idx="1">
    <p:pos x="6000" y="0"/>
    <p:text>algo asi? Dos paginas arriba hay un poco de teoria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346822f5e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7346822f5e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f33072a98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f33072a98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f33072a9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f33072a9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f33072a9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f33072a98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f33072a98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f33072a98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f33072a98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f33072a98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dd57b7ff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dd57b7ff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dd57b7ff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dd57b7ff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f33072a98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f33072a98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f3c4abc2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f3c4abc2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f33072a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f33072a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f33072a9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f33072a9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f33072a9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f33072a9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f3c4abc26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f3c4abc26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f3c4abc26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f3c4abc26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f33072a9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f33072a98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f33072a9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f33072a9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8450a4768ff772c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8450a4768ff772c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8450a4768ff772c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8450a4768ff772c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de ejemplo https://http.cat/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8450a4768ff772c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8450a4768ff772c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f33072a98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f33072a98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f39c6421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f39c6421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MFS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1">
  <p:cSld name="Título - Ejercicios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 1">
  <p:cSld name="Título - Conceptos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2">
  <p:cSld name="Título - Ejercicios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2">
  <p:cSld name="Título - Resolución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">
  <p:cSld name="Filmina - Concepto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">
  <p:cSld name="Filmina - Conceptos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2" name="Google Shape;252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3">
  <p:cSld name="Filmina - Conceptos_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2" name="Google Shape;262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4">
  <p:cSld name="Filmina - Conceptos_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2" name="Google Shape;272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5">
  <p:cSld name="Filmina - Conceptos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2" name="Google Shape;282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6">
  <p:cSld name="Filmina - Conceptos_6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1" name="Google Shape;291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2" name="Google Shape;292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7">
  <p:cSld name="Filmina - Conceptos_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01" name="Google Shape;301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2" name="Google Shape;302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8">
  <p:cSld name="Filmina - Conceptos_8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2" name="Google Shape;312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9">
  <p:cSld name="Filmina - Conceptos_9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1" name="Google Shape;321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2" name="Google Shape;322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0">
  <p:cSld name="Filmina - Conceptos_10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31" name="Google Shape;331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2" name="Google Shape;332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1">
  <p:cSld name="Filmina - Conceptos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41" name="Google Shape;341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2" name="Google Shape;342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2">
  <p:cSld name="Filmina - Conceptos_1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2" name="Google Shape;352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3">
  <p:cSld name="Filmina - Conceptos_13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61" name="Google Shape;361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2" name="Google Shape;362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5">
  <p:cSld name="Filmina - Conceptos_15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71" name="Google Shape;371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2" name="Google Shape;372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6">
  <p:cSld name="Filmina - Conceptos_16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81" name="Google Shape;381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2" name="Google Shape;382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7">
  <p:cSld name="Filmina - Conceptos_17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1" name="Google Shape;391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2" name="Google Shape;392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8">
  <p:cSld name="Filmina - Conceptos_18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01" name="Google Shape;401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2" name="Google Shape;402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9">
  <p:cSld name="Filmina - Conceptos_1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11" name="Google Shape;411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2" name="Google Shape;412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1">
  <p:cSld name="Filmina - Conceptos_2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21" name="Google Shape;421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2" name="Google Shape;422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2">
  <p:cSld name="Filmina - Conceptos_2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31" name="Google Shape;431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2" name="Google Shape;432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3">
  <p:cSld name="Título - Ejercicios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39" name="Google Shape;439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0" name="Google Shape;440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1" name="Google Shape;441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3" name="Google Shape;443;p4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 1">
  <p:cSld name="Filmina - Ejercicios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0" name="Google Shape;450;p4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2" name="Google Shape;452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50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recipes/serve-stati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HTTP/Sta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461" name="Google Shape;461;p5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HTTP Server - NEST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53023" y="489098"/>
            <a:ext cx="4430233" cy="5613990"/>
          </a:xfrm>
        </p:spPr>
        <p:txBody>
          <a:bodyPr/>
          <a:lstStyle/>
          <a:p>
            <a:pPr marL="114300" indent="0" algn="ctr"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SCAFFOLDING</a:t>
            </a:r>
          </a:p>
          <a:p>
            <a:pPr marL="114300" indent="0">
              <a:buNone/>
            </a:pPr>
            <a:endParaRPr lang="es-ES" sz="24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114300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+mn-lt"/>
              </a:rPr>
              <a:t>Este es el </a:t>
            </a:r>
            <a:r>
              <a:rPr lang="es-ES" sz="2400" b="1" dirty="0" smtClean="0">
                <a:solidFill>
                  <a:schemeClr val="tx1"/>
                </a:solidFill>
                <a:latin typeface="+mn-lt"/>
              </a:rPr>
              <a:t>andamiaje</a:t>
            </a:r>
            <a:r>
              <a:rPr lang="es-ES" sz="2400" dirty="0" smtClean="0">
                <a:solidFill>
                  <a:schemeClr val="tx1"/>
                </a:solidFill>
                <a:latin typeface="+mn-lt"/>
              </a:rPr>
              <a:t> que nos provee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</a:rPr>
              <a:t>Nest</a:t>
            </a:r>
            <a:r>
              <a:rPr lang="es-ES" sz="2400" dirty="0" smtClean="0">
                <a:solidFill>
                  <a:schemeClr val="tx1"/>
                </a:solidFill>
                <a:latin typeface="+mn-lt"/>
              </a:rPr>
              <a:t> JS a partir del cual comenzaremos a desarrollar nuestro </a:t>
            </a:r>
            <a:r>
              <a:rPr lang="es-ES" sz="2400" dirty="0" err="1" smtClean="0">
                <a:solidFill>
                  <a:schemeClr val="tx1"/>
                </a:solidFill>
                <a:latin typeface="+mn-lt"/>
              </a:rPr>
              <a:t>backend</a:t>
            </a:r>
            <a:r>
              <a:rPr lang="es-ES" sz="24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buNone/>
            </a:pPr>
            <a:endParaRPr lang="es-ES" sz="2400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+mn-lt"/>
              </a:rPr>
              <a:t>Este andamiaje </a:t>
            </a:r>
            <a:r>
              <a:rPr lang="es-ES" sz="2400" b="1" dirty="0" smtClean="0">
                <a:solidFill>
                  <a:schemeClr val="tx1"/>
                </a:solidFill>
                <a:latin typeface="+mn-lt"/>
              </a:rPr>
              <a:t>refleja la arquitectura del </a:t>
            </a:r>
            <a:r>
              <a:rPr lang="es-ES" sz="2400" b="1" i="1" dirty="0" err="1" smtClean="0">
                <a:solidFill>
                  <a:schemeClr val="tx1"/>
                </a:solidFill>
                <a:latin typeface="+mn-lt"/>
              </a:rPr>
              <a:t>framework</a:t>
            </a:r>
            <a:r>
              <a:rPr lang="es-ES" sz="2400" dirty="0" smtClean="0">
                <a:solidFill>
                  <a:schemeClr val="tx1"/>
                </a:solidFill>
                <a:latin typeface="+mn-lt"/>
              </a:rPr>
              <a:t> y sobre ese modelo de arquitectura se irán creando los artefactos de software que nuestro proyecto requiera.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9726" t="4331" r="39959" b="32156"/>
          <a:stretch/>
        </p:blipFill>
        <p:spPr>
          <a:xfrm>
            <a:off x="949841" y="489098"/>
            <a:ext cx="3161415" cy="60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Iniciar el proyecto</a:t>
            </a:r>
            <a:endParaRPr/>
          </a:p>
        </p:txBody>
      </p:sp>
      <p:sp>
        <p:nvSpPr>
          <p:cNvPr id="516" name="Google Shape;516;p59"/>
          <p:cNvSpPr txBox="1">
            <a:spLocks noGrp="1"/>
          </p:cNvSpPr>
          <p:nvPr>
            <p:ph type="body" idx="1"/>
          </p:nvPr>
        </p:nvSpPr>
        <p:spPr>
          <a:xfrm>
            <a:off x="2599700" y="1588425"/>
            <a:ext cx="42675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Iniciar el servidor:</a:t>
            </a:r>
            <a:endParaRPr/>
          </a:p>
          <a:p>
            <a:pPr marL="0" marR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npm run start:dev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Verlo en el navegador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http://localhost:3000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el Hello World</a:t>
            </a:r>
            <a:endParaRPr/>
          </a:p>
        </p:txBody>
      </p:sp>
      <p:pic>
        <p:nvPicPr>
          <p:cNvPr id="522" name="Google Shape;5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00" y="2363924"/>
            <a:ext cx="6955050" cy="361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53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(para el futuro)</a:t>
            </a:r>
            <a:endParaRPr/>
          </a:p>
        </p:txBody>
      </p:sp>
      <p:sp>
        <p:nvSpPr>
          <p:cNvPr id="528" name="Google Shape;528;p61"/>
          <p:cNvSpPr txBox="1">
            <a:spLocks noGrp="1"/>
          </p:cNvSpPr>
          <p:nvPr>
            <p:ph type="body" idx="1"/>
          </p:nvPr>
        </p:nvSpPr>
        <p:spPr>
          <a:xfrm>
            <a:off x="628650" y="1407000"/>
            <a:ext cx="7886700" cy="407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el archivo app.controller.ts vemos una línea: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@Controller()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Este archivo hace un </a:t>
            </a:r>
            <a:r>
              <a:rPr lang="en" i="1"/>
              <a:t>“return”</a:t>
            </a:r>
            <a:r>
              <a:rPr lang="en"/>
              <a:t> que es lo que vemos en el navegador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lo vamos a usar más adelante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cambiarla a 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@Controller(</a:t>
            </a:r>
            <a:r>
              <a:rPr lang="en">
                <a:solidFill>
                  <a:srgbClr val="FF0000"/>
                </a:solidFill>
              </a:rPr>
              <a:t>'api'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50" y="2136100"/>
            <a:ext cx="7501150" cy="39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2"/>
          <p:cNvSpPr/>
          <p:nvPr/>
        </p:nvSpPr>
        <p:spPr>
          <a:xfrm>
            <a:off x="7034664" y="2023675"/>
            <a:ext cx="1349100" cy="1092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60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está pasando?</a:t>
            </a:r>
            <a:endParaRPr/>
          </a:p>
        </p:txBody>
      </p:sp>
      <p:sp>
        <p:nvSpPr>
          <p:cNvPr id="540" name="Google Shape;540;p63"/>
          <p:cNvSpPr txBox="1">
            <a:spLocks noGrp="1"/>
          </p:cNvSpPr>
          <p:nvPr>
            <p:ph type="body" idx="1"/>
          </p:nvPr>
        </p:nvSpPr>
        <p:spPr>
          <a:xfrm>
            <a:off x="628650" y="1807675"/>
            <a:ext cx="7886700" cy="325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rgbClr val="BF9000"/>
                </a:solidFill>
              </a:rPr>
              <a:t>localhost</a:t>
            </a:r>
            <a:r>
              <a:rPr lang="en"/>
              <a:t>: nombre del servidor o URL, en este caso localhost es un alias/apodo para nuestra PC.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rgbClr val="BF9000"/>
                </a:solidFill>
              </a:rPr>
              <a:t>3000</a:t>
            </a:r>
            <a:r>
              <a:rPr lang="en"/>
              <a:t>: puerto, un “oído” en la PC asignado a un programa en particular.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rgbClr val="BF9000"/>
                </a:solidFill>
              </a:rPr>
              <a:t>/api</a:t>
            </a:r>
            <a:r>
              <a:rPr lang="en"/>
              <a:t>: endpoint, ruta que indica al servidor NEST que ejecutar.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4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53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está pasando?</a:t>
            </a:r>
            <a:endParaRPr/>
          </a:p>
        </p:txBody>
      </p:sp>
      <p:sp>
        <p:nvSpPr>
          <p:cNvPr id="546" name="Google Shape;546;p64"/>
          <p:cNvSpPr txBox="1">
            <a:spLocks noGrp="1"/>
          </p:cNvSpPr>
          <p:nvPr>
            <p:ph type="body" idx="1"/>
          </p:nvPr>
        </p:nvSpPr>
        <p:spPr>
          <a:xfrm>
            <a:off x="50" y="1355975"/>
            <a:ext cx="9144000" cy="46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El mensaje </a:t>
            </a:r>
            <a:r>
              <a:rPr lang="en" sz="2400" b="1" i="1"/>
              <a:t>Hello World!</a:t>
            </a:r>
            <a:r>
              <a:rPr lang="en" sz="2400"/>
              <a:t> que vemos en el navegador está generado por esta línea en el archivo app.service.ts:</a:t>
            </a:r>
            <a:endParaRPr sz="24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return </a:t>
            </a:r>
            <a:r>
              <a:rPr lang="en" sz="2400">
                <a:solidFill>
                  <a:srgbClr val="FF0000"/>
                </a:solidFill>
              </a:rPr>
              <a:t>'Hello World!’</a:t>
            </a:r>
            <a:r>
              <a:rPr lang="en" sz="2400">
                <a:solidFill>
                  <a:srgbClr val="0000FF"/>
                </a:solidFill>
              </a:rPr>
              <a:t>;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Esa línea está dentro de la función </a:t>
            </a:r>
            <a:r>
              <a:rPr lang="en" sz="2400">
                <a:solidFill>
                  <a:srgbClr val="38761D"/>
                </a:solidFill>
              </a:rPr>
              <a:t>getHello</a:t>
            </a:r>
            <a:r>
              <a:rPr lang="en" sz="2400"/>
              <a:t> en ese archivo.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En el archivo app.controller.ts vemos la llamada a la funcion getHello del servicio:</a:t>
            </a:r>
            <a:endParaRPr sz="24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return this.</a:t>
            </a:r>
            <a:r>
              <a:rPr lang="en" sz="2400"/>
              <a:t>appService</a:t>
            </a:r>
            <a:r>
              <a:rPr lang="en" sz="2400">
                <a:solidFill>
                  <a:srgbClr val="0000FF"/>
                </a:solidFill>
              </a:rPr>
              <a:t>.</a:t>
            </a:r>
            <a:r>
              <a:rPr lang="en" sz="2400">
                <a:solidFill>
                  <a:srgbClr val="38761D"/>
                </a:solidFill>
              </a:rPr>
              <a:t>getHello</a:t>
            </a:r>
            <a:r>
              <a:rPr lang="en" sz="2400">
                <a:solidFill>
                  <a:srgbClr val="0000FF"/>
                </a:solidFill>
              </a:rPr>
              <a:t>();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De esta manera se genera la información en el Back End: un controlador le pide a un servicio que genere información, éste la genera y retorna, y el controlador la retorna a su vez a quien haya realizado la Request.</a:t>
            </a:r>
            <a:endParaRPr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5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53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está pasando?</a:t>
            </a:r>
            <a:endParaRPr/>
          </a:p>
        </p:txBody>
      </p:sp>
      <p:sp>
        <p:nvSpPr>
          <p:cNvPr id="552" name="Google Shape;552;p65"/>
          <p:cNvSpPr txBox="1">
            <a:spLocks noGrp="1"/>
          </p:cNvSpPr>
          <p:nvPr>
            <p:ph type="body" idx="1"/>
          </p:nvPr>
        </p:nvSpPr>
        <p:spPr>
          <a:xfrm>
            <a:off x="50" y="1398350"/>
            <a:ext cx="9144000" cy="485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Pero toda la información que mostramos en el navegador debe ser generada por un servicio del Back End?</a:t>
            </a:r>
            <a:br>
              <a:rPr lang="en" sz="2400"/>
            </a:br>
            <a:r>
              <a:rPr lang="en" sz="2400"/>
              <a:t/>
            </a:r>
            <a:br>
              <a:rPr lang="en" sz="2400"/>
            </a:br>
            <a:r>
              <a:rPr lang="en" sz="2400"/>
              <a:t>No, hay partes que se administran desde el Front End. Y a esas partes se las denomina estáticas, en contraposición a las generadas desde el Back End, que son siempre dinámicas.</a:t>
            </a:r>
            <a:br>
              <a:rPr lang="en" sz="2400"/>
            </a:br>
            <a:r>
              <a:rPr lang="en" sz="2400"/>
              <a:t/>
            </a:r>
            <a:br>
              <a:rPr lang="en" sz="2400"/>
            </a:br>
            <a:r>
              <a:rPr lang="en" sz="2400"/>
              <a:t>Esto no significa que las “estáticas” no provean interactividad, al contrario, a los ojos del usuario, esta es la única parte interactiva de toda la página.</a:t>
            </a:r>
            <a:br>
              <a:rPr lang="en" sz="2400"/>
            </a:br>
            <a:r>
              <a:rPr lang="en" sz="2400"/>
              <a:t/>
            </a:r>
            <a:br>
              <a:rPr lang="en" sz="2400"/>
            </a:br>
            <a:r>
              <a:rPr lang="en" sz="2400"/>
              <a:t>¿Cómo logramos entonces que el servidor nos muestre esta parte “estática” de nuestra página?</a:t>
            </a:r>
            <a:endParaRPr sz="24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6"/>
          <p:cNvSpPr txBox="1">
            <a:spLocks noGrp="1"/>
          </p:cNvSpPr>
          <p:nvPr>
            <p:ph type="title"/>
          </p:nvPr>
        </p:nvSpPr>
        <p:spPr>
          <a:xfrm>
            <a:off x="628675" y="419300"/>
            <a:ext cx="7886700" cy="61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Servir archivos estáticos</a:t>
            </a:r>
            <a:endParaRPr/>
          </a:p>
        </p:txBody>
      </p:sp>
      <p:sp>
        <p:nvSpPr>
          <p:cNvPr id="558" name="Google Shape;558;p66"/>
          <p:cNvSpPr txBox="1">
            <a:spLocks noGrp="1"/>
          </p:cNvSpPr>
          <p:nvPr>
            <p:ph type="body" idx="1"/>
          </p:nvPr>
        </p:nvSpPr>
        <p:spPr>
          <a:xfrm>
            <a:off x="192725" y="1101300"/>
            <a:ext cx="8951400" cy="499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consola ejecutar:</a:t>
            </a:r>
            <a:br>
              <a:rPr lang="en"/>
            </a:br>
            <a:r>
              <a:rPr lang="en"/>
              <a:t>	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npm i --save @nestjs/serve-static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En app.module.ts agregar:</a:t>
            </a:r>
            <a:br>
              <a:rPr lang="en"/>
            </a:br>
            <a:r>
              <a:rPr lang="en"/>
              <a:t>-en cabecera</a:t>
            </a:r>
            <a:br>
              <a:rPr lang="en"/>
            </a:br>
            <a:r>
              <a:rPr lang="en"/>
              <a:t>	</a:t>
            </a:r>
            <a:r>
              <a:rPr lang="en" sz="1800"/>
              <a:t>import { ServeStaticModule } from ‘</a:t>
            </a:r>
            <a:r>
              <a:rPr lang="en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@nestjs/serve-static</a:t>
            </a:r>
            <a:r>
              <a:rPr lang="en" sz="1800"/>
              <a:t>‘;</a:t>
            </a:r>
            <a:br>
              <a:rPr lang="en" sz="1800"/>
            </a:br>
            <a:r>
              <a:rPr lang="en"/>
              <a:t>	</a:t>
            </a:r>
            <a:r>
              <a:rPr lang="en" sz="1800"/>
              <a:t>import { join } from ‘</a:t>
            </a:r>
            <a:r>
              <a:rPr lang="en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800"/>
              <a:t>‘;</a:t>
            </a:r>
            <a:br>
              <a:rPr lang="en" sz="1800"/>
            </a:br>
            <a:r>
              <a:rPr lang="en" sz="1800"/>
              <a:t/>
            </a:r>
            <a:br>
              <a:rPr lang="en" sz="1800"/>
            </a:br>
            <a:r>
              <a:rPr lang="en"/>
              <a:t>-seccion imports</a:t>
            </a:r>
            <a:endParaRPr>
              <a:solidFill>
                <a:srgbClr val="5B0F00"/>
              </a:solidFill>
              <a:highlight>
                <a:srgbClr val="C9DAF8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[</a:t>
            </a:r>
            <a:b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</a:b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    		ServeStaticModule.</a:t>
            </a:r>
            <a:r>
              <a:rPr lang="en" sz="2000">
                <a:solidFill>
                  <a:srgbClr val="6F42C1"/>
                </a:solidFill>
                <a:highlight>
                  <a:srgbClr val="F6F8FA"/>
                </a:highlight>
              </a:rPr>
              <a:t>forRoot</a:t>
            </a: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({ rootPath</a:t>
            </a:r>
            <a:r>
              <a:rPr lang="en" sz="2000">
                <a:solidFill>
                  <a:srgbClr val="D73A49"/>
                </a:solidFill>
                <a:highlight>
                  <a:srgbClr val="F6F8FA"/>
                </a:highlight>
              </a:rPr>
              <a:t>:</a:t>
            </a: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 </a:t>
            </a:r>
            <a:r>
              <a:rPr lang="en" sz="2000">
                <a:solidFill>
                  <a:srgbClr val="6F42C1"/>
                </a:solidFill>
                <a:highlight>
                  <a:srgbClr val="F6F8FA"/>
                </a:highlight>
              </a:rPr>
              <a:t>join</a:t>
            </a: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(</a:t>
            </a:r>
            <a:r>
              <a:rPr lang="en" sz="2000">
                <a:solidFill>
                  <a:srgbClr val="005CC5"/>
                </a:solidFill>
                <a:highlight>
                  <a:srgbClr val="F6F8FA"/>
                </a:highlight>
              </a:rPr>
              <a:t>__dirname</a:t>
            </a: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, </a:t>
            </a:r>
            <a:r>
              <a:rPr lang="en" sz="2000">
                <a:solidFill>
                  <a:srgbClr val="032F62"/>
                </a:solidFill>
                <a:highlight>
                  <a:srgbClr val="F6F8FA"/>
                </a:highlight>
              </a:rPr>
              <a:t>'..'</a:t>
            </a: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, </a:t>
            </a:r>
            <a:r>
              <a:rPr lang="en" sz="2000">
                <a:solidFill>
                  <a:srgbClr val="032F62"/>
                </a:solidFill>
                <a:highlight>
                  <a:srgbClr val="F6F8FA"/>
                </a:highlight>
              </a:rPr>
              <a:t>'client'</a:t>
            </a: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) }),</a:t>
            </a:r>
            <a:b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</a:br>
            <a:r>
              <a:rPr lang="en" sz="2000">
                <a:solidFill>
                  <a:srgbClr val="24292E"/>
                </a:solidFill>
                <a:highlight>
                  <a:srgbClr val="F6F8FA"/>
                </a:highlight>
              </a:rPr>
              <a:t>	],</a:t>
            </a:r>
            <a:endParaRPr sz="20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https://docs.nestjs.com/recipes/serve-static</a:t>
            </a:r>
            <a:r>
              <a:rPr lang="en" sz="1400"/>
              <a:t> </a:t>
            </a:r>
            <a:endParaRPr sz="1400"/>
          </a:p>
        </p:txBody>
      </p:sp>
      <p:sp>
        <p:nvSpPr>
          <p:cNvPr id="559" name="Google Shape;559;p66"/>
          <p:cNvSpPr txBox="1"/>
          <p:nvPr/>
        </p:nvSpPr>
        <p:spPr>
          <a:xfrm>
            <a:off x="6659975" y="1918575"/>
            <a:ext cx="2397000" cy="128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Agregamos un paquete npm que nos permite mostrar estos archivos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560" name="Google Shape;560;p66"/>
          <p:cNvCxnSpPr>
            <a:stCxn id="559" idx="1"/>
          </p:cNvCxnSpPr>
          <p:nvPr/>
        </p:nvCxnSpPr>
        <p:spPr>
          <a:xfrm rot="10800000">
            <a:off x="4867175" y="2075925"/>
            <a:ext cx="1792800" cy="486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66"/>
          <p:cNvSpPr txBox="1"/>
          <p:nvPr/>
        </p:nvSpPr>
        <p:spPr>
          <a:xfrm>
            <a:off x="5190400" y="3823575"/>
            <a:ext cx="38667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Lo importamos, junto con otro que necesitamos para indicar dónde estarán nuestros archivos 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562" name="Google Shape;562;p66"/>
          <p:cNvCxnSpPr>
            <a:stCxn id="561" idx="1"/>
          </p:cNvCxnSpPr>
          <p:nvPr/>
        </p:nvCxnSpPr>
        <p:spPr>
          <a:xfrm rot="10800000">
            <a:off x="3825100" y="3826875"/>
            <a:ext cx="1365300" cy="517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3" name="Google Shape;563;p66"/>
          <p:cNvSpPr txBox="1"/>
          <p:nvPr/>
        </p:nvSpPr>
        <p:spPr>
          <a:xfrm>
            <a:off x="4367025" y="5576175"/>
            <a:ext cx="46899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Aqui configuramos la ruta y forma de acceso a la carpeta ‘client’ que es donde estarán nuestros archivos estáticos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564" name="Google Shape;564;p66"/>
          <p:cNvCxnSpPr>
            <a:stCxn id="563" idx="1"/>
          </p:cNvCxnSpPr>
          <p:nvPr/>
        </p:nvCxnSpPr>
        <p:spPr>
          <a:xfrm rot="10800000">
            <a:off x="3877125" y="5546475"/>
            <a:ext cx="489900" cy="55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el sitio estático</a:t>
            </a:r>
            <a:endParaRPr/>
          </a:p>
        </p:txBody>
      </p:sp>
      <p:sp>
        <p:nvSpPr>
          <p:cNvPr id="570" name="Google Shape;570;p67"/>
          <p:cNvSpPr txBox="1">
            <a:spLocks noGrp="1"/>
          </p:cNvSpPr>
          <p:nvPr>
            <p:ph type="body" idx="1"/>
          </p:nvPr>
        </p:nvSpPr>
        <p:spPr>
          <a:xfrm>
            <a:off x="628650" y="2040625"/>
            <a:ext cx="7886700" cy="40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Crear los archivos estáticos en la carpeta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“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  <a:highlight>
                  <a:srgbClr val="C9DAF8"/>
                </a:highlight>
                <a:latin typeface="+mj-lt"/>
                <a:ea typeface="Courier New"/>
                <a:cs typeface="Courier New"/>
                <a:sym typeface="Courier New"/>
              </a:rPr>
              <a:t>client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”, </a:t>
            </a:r>
            <a:r>
              <a:rPr lang="en" dirty="0" smtClean="0"/>
              <a:t>en el mismo nivel que la carpeta </a:t>
            </a:r>
            <a:r>
              <a:rPr lang="en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“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  <a:highlight>
                  <a:srgbClr val="C9DAF8"/>
                </a:highlight>
                <a:latin typeface="+mj-lt"/>
                <a:ea typeface="Courier New"/>
                <a:cs typeface="Courier New"/>
                <a:sym typeface="Courier New"/>
              </a:rPr>
              <a:t>src</a:t>
            </a:r>
            <a:r>
              <a:rPr lang="en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” </a:t>
            </a:r>
            <a:r>
              <a:rPr lang="en" dirty="0" smtClean="0">
                <a:solidFill>
                  <a:srgbClr val="FF0000"/>
                </a:solidFill>
              </a:rPr>
              <a:t>//</a:t>
            </a:r>
            <a:r>
              <a:rPr lang="en" sz="2000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no adentro, ojo </a:t>
            </a:r>
            <a:r>
              <a:rPr lang="en" dirty="0" smtClean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🐵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Crear: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 </a:t>
            </a:r>
            <a:r>
              <a:rPr lang="en" dirty="0">
                <a:solidFill>
                  <a:srgbClr val="0000FF"/>
                </a:solidFill>
                <a:highlight>
                  <a:srgbClr val="D0E0E3"/>
                </a:highlight>
              </a:rPr>
              <a:t>index.html</a:t>
            </a:r>
            <a:endParaRPr dirty="0">
              <a:solidFill>
                <a:srgbClr val="0000FF"/>
              </a:solidFill>
              <a:highlight>
                <a:srgbClr val="D0E0E3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una hoja de estilos en </a:t>
            </a:r>
            <a:r>
              <a:rPr lang="en" dirty="0" smtClean="0">
                <a:solidFill>
                  <a:srgbClr val="0000FF"/>
                </a:solidFill>
                <a:highlight>
                  <a:srgbClr val="D0E0E3"/>
                </a:highlight>
              </a:rPr>
              <a:t>client/css/styles.css</a:t>
            </a:r>
            <a:endParaRPr dirty="0">
              <a:solidFill>
                <a:srgbClr val="0000FF"/>
              </a:solidFill>
              <a:highlight>
                <a:srgbClr val="D0E0E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servidor web?</a:t>
            </a:r>
            <a:endParaRPr/>
          </a:p>
        </p:txBody>
      </p:sp>
      <p:sp>
        <p:nvSpPr>
          <p:cNvPr id="467" name="Google Shape;467;p51"/>
          <p:cNvSpPr txBox="1">
            <a:spLocks noGrp="1"/>
          </p:cNvSpPr>
          <p:nvPr>
            <p:ph type="body" idx="4294967295"/>
          </p:nvPr>
        </p:nvSpPr>
        <p:spPr>
          <a:xfrm>
            <a:off x="311700" y="1879125"/>
            <a:ext cx="8520600" cy="45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servidor web o servidor HTTP es un programa informático que procesa una aplicación del lado del servidor realizando: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conexiones bidireccionales y/o unidireccionales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conexiones síncronas o asíncronas con el cliente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generando o cediendo una respuesta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631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Ruta raíz con archivo estático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50081" b="6709"/>
          <a:stretch/>
        </p:blipFill>
        <p:spPr>
          <a:xfrm>
            <a:off x="235974" y="1561346"/>
            <a:ext cx="8426807" cy="49213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y Refresco</a:t>
            </a:r>
            <a:endParaRPr/>
          </a:p>
        </p:txBody>
      </p:sp>
      <p:sp>
        <p:nvSpPr>
          <p:cNvPr id="582" name="Google Shape;582;p69"/>
          <p:cNvSpPr txBox="1">
            <a:spLocks noGrp="1"/>
          </p:cNvSpPr>
          <p:nvPr>
            <p:ph type="body" idx="4294967295"/>
          </p:nvPr>
        </p:nvSpPr>
        <p:spPr>
          <a:xfrm>
            <a:off x="311700" y="1300925"/>
            <a:ext cx="8520600" cy="511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 ahora nuestra página web va a estar en un servidor.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navegador puede usar caché para acelerar la navegación, mostrándonos a veces una versión vieja de la página (o de algunos archivos CSS, JS, …)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siempre Ctrl+F5 para actualizar los archivos para forzar a borrar el cache o con el inspector deshabilitar el cache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3" name="Google Shape;58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163" y="5202438"/>
            <a:ext cx="39719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9"/>
          <p:cNvSpPr/>
          <p:nvPr/>
        </p:nvSpPr>
        <p:spPr>
          <a:xfrm>
            <a:off x="6641375" y="5619200"/>
            <a:ext cx="1283400" cy="274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9"/>
          <p:cNvSpPr/>
          <p:nvPr/>
        </p:nvSpPr>
        <p:spPr>
          <a:xfrm>
            <a:off x="4976125" y="5217625"/>
            <a:ext cx="783600" cy="528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1"/>
          <p:cNvSpPr txBox="1">
            <a:spLocks noGrp="1"/>
          </p:cNvSpPr>
          <p:nvPr>
            <p:ph type="title"/>
          </p:nvPr>
        </p:nvSpPr>
        <p:spPr>
          <a:xfrm>
            <a:off x="628650" y="6948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Práctica:</a:t>
            </a:r>
            <a:br>
              <a:rPr lang="en" dirty="0" smtClean="0"/>
            </a:br>
            <a:r>
              <a:rPr lang="en" dirty="0" smtClean="0"/>
              <a:t>Crear </a:t>
            </a:r>
            <a:r>
              <a:rPr lang="en" dirty="0"/>
              <a:t>un sitio web</a:t>
            </a:r>
            <a:endParaRPr dirty="0"/>
          </a:p>
        </p:txBody>
      </p:sp>
      <p:sp>
        <p:nvSpPr>
          <p:cNvPr id="597" name="Google Shape;597;p71"/>
          <p:cNvSpPr txBox="1">
            <a:spLocks noGrp="1"/>
          </p:cNvSpPr>
          <p:nvPr>
            <p:ph type="body" idx="1"/>
          </p:nvPr>
        </p:nvSpPr>
        <p:spPr>
          <a:xfrm>
            <a:off x="628650" y="2795375"/>
            <a:ext cx="7886700" cy="17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Crear un </a:t>
            </a:r>
            <a:r>
              <a:rPr lang="en" dirty="0" smtClean="0"/>
              <a:t>sitio </a:t>
            </a:r>
            <a:r>
              <a:rPr lang="en" dirty="0"/>
              <a:t>web con dos o tres </a:t>
            </a:r>
            <a:r>
              <a:rPr lang="en" dirty="0" smtClean="0"/>
              <a:t>documentos HTML. Deben estar conectados por un sistema </a:t>
            </a:r>
            <a:r>
              <a:rPr lang="en" smtClean="0"/>
              <a:t>de navegación (HTML nativo).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hace un servidor web?</a:t>
            </a:r>
            <a:endParaRPr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4294967295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La versión más simple de servidores web sirven archivos estáticos</a:t>
            </a:r>
            <a:endParaRPr sz="3000"/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Simplemente envía el archivo que le pidieron en un response HTTP.</a:t>
            </a:r>
            <a:endParaRPr sz="3000"/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Estos archivos son HTML, CSS, JS, imágenes, audio, etc.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pic>
        <p:nvPicPr>
          <p:cNvPr id="479" name="Google Shape;479;p53" descr="https://dusovsv0rchra.cloudfront.net/osolaborioso/136364535666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215" y="1727233"/>
            <a:ext cx="7056900" cy="45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485" name="Google Shape;485;p5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Hypertext Transfer Protocol, ‘protocolo de transferencia de hipertextos’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su variante segura HTTPS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usamos todo el tiempo para navegar por Internet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hacer pedidos de recursos a un servidor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y el navegador</a:t>
            </a:r>
            <a:endParaRPr/>
          </a:p>
        </p:txBody>
      </p:sp>
      <p:sp>
        <p:nvSpPr>
          <p:cNvPr id="491" name="Google Shape;491;p5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/>
              <a:t>El navegador es un cliente HTTP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/>
              <a:t>Solicita archivos al servidor, lee y dibuja esos archivos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/>
              <a:t>Elige que otros archivos descargar (CSS, img, js, etc)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/>
              <a:t>Hay códigos de respuesta:</a:t>
            </a:r>
            <a:endParaRPr sz="24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200: OK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404: Not found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500: Internal server </a:t>
            </a:r>
            <a:r>
              <a:rPr lang="en" sz="2400" dirty="0" smtClean="0"/>
              <a:t>error</a:t>
            </a: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>
              <a:spcBef>
                <a:spcPts val="0"/>
              </a:spcBef>
              <a:buNone/>
            </a:pPr>
            <a:r>
              <a:rPr lang="en" dirty="0" smtClean="0">
                <a:hlinkClick r:id="rId3"/>
              </a:rPr>
              <a:t>Lista completa de códigos de respuesta HTTP</a:t>
            </a:r>
            <a:endParaRPr lang="en" dirty="0" smtClean="0"/>
          </a:p>
          <a:p>
            <a:pPr marL="114300" lv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 smtClean="0">
                <a:latin typeface="Arial Rounded MT Bold" panose="020F0704030504030204" pitchFamily="34" charset="0"/>
              </a:rPr>
              <a:t>Link a MDN (</a:t>
            </a:r>
            <a:r>
              <a:rPr lang="en" sz="2000" i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remember, MDN is your friend</a:t>
            </a:r>
            <a:r>
              <a:rPr lang="en" sz="2000" dirty="0" smtClean="0">
                <a:latin typeface="Arial Rounded MT Bold" panose="020F0704030504030204" pitchFamily="34" charset="0"/>
              </a:rPr>
              <a:t>)</a:t>
            </a:r>
          </a:p>
          <a:p>
            <a:pPr marL="114300" lv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https://developer.mozilla.org/es/docs/Web/HTTP/Status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>
            <a:spLocks noGrp="1"/>
          </p:cNvSpPr>
          <p:nvPr>
            <p:ph type="title"/>
          </p:nvPr>
        </p:nvSpPr>
        <p:spPr>
          <a:xfrm>
            <a:off x="628650" y="413800"/>
            <a:ext cx="7886700" cy="81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Nest: un framework backend</a:t>
            </a:r>
            <a:endParaRPr/>
          </a:p>
        </p:txBody>
      </p:sp>
      <p:sp>
        <p:nvSpPr>
          <p:cNvPr id="497" name="Google Shape;497;p56"/>
          <p:cNvSpPr txBox="1">
            <a:spLocks noGrp="1"/>
          </p:cNvSpPr>
          <p:nvPr>
            <p:ph type="body" idx="1"/>
          </p:nvPr>
        </p:nvSpPr>
        <p:spPr>
          <a:xfrm>
            <a:off x="321175" y="1230100"/>
            <a:ext cx="8456400" cy="238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Nest o NestJS es un framework para construir aplicaciones Node.JS eficientes, y escalables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Combina OOP (Object Oriented Programming), FP (Functional Programming), and FRP (Functional Reactive Programming)</a:t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Documentación oficial del framework: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https://docs.nestjs.com/</a:t>
            </a:r>
            <a:r>
              <a:rPr lang="en"/>
              <a:t>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8" name="Google Shape;4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525" y="3813200"/>
            <a:ext cx="3174249" cy="112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581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el proyecto</a:t>
            </a:r>
            <a:endParaRPr/>
          </a:p>
        </p:txBody>
      </p:sp>
      <p:sp>
        <p:nvSpPr>
          <p:cNvPr id="504" name="Google Shape;504;p57"/>
          <p:cNvSpPr txBox="1">
            <a:spLocks noGrp="1"/>
          </p:cNvSpPr>
          <p:nvPr>
            <p:ph type="body" idx="1"/>
          </p:nvPr>
        </p:nvSpPr>
        <p:spPr>
          <a:xfrm>
            <a:off x="246275" y="1009500"/>
            <a:ext cx="8651400" cy="57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Vamos a hacer un web server de un sitio estático en Nest:</a:t>
            </a:r>
            <a:br>
              <a:rPr lang="en" dirty="0"/>
            </a:br>
            <a:r>
              <a:rPr lang="en" dirty="0"/>
              <a:t>Instalar Nest CLI Tool:</a:t>
            </a:r>
            <a:endParaRPr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npm i -g @nestjs/cli</a:t>
            </a:r>
            <a:endParaRPr sz="20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Crear proyecto NEST:</a:t>
            </a:r>
            <a:endParaRPr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nest new </a:t>
            </a:r>
            <a:r>
              <a:rPr lang="en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tracks-manager</a:t>
            </a: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Entrar </a:t>
            </a:r>
            <a:r>
              <a:rPr lang="en" dirty="0"/>
              <a:t>a la carpeta y commitear el código inicial:</a:t>
            </a:r>
            <a:endParaRPr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tracks-npm manager</a:t>
            </a: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git add .</a:t>
            </a: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git commit -m "Initial Project commit"</a:t>
            </a:r>
            <a:endParaRPr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… (sigue) conectar un remoto en git y pushear …</a:t>
            </a:r>
            <a:endParaRPr sz="2000" dirty="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Conectar un remoto en git y pushear</a:t>
            </a:r>
            <a:endParaRPr/>
          </a:p>
        </p:txBody>
      </p:sp>
      <p:sp>
        <p:nvSpPr>
          <p:cNvPr id="510" name="Google Shape;510;p5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Crear un proyecto en Github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Después: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Opción A:</a:t>
            </a:r>
            <a:endParaRPr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//se supone que el repositorio está vacío (sin commits)</a:t>
            </a:r>
            <a:endParaRPr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git remote add origin URL_DE_GITHUB</a:t>
            </a:r>
            <a:endParaRPr dirty="0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git push -u origin </a:t>
            </a:r>
            <a:r>
              <a:rPr lang="en" dirty="0" smtClean="0">
                <a:solidFill>
                  <a:srgbClr val="0000FF"/>
                </a:solidFill>
              </a:rPr>
              <a:t>main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Opción B: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Hacer un clone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Mover los archivos ahi (</a:t>
            </a:r>
            <a:r>
              <a:rPr lang="en" b="1" dirty="0"/>
              <a:t>incluir .gitignore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804</Words>
  <Application>Microsoft Office PowerPoint</Application>
  <PresentationFormat>Presentación en pantalla (4:3)</PresentationFormat>
  <Paragraphs>120</Paragraphs>
  <Slides>23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Adobe Devanagari</vt:lpstr>
      <vt:lpstr>Arial</vt:lpstr>
      <vt:lpstr>Arial Black</vt:lpstr>
      <vt:lpstr>Arial Rounded MT Bold</vt:lpstr>
      <vt:lpstr>Calibri</vt:lpstr>
      <vt:lpstr>Consolas</vt:lpstr>
      <vt:lpstr>Courier New</vt:lpstr>
      <vt:lpstr>Segoe UI Emoji</vt:lpstr>
      <vt:lpstr>CFS</vt:lpstr>
      <vt:lpstr>Back End</vt:lpstr>
      <vt:lpstr>¿Qué es un servidor web?</vt:lpstr>
      <vt:lpstr>¿Qué hace un servidor web?</vt:lpstr>
      <vt:lpstr>DNS</vt:lpstr>
      <vt:lpstr>HTTP</vt:lpstr>
      <vt:lpstr>HTTP y el navegador</vt:lpstr>
      <vt:lpstr>Nest: un framework backend</vt:lpstr>
      <vt:lpstr>Crear el proyecto</vt:lpstr>
      <vt:lpstr>Conectar un remoto en git y pushear</vt:lpstr>
      <vt:lpstr>Presentación de PowerPoint</vt:lpstr>
      <vt:lpstr>Iniciar el proyecto</vt:lpstr>
      <vt:lpstr>Ver el Hello World</vt:lpstr>
      <vt:lpstr>API (para el futuro)</vt:lpstr>
      <vt:lpstr>Presentación de PowerPoint</vt:lpstr>
      <vt:lpstr>¿Qué está pasando?</vt:lpstr>
      <vt:lpstr>¿Qué está pasando?</vt:lpstr>
      <vt:lpstr>¿Qué está pasando?</vt:lpstr>
      <vt:lpstr>Servir archivos estáticos</vt:lpstr>
      <vt:lpstr>Crear el sitio estático</vt:lpstr>
      <vt:lpstr>Ruta raíz con archivo estático</vt:lpstr>
      <vt:lpstr>Cache y Refresco</vt:lpstr>
      <vt:lpstr>Back End</vt:lpstr>
      <vt:lpstr>Práctica: Crear un sitio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</dc:title>
  <cp:lastModifiedBy>Usuario</cp:lastModifiedBy>
  <cp:revision>17</cp:revision>
  <dcterms:modified xsi:type="dcterms:W3CDTF">2023-08-05T01:05:42Z</dcterms:modified>
</cp:coreProperties>
</file>