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</p:sldMasterIdLst>
  <p:notesMasterIdLst>
    <p:notesMasterId r:id="rId14"/>
  </p:notesMasterIdLst>
  <p:sldIdLst>
    <p:sldId id="256" r:id="rId2"/>
    <p:sldId id="258" r:id="rId3"/>
    <p:sldId id="285" r:id="rId4"/>
    <p:sldId id="284" r:id="rId5"/>
    <p:sldId id="287" r:id="rId6"/>
    <p:sldId id="286" r:id="rId7"/>
    <p:sldId id="288" r:id="rId8"/>
    <p:sldId id="290" r:id="rId9"/>
    <p:sldId id="289" r:id="rId10"/>
    <p:sldId id="291" r:id="rId11"/>
    <p:sldId id="292" r:id="rId12"/>
    <p:sldId id="293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7346455479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7346455479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fa3cc0b87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fa3cc0b87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fa3cc0b87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fa3cc0b87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056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fa3cc0b87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fa3cc0b87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13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>
            <a:spLocks noGrp="1"/>
          </p:cNvSpPr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628650" y="29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idx="1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body" idx="2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body" idx="2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3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body" idx="4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pacio en blanco">
  <p:cSld name="Espacio en blanco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628650" y="20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1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 rot="5400000">
            <a:off x="4646700" y="2707050"/>
            <a:ext cx="57657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 rot="5400000">
            <a:off x="646125" y="792450"/>
            <a:ext cx="57657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MFS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solución 1">
  <p:cSld name="Título - Resolución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82" name="Google Shape;182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4" name="Google Shape;184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6" name="Google Shape;186;p22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paso 1">
  <p:cSld name="Título - Repaso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</a:rPr>
              <a:t>CFP</a:t>
            </a:r>
            <a:endParaRPr sz="4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Programador 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full-stack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93" name="Google Shape;193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 rot="10800000" flipH="1">
              <a:off x="1525" y="575"/>
              <a:ext cx="2220900" cy="2301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grpSp>
          <p:nvGrpSpPr>
            <p:cNvPr id="195" name="Google Shape;195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6" name="Google Shape;196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8" name="Google Shape;198;p23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00" name="Google Shape;200;p23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Conceptos 1">
  <p:cSld name="Título - Conceptos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203" name="Google Shape;203;p2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04" name="Google Shape;204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" name="Google Shape;205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6" name="Google Shape;206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8" name="Google Shape;208;p24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Ejercicios 2">
  <p:cSld name="Título - Ejercicios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213" name="Google Shape;213;p25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4" name="Google Shape;214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" name="Google Shape;215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6" name="Google Shape;216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8" name="Google Shape;218;p25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20" name="Google Shape;220;p25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solución 2">
  <p:cSld name="Título - Resolución_2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223" name="Google Shape;223;p2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24" name="Google Shape;224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5" name="Google Shape;225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6" name="Google Shape;226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8" name="Google Shape;228;p26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">
  <p:cSld name="Filmina - Conceptos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36" name="Google Shape;236;p2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37" name="Google Shape;237;p2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2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45" name="Google Shape;245;p28"/>
          <p:cNvSpPr txBox="1"/>
          <p:nvPr/>
        </p:nvSpPr>
        <p:spPr>
          <a:xfrm flipH="1">
            <a:off x="76325" y="0"/>
            <a:ext cx="88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2">
  <p:cSld name="Filmina - Conceptos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52" name="Google Shape;252;p2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29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2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AMEMT</a:t>
            </a:r>
            <a:endParaRPr sz="15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3">
  <p:cSld name="Filmina - Conceptos_3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30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61" name="Google Shape;261;p3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2" name="Google Shape;262;p3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0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3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4">
  <p:cSld name="Filmina - Conceptos_4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1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71" name="Google Shape;271;p3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72" name="Google Shape;272;p3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3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1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5">
  <p:cSld name="Filmina - Conceptos_5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2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2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81" name="Google Shape;281;p3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82" name="Google Shape;282;p3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2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3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2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Conceptos">
  <p:cSld name="Título - Concepto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6">
  <p:cSld name="Filmina - Conceptos_6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3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3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3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91" name="Google Shape;291;p3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92" name="Google Shape;292;p3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p3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3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7">
  <p:cSld name="Filmina - Conceptos_7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4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4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4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01" name="Google Shape;301;p3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02" name="Google Shape;302;p3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4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3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4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8">
  <p:cSld name="Filmina - Conceptos_8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5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3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11" name="Google Shape;311;p3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12" name="Google Shape;312;p3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35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p3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5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9">
  <p:cSld name="Filmina - Conceptos_9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6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36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21" name="Google Shape;321;p3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22" name="Google Shape;322;p3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6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3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6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0">
  <p:cSld name="Filmina - Conceptos_10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7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31" name="Google Shape;331;p3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32" name="Google Shape;332;p3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7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3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7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1">
  <p:cSld name="Filmina - Conceptos_1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8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8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41" name="Google Shape;341;p38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42" name="Google Shape;342;p38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8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38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8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2">
  <p:cSld name="Filmina - Conceptos_12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51" name="Google Shape;351;p3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52" name="Google Shape;352;p3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9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4" name="Google Shape;354;p3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9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3">
  <p:cSld name="Filmina - Conceptos_13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0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40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61" name="Google Shape;361;p4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62" name="Google Shape;362;p4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40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4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0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5">
  <p:cSld name="Filmina - Conceptos_15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4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71" name="Google Shape;371;p4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72" name="Google Shape;372;p4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4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p4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1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6">
  <p:cSld name="Filmina - Conceptos_16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2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42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81" name="Google Shape;381;p4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82" name="Google Shape;382;p4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42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4" name="Google Shape;384;p4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2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">
  <p:cSld name="Filmina - Concepto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7">
  <p:cSld name="Filmina - Conceptos_17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3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3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4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91" name="Google Shape;391;p4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92" name="Google Shape;392;p4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43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4" name="Google Shape;394;p4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3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8">
  <p:cSld name="Filmina - Conceptos_18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4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4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44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01" name="Google Shape;401;p4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02" name="Google Shape;402;p4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44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4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4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9">
  <p:cSld name="Filmina - Conceptos_1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5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4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11" name="Google Shape;411;p4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12" name="Google Shape;412;p4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45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4" name="Google Shape;414;p4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5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21">
  <p:cSld name="Filmina - Conceptos_2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6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21" name="Google Shape;421;p4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22" name="Google Shape;422;p4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46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4" name="Google Shape;424;p4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6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22">
  <p:cSld name="Filmina - Conceptos_22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7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4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31" name="Google Shape;431;p4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32" name="Google Shape;432;p4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47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Google Shape;434;p4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7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Ejercicios 3">
  <p:cSld name="Título - Ejercicios_3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8" name="Google Shape;438;p4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439" name="Google Shape;439;p4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0" name="Google Shape;440;p48"/>
            <p:cNvGrpSpPr/>
            <p:nvPr/>
          </p:nvGrpSpPr>
          <p:grpSpPr>
            <a:xfrm rot="10800000">
              <a:off x="-1300" y="4051473"/>
              <a:ext cx="9143950" cy="2806508"/>
              <a:chOff x="0" y="275"/>
              <a:chExt cx="9143950" cy="381817"/>
            </a:xfrm>
          </p:grpSpPr>
          <p:sp>
            <p:nvSpPr>
              <p:cNvPr id="441" name="Google Shape;441;p4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2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48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3" name="Google Shape;443;p48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4" name="Google Shape;444;p4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sz="6000" b="1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sz="6000" b="1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sz="6000" b="1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8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Ejercicios 1">
  <p:cSld name="Filmina - Ejercicios_1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9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50" name="Google Shape;450;p4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1" name="Google Shape;451;p4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52" name="Google Shape;452;p4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9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Google Shape;454;p4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9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Ejercicios">
  <p:cSld name="Título - Ejercicio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solución">
  <p:cSld name="Título - Resolució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solución">
  <p:cSld name="Filmina - Resolució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>
            <a:spLocks noGrp="1"/>
          </p:cNvSpPr>
          <p:nvPr>
            <p:ph type="sldNum" idx="12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paso">
  <p:cSld name="Título - Repaso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</a:rPr>
              <a:t>CFP</a:t>
            </a:r>
            <a:endParaRPr sz="4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Programador 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full-stack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rot="10800000" flipH="1">
              <a:off x="1525" y="575"/>
              <a:ext cx="2220900" cy="2301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paso">
  <p:cSld name="Filmina - Repaso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jp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" name="Google Shape;9;p1" descr="logos 111MIL-01.JPG"/>
          <p:cNvPicPr preferRelativeResize="0"/>
          <p:nvPr/>
        </p:nvPicPr>
        <p:blipFill rotWithShape="1">
          <a:blip r:embed="rId48">
            <a:alphaModFix/>
          </a:blip>
          <a:srcRect l="86163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0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"/>
              <a:t>Back End</a:t>
            </a:r>
            <a:endParaRPr/>
          </a:p>
        </p:txBody>
      </p:sp>
      <p:sp>
        <p:nvSpPr>
          <p:cNvPr id="461" name="Google Shape;461;p50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" dirty="0" smtClean="0"/>
              <a:t>DTO &amp;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" dirty="0" smtClean="0"/>
              <a:t>VALIDATION PIPE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456243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Ahora, en el archivo del </a:t>
            </a:r>
            <a:r>
              <a:rPr lang="es-ES" sz="2000" b="1" dirty="0"/>
              <a:t>DTO </a:t>
            </a:r>
            <a:r>
              <a:rPr lang="es-ES" sz="2000" dirty="0"/>
              <a:t>que habíamos creado, llamado </a:t>
            </a:r>
            <a:r>
              <a:rPr lang="es-ES" sz="2000" b="1" dirty="0" err="1" smtClean="0"/>
              <a:t>track.dto.ts</a:t>
            </a:r>
            <a:r>
              <a:rPr lang="es-ES" sz="2000" dirty="0"/>
              <a:t>, vamos a aplicar </a:t>
            </a:r>
            <a:r>
              <a:rPr lang="es-ES" sz="2000" dirty="0" smtClean="0"/>
              <a:t>las reglas </a:t>
            </a:r>
            <a:r>
              <a:rPr lang="es-ES" sz="2000" dirty="0"/>
              <a:t>de validación para cada campo con anotaciones. </a:t>
            </a:r>
            <a:endParaRPr lang="es-ES" sz="2000" dirty="0" smtClean="0"/>
          </a:p>
          <a:p>
            <a:r>
              <a:rPr lang="es-ES" sz="2000" dirty="0" smtClean="0"/>
              <a:t>Todas </a:t>
            </a:r>
            <a:r>
              <a:rPr lang="es-ES" sz="2000" dirty="0"/>
              <a:t>las anotaciones </a:t>
            </a:r>
            <a:r>
              <a:rPr lang="es-ES" sz="2000" dirty="0" smtClean="0"/>
              <a:t>vienen en el </a:t>
            </a:r>
            <a:r>
              <a:rPr lang="es-ES" sz="2000" i="1" dirty="0" err="1" smtClean="0"/>
              <a:t>package</a:t>
            </a:r>
            <a:r>
              <a:rPr lang="es-ES" sz="2000" i="1" dirty="0" smtClean="0"/>
              <a:t> </a:t>
            </a:r>
            <a:r>
              <a:rPr lang="es-ES" sz="2000" dirty="0"/>
              <a:t>"</a:t>
            </a:r>
            <a:r>
              <a:rPr lang="es-ES" sz="2000" b="1" dirty="0" err="1" smtClean="0"/>
              <a:t>class-validator</a:t>
            </a:r>
            <a:r>
              <a:rPr lang="es-ES" sz="2000" dirty="0" smtClean="0"/>
              <a:t>“, </a:t>
            </a:r>
            <a:r>
              <a:rPr lang="es-ES" sz="2000" dirty="0"/>
              <a:t>que acabamos de </a:t>
            </a:r>
            <a:r>
              <a:rPr lang="es-ES" sz="2000" dirty="0" smtClean="0"/>
              <a:t>instalar y tiene una </a:t>
            </a:r>
            <a:r>
              <a:rPr lang="es-ES" sz="2000" dirty="0"/>
              <a:t>lista enorme </a:t>
            </a:r>
            <a:r>
              <a:rPr lang="es-ES" sz="2000" dirty="0" smtClean="0"/>
              <a:t>de </a:t>
            </a:r>
            <a:r>
              <a:rPr lang="pt-BR" sz="2000" dirty="0" smtClean="0"/>
              <a:t>decoradores. </a:t>
            </a:r>
          </a:p>
          <a:p>
            <a:endParaRPr lang="pt-BR" sz="2000" dirty="0" smtClean="0"/>
          </a:p>
          <a:p>
            <a:r>
              <a:rPr lang="es-ES" sz="2000" dirty="0" smtClean="0"/>
              <a:t>El </a:t>
            </a:r>
            <a:r>
              <a:rPr lang="es-ES" sz="2000" dirty="0"/>
              <a:t>código de nuestra clase </a:t>
            </a:r>
            <a:r>
              <a:rPr lang="es-ES" sz="2000" b="1" dirty="0"/>
              <a:t>DTO </a:t>
            </a:r>
            <a:r>
              <a:rPr lang="es-ES" sz="2000" dirty="0"/>
              <a:t>quedará más o menos </a:t>
            </a:r>
            <a:r>
              <a:rPr lang="es-ES" sz="2000" dirty="0" smtClean="0"/>
              <a:t>así:</a:t>
            </a:r>
            <a:endParaRPr lang="en-US" sz="2000" dirty="0">
              <a:latin typeface="+mn-lt"/>
            </a:endParaRPr>
          </a:p>
        </p:txBody>
      </p:sp>
      <p:sp>
        <p:nvSpPr>
          <p:cNvPr id="5" name="Google Shape;472;p52"/>
          <p:cNvSpPr txBox="1">
            <a:spLocks noGrp="1"/>
          </p:cNvSpPr>
          <p:nvPr>
            <p:ph type="title"/>
          </p:nvPr>
        </p:nvSpPr>
        <p:spPr>
          <a:xfrm>
            <a:off x="628675" y="428100"/>
            <a:ext cx="7886700" cy="44377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300" dirty="0" smtClean="0">
                <a:latin typeface="Arial Black" panose="020B0A04020102020204" pitchFamily="34" charset="0"/>
              </a:rPr>
              <a:t>Configurar reglas en el DTO</a:t>
            </a:r>
            <a:endParaRPr sz="3300" dirty="0"/>
          </a:p>
        </p:txBody>
      </p:sp>
      <p:sp>
        <p:nvSpPr>
          <p:cNvPr id="2" name="Rectángulo 1"/>
          <p:cNvSpPr/>
          <p:nvPr/>
        </p:nvSpPr>
        <p:spPr>
          <a:xfrm>
            <a:off x="0" y="3897707"/>
            <a:ext cx="9144000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IsInt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IsString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'class-validator'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TrackDto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  @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IsString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  @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IsInt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duration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18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  @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IsString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artist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924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80483" y="1342829"/>
            <a:ext cx="76129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/>
              <a:t>Ahora el </a:t>
            </a:r>
            <a:r>
              <a:rPr lang="es-ES" sz="2000" i="1" dirty="0" err="1" smtClean="0"/>
              <a:t>framework</a:t>
            </a:r>
            <a:r>
              <a:rPr lang="es-ES" sz="2000" i="1" dirty="0" smtClean="0"/>
              <a:t> </a:t>
            </a:r>
            <a:r>
              <a:rPr lang="es-ES" sz="2000" dirty="0"/>
              <a:t>se encargará de </a:t>
            </a:r>
            <a:r>
              <a:rPr lang="es-ES" sz="2000" dirty="0" smtClean="0"/>
              <a:t>hacer automáticamente </a:t>
            </a:r>
            <a:r>
              <a:rPr lang="es-ES" sz="2000" dirty="0"/>
              <a:t>las validaciones y enviar correctamente los mensajes de error si las </a:t>
            </a:r>
            <a:r>
              <a:rPr lang="es-ES" sz="2000" dirty="0" smtClean="0"/>
              <a:t>reglas definidas </a:t>
            </a:r>
            <a:r>
              <a:rPr lang="es-ES" sz="2000" dirty="0"/>
              <a:t>con los decoradores no se han cumplido</a:t>
            </a:r>
            <a:r>
              <a:rPr lang="es-ES" sz="2000" dirty="0" smtClean="0"/>
              <a:t>.</a:t>
            </a:r>
          </a:p>
          <a:p>
            <a:endParaRPr lang="es-ES" sz="2000" dirty="0"/>
          </a:p>
          <a:p>
            <a:r>
              <a:rPr lang="es-ES" sz="2000" dirty="0"/>
              <a:t>Por supuesto, tenemos que asegurarnos de usar la clase </a:t>
            </a:r>
            <a:r>
              <a:rPr lang="es-ES" sz="2000" b="1" dirty="0"/>
              <a:t>DTO </a:t>
            </a:r>
            <a:r>
              <a:rPr lang="es-ES" sz="2000" dirty="0"/>
              <a:t>en el método donde </a:t>
            </a:r>
            <a:r>
              <a:rPr lang="es-ES" sz="2000" dirty="0" smtClean="0"/>
              <a:t>queramos que </a:t>
            </a:r>
            <a:r>
              <a:rPr lang="es-ES" sz="2000" dirty="0"/>
              <a:t>las validaciones se ejecuten. </a:t>
            </a:r>
            <a:endParaRPr lang="es-ES" sz="2000" dirty="0" smtClean="0"/>
          </a:p>
          <a:p>
            <a:endParaRPr lang="es-ES" sz="2000" dirty="0" smtClean="0"/>
          </a:p>
          <a:p>
            <a:r>
              <a:rPr lang="es-ES" sz="2000" dirty="0" smtClean="0"/>
              <a:t>Simplemente </a:t>
            </a:r>
            <a:r>
              <a:rPr lang="es-ES" sz="2000" dirty="0"/>
              <a:t>con </a:t>
            </a:r>
            <a:r>
              <a:rPr lang="es-ES" sz="2000" dirty="0" err="1"/>
              <a:t>tipar</a:t>
            </a:r>
            <a:r>
              <a:rPr lang="es-ES" sz="2000" dirty="0"/>
              <a:t> el </a:t>
            </a:r>
            <a:r>
              <a:rPr lang="es-ES" sz="2000" u="sng" dirty="0"/>
              <a:t>parámetro</a:t>
            </a:r>
            <a:r>
              <a:rPr lang="es-ES" sz="2000" dirty="0"/>
              <a:t> con la clase </a:t>
            </a:r>
            <a:r>
              <a:rPr lang="es-ES" sz="2000" b="1" dirty="0"/>
              <a:t>DTO </a:t>
            </a:r>
            <a:r>
              <a:rPr lang="es-ES" sz="2000" dirty="0" smtClean="0"/>
              <a:t>se </a:t>
            </a:r>
            <a:r>
              <a:rPr lang="en-US" sz="2000" dirty="0" err="1" smtClean="0"/>
              <a:t>producirán</a:t>
            </a:r>
            <a:r>
              <a:rPr lang="en-US" sz="2000" dirty="0" smtClean="0"/>
              <a:t> </a:t>
            </a:r>
            <a:r>
              <a:rPr lang="en-US" sz="2000" dirty="0" err="1" smtClean="0"/>
              <a:t>dichas</a:t>
            </a:r>
            <a:r>
              <a:rPr lang="en-US" sz="2000" dirty="0" smtClean="0"/>
              <a:t> </a:t>
            </a:r>
            <a:r>
              <a:rPr lang="en-US" sz="2000" dirty="0" err="1" smtClean="0"/>
              <a:t>comprobaciones</a:t>
            </a:r>
            <a:r>
              <a:rPr lang="en-US" sz="2000" dirty="0"/>
              <a:t>.</a:t>
            </a:r>
            <a:endParaRPr lang="en-US" sz="2000" dirty="0">
              <a:latin typeface="+mn-lt"/>
            </a:endParaRPr>
          </a:p>
        </p:txBody>
      </p:sp>
      <p:sp>
        <p:nvSpPr>
          <p:cNvPr id="5" name="Google Shape;472;p52"/>
          <p:cNvSpPr txBox="1">
            <a:spLocks noGrp="1"/>
          </p:cNvSpPr>
          <p:nvPr>
            <p:ph type="title"/>
          </p:nvPr>
        </p:nvSpPr>
        <p:spPr>
          <a:xfrm>
            <a:off x="628675" y="428100"/>
            <a:ext cx="7886700" cy="44377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300" dirty="0" smtClean="0">
                <a:latin typeface="Arial Black" panose="020B0A04020102020204" pitchFamily="34" charset="0"/>
              </a:rPr>
              <a:t>Configurar reglas en el DTO</a:t>
            </a:r>
            <a:endParaRPr sz="3300" dirty="0"/>
          </a:p>
        </p:txBody>
      </p:sp>
      <p:sp>
        <p:nvSpPr>
          <p:cNvPr id="3" name="Rectángulo 2"/>
          <p:cNvSpPr/>
          <p:nvPr/>
        </p:nvSpPr>
        <p:spPr>
          <a:xfrm>
            <a:off x="0" y="4902938"/>
            <a:ext cx="9144000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@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createTrack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(@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trackDto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TrackDto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4FC1FF"/>
                </a:solidFill>
                <a:latin typeface="Consolas" panose="020B0609020204030204" pitchFamily="49" charset="0"/>
              </a:rPr>
              <a:t>trackService</a:t>
            </a:r>
            <a:r>
              <a:rPr lang="en-US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createTrack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trackDto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10678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517088"/>
            <a:ext cx="7886700" cy="865145"/>
          </a:xfrm>
        </p:spPr>
        <p:txBody>
          <a:bodyPr/>
          <a:lstStyle/>
          <a:p>
            <a:pPr marL="114300" indent="0">
              <a:buNone/>
            </a:pPr>
            <a:r>
              <a:rPr lang="es-ES" sz="2400" dirty="0" smtClean="0"/>
              <a:t>Ahora, si intentamos crear un recurso que no cumple con el </a:t>
            </a:r>
            <a:r>
              <a:rPr lang="es-ES" sz="2400" dirty="0" err="1" smtClean="0"/>
              <a:t>tipado</a:t>
            </a:r>
            <a:r>
              <a:rPr lang="es-ES" sz="2400" dirty="0" smtClean="0"/>
              <a:t> del DTO…</a:t>
            </a:r>
            <a:endParaRPr lang="en-U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2197" t="14412" r="51684" b="24258"/>
          <a:stretch/>
        </p:blipFill>
        <p:spPr>
          <a:xfrm>
            <a:off x="0" y="1653539"/>
            <a:ext cx="9144000" cy="485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9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2"/>
          <p:cNvSpPr txBox="1">
            <a:spLocks noGrp="1"/>
          </p:cNvSpPr>
          <p:nvPr>
            <p:ph type="title"/>
          </p:nvPr>
        </p:nvSpPr>
        <p:spPr>
          <a:xfrm>
            <a:off x="628675" y="428100"/>
            <a:ext cx="7886700" cy="44377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300" b="1" dirty="0" smtClean="0">
                <a:latin typeface="Arial Black" panose="020B0A04020102020204" pitchFamily="34" charset="0"/>
              </a:rPr>
              <a:t>D</a:t>
            </a:r>
            <a:r>
              <a:rPr lang="en" sz="3300" b="1" dirty="0" smtClean="0"/>
              <a:t>ata </a:t>
            </a:r>
            <a:r>
              <a:rPr lang="en" sz="3300" b="1" dirty="0" smtClean="0">
                <a:latin typeface="Arial Black" panose="020B0A04020102020204" pitchFamily="34" charset="0"/>
              </a:rPr>
              <a:t>T</a:t>
            </a:r>
            <a:r>
              <a:rPr lang="en" sz="3300" b="1" dirty="0" smtClean="0"/>
              <a:t>ransfer </a:t>
            </a:r>
            <a:r>
              <a:rPr lang="en" sz="3300" b="1" dirty="0" smtClean="0">
                <a:latin typeface="Arial Black" panose="020B0A04020102020204" pitchFamily="34" charset="0"/>
              </a:rPr>
              <a:t>O</a:t>
            </a:r>
            <a:r>
              <a:rPr lang="en" sz="3300" b="1" dirty="0" smtClean="0"/>
              <a:t>bject</a:t>
            </a:r>
            <a:endParaRPr sz="3300" b="1" dirty="0"/>
          </a:p>
        </p:txBody>
      </p:sp>
      <p:sp>
        <p:nvSpPr>
          <p:cNvPr id="473" name="Google Shape;473;p52"/>
          <p:cNvSpPr txBox="1">
            <a:spLocks noGrp="1"/>
          </p:cNvSpPr>
          <p:nvPr>
            <p:ph type="body" idx="1"/>
          </p:nvPr>
        </p:nvSpPr>
        <p:spPr>
          <a:xfrm>
            <a:off x="25" y="1127053"/>
            <a:ext cx="9144000" cy="5401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algn="ctr">
              <a:buNone/>
            </a:pPr>
            <a:r>
              <a:rPr lang="es-ES" sz="2000" dirty="0">
                <a:solidFill>
                  <a:schemeClr val="accent5">
                    <a:lumMod val="75000"/>
                  </a:schemeClr>
                </a:solidFill>
                <a:latin typeface="Bauhaus 93" panose="04030905020B02020C02" pitchFamily="82" charset="0"/>
              </a:rPr>
              <a:t>¿Qué es un </a:t>
            </a:r>
            <a:r>
              <a:rPr lang="es-ES" sz="2000" dirty="0" smtClean="0">
                <a:solidFill>
                  <a:schemeClr val="accent5">
                    <a:lumMod val="75000"/>
                  </a:schemeClr>
                </a:solidFill>
                <a:latin typeface="Bauhaus 93" panose="04030905020B02020C02" pitchFamily="82" charset="0"/>
              </a:rPr>
              <a:t>D.T.O.?</a:t>
            </a:r>
          </a:p>
          <a:p>
            <a:pPr marL="114300" indent="0">
              <a:buNone/>
            </a:pPr>
            <a:r>
              <a:rPr lang="es-ES" sz="2000" dirty="0" smtClean="0"/>
              <a:t>Un </a:t>
            </a:r>
            <a:r>
              <a:rPr lang="es-ES" sz="2000" b="1" dirty="0" smtClean="0"/>
              <a:t>objeto </a:t>
            </a:r>
            <a:r>
              <a:rPr lang="es-ES" sz="2000" dirty="0"/>
              <a:t>que se transfiere por </a:t>
            </a:r>
            <a:r>
              <a:rPr lang="es-ES" sz="2000" dirty="0" smtClean="0"/>
              <a:t>la </a:t>
            </a:r>
            <a:r>
              <a:rPr lang="es-ES" sz="2000" b="1" dirty="0" smtClean="0"/>
              <a:t>red </a:t>
            </a:r>
            <a:r>
              <a:rPr lang="es-ES" sz="2000" dirty="0"/>
              <a:t>entre dos sistemas, típicamente usados en aplicaciones </a:t>
            </a:r>
            <a:r>
              <a:rPr lang="es-ES" sz="2000" b="1" dirty="0"/>
              <a:t>cliente/servidor</a:t>
            </a:r>
            <a:r>
              <a:rPr lang="es-ES" sz="2000" dirty="0"/>
              <a:t> y en </a:t>
            </a:r>
            <a:r>
              <a:rPr lang="es-ES" sz="2000" dirty="0" smtClean="0"/>
              <a:t>las </a:t>
            </a:r>
            <a:r>
              <a:rPr lang="en-US" sz="2000" dirty="0" err="1" smtClean="0"/>
              <a:t>aplicaciones</a:t>
            </a:r>
            <a:r>
              <a:rPr lang="en-US" sz="2000" dirty="0" smtClean="0"/>
              <a:t> </a:t>
            </a:r>
            <a:r>
              <a:rPr lang="en-US" sz="2000" dirty="0"/>
              <a:t>web </a:t>
            </a:r>
            <a:r>
              <a:rPr lang="en-US" sz="2000" dirty="0" err="1"/>
              <a:t>modernas</a:t>
            </a:r>
            <a:r>
              <a:rPr lang="en-US" sz="2000" dirty="0" smtClean="0"/>
              <a:t>. </a:t>
            </a:r>
          </a:p>
          <a:p>
            <a:pPr marL="114300" indent="0">
              <a:buNone/>
            </a:pPr>
            <a:r>
              <a:rPr lang="es-ES" sz="2000" dirty="0" smtClean="0"/>
              <a:t>El </a:t>
            </a:r>
            <a:r>
              <a:rPr lang="es-ES" sz="2000" b="1" dirty="0"/>
              <a:t>DTO </a:t>
            </a:r>
            <a:r>
              <a:rPr lang="es-ES" sz="2000" dirty="0"/>
              <a:t>sería el </a:t>
            </a:r>
            <a:r>
              <a:rPr lang="es-ES" sz="2000" b="1" dirty="0"/>
              <a:t>objeto JSON </a:t>
            </a:r>
            <a:r>
              <a:rPr lang="es-ES" sz="2000" dirty="0"/>
              <a:t>que se transfiere desde el cliente al servidor (</a:t>
            </a:r>
            <a:r>
              <a:rPr lang="es-ES" sz="2000" dirty="0" smtClean="0"/>
              <a:t>o </a:t>
            </a:r>
            <a:r>
              <a:rPr lang="en-US" sz="2000" dirty="0" err="1" smtClean="0"/>
              <a:t>viceversa</a:t>
            </a:r>
            <a:r>
              <a:rPr lang="en-US" sz="2000" dirty="0" smtClean="0"/>
              <a:t>).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lvl="0" indent="0" algn="ctr">
              <a:buClr>
                <a:srgbClr val="000000"/>
              </a:buClr>
              <a:buNone/>
            </a:pPr>
            <a:endParaRPr lang="es-ES" sz="2000" dirty="0" smtClean="0">
              <a:solidFill>
                <a:srgbClr val="4472C4">
                  <a:lumMod val="75000"/>
                </a:srgbClr>
              </a:solidFill>
              <a:latin typeface="Bauhaus 93" panose="04030905020B02020C02" pitchFamily="82" charset="0"/>
            </a:endParaRPr>
          </a:p>
          <a:p>
            <a:pPr marL="114300" lvl="0" indent="0" algn="ctr">
              <a:buClr>
                <a:srgbClr val="000000"/>
              </a:buClr>
              <a:buNone/>
            </a:pPr>
            <a:r>
              <a:rPr lang="es-ES" sz="2000" dirty="0" smtClean="0">
                <a:solidFill>
                  <a:srgbClr val="4472C4">
                    <a:lumMod val="75000"/>
                  </a:srgbClr>
                </a:solidFill>
                <a:latin typeface="Bauhaus 93" panose="04030905020B02020C02" pitchFamily="82" charset="0"/>
              </a:rPr>
              <a:t>¿Por qué usar un D.T.O</a:t>
            </a:r>
            <a:r>
              <a:rPr lang="es-ES" sz="2000" dirty="0">
                <a:solidFill>
                  <a:srgbClr val="4472C4">
                    <a:lumMod val="75000"/>
                  </a:srgbClr>
                </a:solidFill>
                <a:latin typeface="Bauhaus 93" panose="04030905020B02020C02" pitchFamily="82" charset="0"/>
              </a:rPr>
              <a:t>.?</a:t>
            </a:r>
          </a:p>
          <a:p>
            <a:pPr marL="114300" indent="0">
              <a:buNone/>
            </a:pPr>
            <a:r>
              <a:rPr lang="es-ES" sz="2000" dirty="0" smtClean="0"/>
              <a:t>Para crear </a:t>
            </a:r>
            <a:r>
              <a:rPr lang="es-ES" sz="2000" dirty="0"/>
              <a:t>aplicaciones </a:t>
            </a:r>
            <a:r>
              <a:rPr lang="es-ES" sz="2000" dirty="0" smtClean="0"/>
              <a:t>robustas </a:t>
            </a:r>
            <a:r>
              <a:rPr lang="es-ES" sz="2000" dirty="0"/>
              <a:t>es útil </a:t>
            </a:r>
            <a:r>
              <a:rPr lang="es-ES" sz="2000" dirty="0" err="1"/>
              <a:t>tipar</a:t>
            </a:r>
            <a:r>
              <a:rPr lang="es-ES" sz="2000" dirty="0"/>
              <a:t> los datos que se van </a:t>
            </a:r>
            <a:r>
              <a:rPr lang="es-ES" sz="2000" dirty="0" smtClean="0"/>
              <a:t>a enviar </a:t>
            </a:r>
            <a:r>
              <a:rPr lang="es-ES" sz="2000" dirty="0"/>
              <a:t>y recibir desde el </a:t>
            </a:r>
            <a:r>
              <a:rPr lang="es-ES" sz="2000" dirty="0" err="1"/>
              <a:t>frontend</a:t>
            </a:r>
            <a:r>
              <a:rPr lang="es-ES" sz="2000" dirty="0"/>
              <a:t> al </a:t>
            </a:r>
            <a:r>
              <a:rPr lang="es-ES" sz="2000" dirty="0" err="1"/>
              <a:t>backend</a:t>
            </a:r>
            <a:r>
              <a:rPr lang="es-ES" sz="2000" dirty="0"/>
              <a:t>, especificando qué propiedades tendrán </a:t>
            </a:r>
            <a:r>
              <a:rPr lang="es-ES" sz="2000" dirty="0" smtClean="0"/>
              <a:t>los objetos </a:t>
            </a:r>
            <a:r>
              <a:rPr lang="es-ES" sz="2000" dirty="0"/>
              <a:t>DTO y de qué tipos</a:t>
            </a:r>
            <a:r>
              <a:rPr lang="es-ES" sz="2000" dirty="0" smtClean="0"/>
              <a:t>. </a:t>
            </a:r>
          </a:p>
          <a:p>
            <a:pPr marL="114300" indent="0">
              <a:buNone/>
            </a:pPr>
            <a:r>
              <a:rPr lang="es-ES" sz="2000" dirty="0" smtClean="0"/>
              <a:t>Hasta aquí estamos usando una interfaz y eso está muy bien en tiempo  de desarrollo, pero en tiempo de ejecución esta no evita que nos envíen datos inesperados.</a:t>
            </a:r>
            <a:endParaRPr lang="es-ES" sz="2000" dirty="0" smtClean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2"/>
          <p:cNvSpPr txBox="1">
            <a:spLocks noGrp="1"/>
          </p:cNvSpPr>
          <p:nvPr>
            <p:ph type="title"/>
          </p:nvPr>
        </p:nvSpPr>
        <p:spPr>
          <a:xfrm>
            <a:off x="628675" y="428100"/>
            <a:ext cx="7886700" cy="44377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300" b="1" dirty="0" smtClean="0">
                <a:latin typeface="Arial Black" panose="020B0A04020102020204" pitchFamily="34" charset="0"/>
              </a:rPr>
              <a:t>D</a:t>
            </a:r>
            <a:r>
              <a:rPr lang="en" sz="3300" b="1" dirty="0" smtClean="0"/>
              <a:t>ata </a:t>
            </a:r>
            <a:r>
              <a:rPr lang="en" sz="3300" b="1" dirty="0" smtClean="0">
                <a:latin typeface="Arial Black" panose="020B0A04020102020204" pitchFamily="34" charset="0"/>
              </a:rPr>
              <a:t>T</a:t>
            </a:r>
            <a:r>
              <a:rPr lang="en" sz="3300" b="1" dirty="0" smtClean="0"/>
              <a:t>ransfer </a:t>
            </a:r>
            <a:r>
              <a:rPr lang="en" sz="3300" b="1" dirty="0" smtClean="0">
                <a:latin typeface="Arial Black" panose="020B0A04020102020204" pitchFamily="34" charset="0"/>
              </a:rPr>
              <a:t>O</a:t>
            </a:r>
            <a:r>
              <a:rPr lang="en" sz="3300" b="1" dirty="0" smtClean="0"/>
              <a:t>bject</a:t>
            </a:r>
            <a:endParaRPr sz="33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12742" t="13806" r="51613" b="42581"/>
          <a:stretch/>
        </p:blipFill>
        <p:spPr>
          <a:xfrm>
            <a:off x="1" y="1770389"/>
            <a:ext cx="9144000" cy="3496236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5287926" y="4295553"/>
            <a:ext cx="1205023" cy="51036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curvado 6"/>
          <p:cNvCxnSpPr/>
          <p:nvPr/>
        </p:nvCxnSpPr>
        <p:spPr>
          <a:xfrm rot="5400000">
            <a:off x="5114261" y="4830726"/>
            <a:ext cx="829340" cy="77972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3911478" y="5571461"/>
            <a:ext cx="5291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Bauhaus 93" panose="04030905020B02020C02" pitchFamily="82" charset="0"/>
              </a:rPr>
              <a:t>Esto no debería ocurrir. </a:t>
            </a:r>
          </a:p>
          <a:p>
            <a:r>
              <a:rPr lang="es-ES" sz="2800" dirty="0" smtClean="0">
                <a:latin typeface="Bauhaus 93" panose="04030905020B02020C02" pitchFamily="82" charset="0"/>
              </a:rPr>
              <a:t>Vamos a resolverlo con un DTO</a:t>
            </a:r>
            <a:endParaRPr lang="en-US" sz="28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48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11" y="1077066"/>
            <a:ext cx="4992367" cy="249618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41000" y="2095922"/>
            <a:ext cx="3168505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TrackDto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duration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artist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34676" y="847830"/>
            <a:ext cx="3381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 smtClean="0"/>
              <a:t>PRIMER PASO</a:t>
            </a:r>
            <a:r>
              <a:rPr lang="es-ES" sz="2000" dirty="0" smtClean="0"/>
              <a:t>: </a:t>
            </a:r>
          </a:p>
          <a:p>
            <a:r>
              <a:rPr lang="es-ES" sz="2000" dirty="0" smtClean="0"/>
              <a:t>vamos a crear un archivo </a:t>
            </a:r>
            <a:r>
              <a:rPr lang="es-ES" sz="2000" b="1" dirty="0" err="1" smtClean="0"/>
              <a:t>src</a:t>
            </a:r>
            <a:r>
              <a:rPr lang="es-ES" sz="2000" b="1" dirty="0" smtClean="0"/>
              <a:t>/</a:t>
            </a:r>
            <a:r>
              <a:rPr lang="es-ES" sz="2000" b="1" dirty="0" err="1" smtClean="0"/>
              <a:t>track</a:t>
            </a:r>
            <a:r>
              <a:rPr lang="es-ES" sz="2000" b="1" dirty="0" smtClean="0"/>
              <a:t>/</a:t>
            </a:r>
            <a:r>
              <a:rPr lang="es-ES" sz="2000" b="1" dirty="0" err="1" smtClean="0"/>
              <a:t>track.dto.ts</a:t>
            </a:r>
            <a:endParaRPr lang="en-US" sz="2000" b="1" dirty="0"/>
          </a:p>
        </p:txBody>
      </p:sp>
      <p:sp>
        <p:nvSpPr>
          <p:cNvPr id="9" name="Rectángulo 8"/>
          <p:cNvSpPr/>
          <p:nvPr/>
        </p:nvSpPr>
        <p:spPr>
          <a:xfrm>
            <a:off x="347329" y="4019499"/>
            <a:ext cx="86924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Como </a:t>
            </a:r>
            <a:r>
              <a:rPr lang="es-ES" sz="2400" dirty="0" smtClean="0"/>
              <a:t>ven, </a:t>
            </a:r>
            <a:r>
              <a:rPr lang="es-ES" sz="2400" dirty="0"/>
              <a:t>se trata de una clase </a:t>
            </a:r>
            <a:r>
              <a:rPr lang="es-ES" sz="2400" dirty="0" smtClean="0"/>
              <a:t>corriente, en </a:t>
            </a:r>
            <a:r>
              <a:rPr lang="es-ES" sz="2400" dirty="0"/>
              <a:t>la que solamente estamos </a:t>
            </a:r>
            <a:r>
              <a:rPr lang="es-ES" sz="2400" dirty="0" smtClean="0"/>
              <a:t>especificando propiedades </a:t>
            </a:r>
            <a:r>
              <a:rPr lang="es-ES" sz="2400" dirty="0"/>
              <a:t>y </a:t>
            </a:r>
            <a:r>
              <a:rPr lang="es-ES" sz="2400" dirty="0" smtClean="0"/>
              <a:t>tipos</a:t>
            </a:r>
            <a:r>
              <a:rPr lang="es-ES" sz="2400" dirty="0"/>
              <a:t>.</a:t>
            </a:r>
          </a:p>
          <a:p>
            <a:endParaRPr lang="es-ES" sz="2400" dirty="0" smtClean="0"/>
          </a:p>
          <a:p>
            <a:r>
              <a:rPr lang="es-ES" sz="2400" dirty="0" smtClean="0"/>
              <a:t>En </a:t>
            </a:r>
            <a:r>
              <a:rPr lang="es-ES" sz="2400" dirty="0"/>
              <a:t>el </a:t>
            </a:r>
            <a:r>
              <a:rPr lang="es-ES" sz="2400" b="1" dirty="0"/>
              <a:t>DTO </a:t>
            </a:r>
            <a:r>
              <a:rPr lang="es-ES" sz="2400" dirty="0"/>
              <a:t>de creación de un elemento no es </a:t>
            </a:r>
            <a:r>
              <a:rPr lang="es-ES" sz="2400" dirty="0" smtClean="0"/>
              <a:t>necesario especificar </a:t>
            </a:r>
            <a:r>
              <a:rPr lang="es-ES" sz="2400" dirty="0"/>
              <a:t>el id, puesto que </a:t>
            </a:r>
            <a:r>
              <a:rPr lang="es-ES" sz="2400" dirty="0" smtClean="0"/>
              <a:t>se generará </a:t>
            </a:r>
            <a:r>
              <a:rPr lang="es-ES" sz="2400" dirty="0"/>
              <a:t>en el momento de crearlo.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06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2"/>
          <p:cNvSpPr txBox="1">
            <a:spLocks noGrp="1"/>
          </p:cNvSpPr>
          <p:nvPr>
            <p:ph type="title"/>
          </p:nvPr>
        </p:nvSpPr>
        <p:spPr>
          <a:xfrm>
            <a:off x="628675" y="428100"/>
            <a:ext cx="7886700" cy="44377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300" dirty="0" smtClean="0">
                <a:latin typeface="Arial Black" panose="020B0A04020102020204" pitchFamily="34" charset="0"/>
              </a:rPr>
              <a:t>Cómo usar el DTO</a:t>
            </a:r>
            <a:endParaRPr sz="3300" dirty="0"/>
          </a:p>
        </p:txBody>
      </p:sp>
      <p:sp>
        <p:nvSpPr>
          <p:cNvPr id="2" name="Rectángulo 1"/>
          <p:cNvSpPr/>
          <p:nvPr/>
        </p:nvSpPr>
        <p:spPr>
          <a:xfrm>
            <a:off x="0" y="1201411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>
                <a:solidFill>
                  <a:srgbClr val="333333"/>
                </a:solidFill>
                <a:latin typeface="+mn-lt"/>
              </a:rPr>
              <a:t>En </a:t>
            </a:r>
            <a:r>
              <a:rPr lang="es-ES" sz="2400" dirty="0">
                <a:solidFill>
                  <a:srgbClr val="333333"/>
                </a:solidFill>
                <a:latin typeface="+mn-lt"/>
              </a:rPr>
              <a:t>el controlador vamos a usar el </a:t>
            </a:r>
            <a:r>
              <a:rPr lang="es-ES" sz="2400" b="1" dirty="0">
                <a:solidFill>
                  <a:srgbClr val="333333"/>
                </a:solidFill>
                <a:latin typeface="+mn-lt"/>
              </a:rPr>
              <a:t>DTO </a:t>
            </a:r>
            <a:r>
              <a:rPr lang="es-ES" sz="2400" dirty="0">
                <a:solidFill>
                  <a:srgbClr val="333333"/>
                </a:solidFill>
                <a:latin typeface="+mn-lt"/>
              </a:rPr>
              <a:t>para que, cuando nos piden hacer una </a:t>
            </a:r>
            <a:r>
              <a:rPr lang="es-ES" sz="2400" dirty="0" smtClean="0">
                <a:solidFill>
                  <a:srgbClr val="333333"/>
                </a:solidFill>
                <a:latin typeface="+mn-lt"/>
              </a:rPr>
              <a:t>inserción, podamos </a:t>
            </a:r>
            <a:r>
              <a:rPr lang="es-ES" sz="2400" dirty="0">
                <a:solidFill>
                  <a:srgbClr val="333333"/>
                </a:solidFill>
                <a:latin typeface="+mn-lt"/>
              </a:rPr>
              <a:t>decirle que el dato que se recibirá en el </a:t>
            </a:r>
            <a:r>
              <a:rPr lang="es-ES" sz="2400" b="1" dirty="0" err="1">
                <a:solidFill>
                  <a:srgbClr val="333333"/>
                </a:solidFill>
                <a:latin typeface="+mn-lt"/>
              </a:rPr>
              <a:t>body</a:t>
            </a:r>
            <a:r>
              <a:rPr lang="es-ES" sz="2400" b="1" dirty="0">
                <a:solidFill>
                  <a:srgbClr val="333333"/>
                </a:solidFill>
                <a:latin typeface="+mn-lt"/>
              </a:rPr>
              <a:t> </a:t>
            </a:r>
            <a:r>
              <a:rPr lang="es-ES" sz="2400" dirty="0">
                <a:solidFill>
                  <a:srgbClr val="333333"/>
                </a:solidFill>
                <a:latin typeface="+mn-lt"/>
              </a:rPr>
              <a:t>de la </a:t>
            </a:r>
            <a:r>
              <a:rPr lang="es-ES" sz="2400" b="1" dirty="0" err="1" smtClean="0">
                <a:solidFill>
                  <a:srgbClr val="333333"/>
                </a:solidFill>
                <a:latin typeface="+mn-lt"/>
              </a:rPr>
              <a:t>request</a:t>
            </a:r>
            <a:r>
              <a:rPr lang="es-ES" sz="2400" dirty="0" smtClean="0">
                <a:solidFill>
                  <a:srgbClr val="333333"/>
                </a:solidFill>
                <a:latin typeface="+mn-lt"/>
              </a:rPr>
              <a:t> </a:t>
            </a:r>
            <a:r>
              <a:rPr lang="es-ES" sz="2400" dirty="0">
                <a:solidFill>
                  <a:srgbClr val="333333"/>
                </a:solidFill>
                <a:latin typeface="+mn-lt"/>
              </a:rPr>
              <a:t>será del tipo del </a:t>
            </a:r>
            <a:r>
              <a:rPr lang="es-ES" sz="2400" b="1" dirty="0">
                <a:solidFill>
                  <a:srgbClr val="333333"/>
                </a:solidFill>
                <a:latin typeface="+mn-lt"/>
              </a:rPr>
              <a:t>DTO </a:t>
            </a:r>
            <a:r>
              <a:rPr lang="es-ES" sz="2400" dirty="0">
                <a:solidFill>
                  <a:srgbClr val="333333"/>
                </a:solidFill>
                <a:latin typeface="+mn-lt"/>
              </a:rPr>
              <a:t>que</a:t>
            </a:r>
          </a:p>
          <a:p>
            <a:r>
              <a:rPr lang="en-US" sz="2400" dirty="0" err="1">
                <a:solidFill>
                  <a:srgbClr val="333333"/>
                </a:solidFill>
                <a:latin typeface="+mn-lt"/>
              </a:rPr>
              <a:t>acabamos</a:t>
            </a:r>
            <a:r>
              <a:rPr lang="en-US" sz="2400" dirty="0">
                <a:solidFill>
                  <a:srgbClr val="333333"/>
                </a:solidFill>
                <a:latin typeface="+mn-lt"/>
              </a:rPr>
              <a:t> de </a:t>
            </a:r>
            <a:r>
              <a:rPr lang="en-US" sz="2400" dirty="0" err="1">
                <a:solidFill>
                  <a:srgbClr val="333333"/>
                </a:solidFill>
                <a:latin typeface="+mn-lt"/>
              </a:rPr>
              <a:t>crear</a:t>
            </a:r>
            <a:r>
              <a:rPr lang="en-US" sz="2400" dirty="0" smtClean="0">
                <a:solidFill>
                  <a:srgbClr val="333333"/>
                </a:solidFill>
                <a:latin typeface="+mn-lt"/>
              </a:rPr>
              <a:t>.</a:t>
            </a:r>
          </a:p>
          <a:p>
            <a:endParaRPr lang="en-US" sz="2400" dirty="0">
              <a:solidFill>
                <a:srgbClr val="333333"/>
              </a:solidFill>
              <a:latin typeface="+mn-lt"/>
            </a:endParaRPr>
          </a:p>
          <a:p>
            <a:r>
              <a:rPr lang="es-ES" sz="2400" dirty="0" smtClean="0">
                <a:solidFill>
                  <a:srgbClr val="333333"/>
                </a:solidFill>
                <a:latin typeface="+mn-lt"/>
              </a:rPr>
              <a:t>Así quedará nuestro </a:t>
            </a:r>
            <a:r>
              <a:rPr lang="es-ES" sz="2400" dirty="0" err="1" smtClean="0">
                <a:solidFill>
                  <a:srgbClr val="333333"/>
                </a:solidFill>
                <a:latin typeface="+mn-lt"/>
              </a:rPr>
              <a:t>nuestro</a:t>
            </a:r>
            <a:r>
              <a:rPr lang="es-ES" sz="2400" dirty="0" smtClean="0">
                <a:solidFill>
                  <a:srgbClr val="333333"/>
                </a:solidFill>
                <a:latin typeface="+mn-lt"/>
              </a:rPr>
              <a:t> </a:t>
            </a:r>
            <a:r>
              <a:rPr lang="es-ES" sz="2400" dirty="0">
                <a:solidFill>
                  <a:srgbClr val="333333"/>
                </a:solidFill>
                <a:latin typeface="+mn-lt"/>
              </a:rPr>
              <a:t>método </a:t>
            </a:r>
            <a:r>
              <a:rPr lang="es-ES" sz="2400" b="1" dirty="0">
                <a:solidFill>
                  <a:srgbClr val="333333"/>
                </a:solidFill>
                <a:latin typeface="+mn-lt"/>
              </a:rPr>
              <a:t>@</a:t>
            </a:r>
            <a:r>
              <a:rPr lang="es-ES" sz="2400" b="1" dirty="0" smtClean="0">
                <a:solidFill>
                  <a:srgbClr val="333333"/>
                </a:solidFill>
                <a:latin typeface="+mn-lt"/>
              </a:rPr>
              <a:t>Post</a:t>
            </a:r>
            <a:r>
              <a:rPr lang="es-ES" sz="2400" dirty="0" smtClean="0">
                <a:solidFill>
                  <a:srgbClr val="333333"/>
                </a:solidFill>
                <a:latin typeface="+mn-lt"/>
              </a:rPr>
              <a:t>:</a:t>
            </a:r>
          </a:p>
          <a:p>
            <a:endParaRPr lang="en-US" sz="2400" dirty="0">
              <a:latin typeface="+mn-l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4210889"/>
            <a:ext cx="9144000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 @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createTrack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(@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trackDto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TrackDto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4FC1FF"/>
                </a:solidFill>
                <a:latin typeface="Consolas" panose="020B0609020204030204" pitchFamily="49" charset="0"/>
              </a:rPr>
              <a:t>trackService</a:t>
            </a:r>
            <a:r>
              <a:rPr lang="en-US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createTrack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trackDto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311734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5423" y="1378539"/>
            <a:ext cx="793189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333333"/>
                </a:solidFill>
                <a:latin typeface="+mn-lt"/>
              </a:rPr>
              <a:t>Con este cambio </a:t>
            </a:r>
            <a:r>
              <a:rPr lang="es-ES" sz="2400" b="1" dirty="0">
                <a:solidFill>
                  <a:srgbClr val="333333"/>
                </a:solidFill>
                <a:latin typeface="+mn-lt"/>
              </a:rPr>
              <a:t>no se ha producido ningún comportamiento </a:t>
            </a:r>
            <a:r>
              <a:rPr lang="es-ES" sz="2400" dirty="0" smtClean="0">
                <a:solidFill>
                  <a:srgbClr val="333333"/>
                </a:solidFill>
                <a:latin typeface="+mn-lt"/>
              </a:rPr>
              <a:t>real pues aún no estamos haciendo validaciones</a:t>
            </a:r>
            <a:r>
              <a:rPr lang="es-ES" sz="2400" dirty="0">
                <a:solidFill>
                  <a:srgbClr val="333333"/>
                </a:solidFill>
                <a:latin typeface="+mn-lt"/>
              </a:rPr>
              <a:t>. </a:t>
            </a:r>
            <a:endParaRPr lang="es-ES" sz="2400" dirty="0" smtClean="0">
              <a:solidFill>
                <a:srgbClr val="333333"/>
              </a:solidFill>
              <a:latin typeface="+mn-lt"/>
            </a:endParaRPr>
          </a:p>
          <a:p>
            <a:endParaRPr lang="es-ES" sz="2400" dirty="0" smtClean="0">
              <a:solidFill>
                <a:srgbClr val="333333"/>
              </a:solidFill>
              <a:latin typeface="+mn-lt"/>
            </a:endParaRPr>
          </a:p>
          <a:p>
            <a:r>
              <a:rPr lang="es-ES" sz="2400" dirty="0" smtClean="0">
                <a:solidFill>
                  <a:srgbClr val="333333"/>
                </a:solidFill>
                <a:latin typeface="+mn-lt"/>
              </a:rPr>
              <a:t>De momento simplemente </a:t>
            </a:r>
            <a:r>
              <a:rPr lang="es-ES" sz="2400" dirty="0">
                <a:solidFill>
                  <a:srgbClr val="333333"/>
                </a:solidFill>
                <a:latin typeface="+mn-lt"/>
              </a:rPr>
              <a:t>hemos creado una nueva clase con </a:t>
            </a:r>
            <a:r>
              <a:rPr lang="es-ES" sz="2400" dirty="0" smtClean="0">
                <a:solidFill>
                  <a:srgbClr val="333333"/>
                </a:solidFill>
                <a:latin typeface="+mn-lt"/>
              </a:rPr>
              <a:t>propiedades </a:t>
            </a:r>
            <a:r>
              <a:rPr lang="es-ES" sz="2400" dirty="0">
                <a:solidFill>
                  <a:srgbClr val="333333"/>
                </a:solidFill>
                <a:latin typeface="+mn-lt"/>
              </a:rPr>
              <a:t>y </a:t>
            </a:r>
            <a:r>
              <a:rPr lang="es-ES" sz="2400" dirty="0" smtClean="0">
                <a:solidFill>
                  <a:srgbClr val="333333"/>
                </a:solidFill>
                <a:latin typeface="+mn-lt"/>
              </a:rPr>
              <a:t>tipos que </a:t>
            </a:r>
            <a:r>
              <a:rPr lang="es-ES" sz="2400" dirty="0">
                <a:solidFill>
                  <a:srgbClr val="333333"/>
                </a:solidFill>
                <a:latin typeface="+mn-lt"/>
              </a:rPr>
              <a:t>nos </a:t>
            </a:r>
            <a:r>
              <a:rPr lang="es-ES" sz="2400" dirty="0" smtClean="0">
                <a:solidFill>
                  <a:srgbClr val="333333"/>
                </a:solidFill>
                <a:latin typeface="+mn-lt"/>
              </a:rPr>
              <a:t>ayudarán a </a:t>
            </a:r>
            <a:r>
              <a:rPr lang="es-ES" sz="2400" dirty="0">
                <a:solidFill>
                  <a:srgbClr val="333333"/>
                </a:solidFill>
                <a:latin typeface="+mn-lt"/>
              </a:rPr>
              <a:t>mantener el </a:t>
            </a:r>
            <a:r>
              <a:rPr lang="es-ES" sz="2400" dirty="0" err="1">
                <a:solidFill>
                  <a:srgbClr val="333333"/>
                </a:solidFill>
                <a:latin typeface="+mn-lt"/>
              </a:rPr>
              <a:t>tipado</a:t>
            </a:r>
            <a:r>
              <a:rPr lang="es-ES" sz="2400" dirty="0">
                <a:solidFill>
                  <a:srgbClr val="333333"/>
                </a:solidFill>
                <a:latin typeface="+mn-lt"/>
              </a:rPr>
              <a:t> de los datos con los que vamos a </a:t>
            </a:r>
            <a:r>
              <a:rPr lang="es-ES" sz="2400" dirty="0" smtClean="0">
                <a:solidFill>
                  <a:srgbClr val="333333"/>
                </a:solidFill>
                <a:latin typeface="+mn-lt"/>
              </a:rPr>
              <a:t>trabajar, por </a:t>
            </a:r>
            <a:r>
              <a:rPr lang="es-ES" sz="2400" dirty="0">
                <a:solidFill>
                  <a:srgbClr val="333333"/>
                </a:solidFill>
                <a:latin typeface="+mn-lt"/>
              </a:rPr>
              <a:t>lo que será en el fondo algo parecido a lo que habíamos conseguido por medio de </a:t>
            </a:r>
            <a:r>
              <a:rPr lang="es-ES" sz="2400" dirty="0" smtClean="0">
                <a:solidFill>
                  <a:srgbClr val="333333"/>
                </a:solidFill>
                <a:latin typeface="+mn-lt"/>
              </a:rPr>
              <a:t>una </a:t>
            </a:r>
            <a:r>
              <a:rPr lang="en-US" sz="2400" dirty="0" err="1" smtClean="0">
                <a:solidFill>
                  <a:srgbClr val="333333"/>
                </a:solidFill>
                <a:latin typeface="+mn-lt"/>
              </a:rPr>
              <a:t>interfaz</a:t>
            </a:r>
            <a:r>
              <a:rPr lang="en-US" sz="2400" dirty="0" smtClean="0">
                <a:solidFill>
                  <a:srgbClr val="333333"/>
                </a:solidFill>
                <a:latin typeface="+mn-lt"/>
              </a:rPr>
              <a:t>.</a:t>
            </a:r>
          </a:p>
          <a:p>
            <a:endParaRPr lang="en-US" sz="2400" dirty="0">
              <a:solidFill>
                <a:srgbClr val="333333"/>
              </a:solidFill>
              <a:latin typeface="+mn-lt"/>
            </a:endParaRPr>
          </a:p>
          <a:p>
            <a:r>
              <a:rPr lang="es-ES" sz="2400" dirty="0">
                <a:solidFill>
                  <a:srgbClr val="333333"/>
                </a:solidFill>
                <a:latin typeface="+mn-lt"/>
              </a:rPr>
              <a:t>Lo </a:t>
            </a:r>
            <a:r>
              <a:rPr lang="es-ES" sz="2400" b="1" dirty="0">
                <a:solidFill>
                  <a:srgbClr val="333333"/>
                </a:solidFill>
                <a:latin typeface="+mn-lt"/>
              </a:rPr>
              <a:t>importante</a:t>
            </a:r>
            <a:r>
              <a:rPr lang="es-ES" sz="2400" dirty="0">
                <a:solidFill>
                  <a:srgbClr val="333333"/>
                </a:solidFill>
                <a:latin typeface="+mn-lt"/>
              </a:rPr>
              <a:t> es que hemos </a:t>
            </a:r>
            <a:r>
              <a:rPr lang="es-ES" sz="2400" dirty="0" smtClean="0">
                <a:solidFill>
                  <a:srgbClr val="333333"/>
                </a:solidFill>
                <a:latin typeface="+mn-lt"/>
              </a:rPr>
              <a:t>establecido las </a:t>
            </a:r>
            <a:r>
              <a:rPr lang="es-ES" sz="2400" b="1" dirty="0">
                <a:solidFill>
                  <a:srgbClr val="333333"/>
                </a:solidFill>
                <a:latin typeface="+mn-lt"/>
              </a:rPr>
              <a:t>bases</a:t>
            </a:r>
            <a:r>
              <a:rPr lang="es-ES" sz="2400" dirty="0">
                <a:solidFill>
                  <a:srgbClr val="333333"/>
                </a:solidFill>
                <a:latin typeface="+mn-lt"/>
              </a:rPr>
              <a:t> sobre el </a:t>
            </a:r>
            <a:r>
              <a:rPr lang="es-ES" sz="2400" dirty="0" smtClean="0">
                <a:solidFill>
                  <a:srgbClr val="333333"/>
                </a:solidFill>
                <a:latin typeface="+mn-lt"/>
              </a:rPr>
              <a:t>concepto </a:t>
            </a:r>
            <a:r>
              <a:rPr lang="es-ES" sz="2400" dirty="0">
                <a:solidFill>
                  <a:srgbClr val="333333"/>
                </a:solidFill>
                <a:latin typeface="+mn-lt"/>
              </a:rPr>
              <a:t>de </a:t>
            </a:r>
            <a:r>
              <a:rPr lang="es-ES" sz="2400" b="1" dirty="0">
                <a:solidFill>
                  <a:srgbClr val="333333"/>
                </a:solidFill>
                <a:latin typeface="+mn-lt"/>
              </a:rPr>
              <a:t>DTO</a:t>
            </a:r>
            <a:r>
              <a:rPr lang="es-ES" sz="2400" dirty="0">
                <a:solidFill>
                  <a:srgbClr val="333333"/>
                </a:solidFill>
                <a:latin typeface="+mn-lt"/>
              </a:rPr>
              <a:t>, que vamos a </a:t>
            </a:r>
            <a:r>
              <a:rPr lang="es-ES" sz="2400" dirty="0" smtClean="0">
                <a:solidFill>
                  <a:srgbClr val="333333"/>
                </a:solidFill>
                <a:latin typeface="+mn-lt"/>
              </a:rPr>
              <a:t>usar </a:t>
            </a:r>
            <a:r>
              <a:rPr lang="en-US" sz="2400" dirty="0" smtClean="0">
                <a:solidFill>
                  <a:srgbClr val="333333"/>
                </a:solidFill>
                <a:latin typeface="+mn-lt"/>
              </a:rPr>
              <a:t>mucho </a:t>
            </a:r>
            <a:r>
              <a:rPr lang="en-US" sz="2400" dirty="0" err="1">
                <a:solidFill>
                  <a:srgbClr val="333333"/>
                </a:solidFill>
                <a:latin typeface="+mn-lt"/>
              </a:rPr>
              <a:t>en</a:t>
            </a:r>
            <a:r>
              <a:rPr lang="en-US" sz="24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US" sz="2400" dirty="0" smtClean="0">
                <a:solidFill>
                  <a:srgbClr val="333333"/>
                </a:solidFill>
                <a:latin typeface="+mn-lt"/>
              </a:rPr>
              <a:t>el </a:t>
            </a:r>
            <a:r>
              <a:rPr lang="en-US" sz="2400" dirty="0" err="1" smtClean="0">
                <a:solidFill>
                  <a:srgbClr val="333333"/>
                </a:solidFill>
                <a:latin typeface="+mn-lt"/>
              </a:rPr>
              <a:t>futuro</a:t>
            </a:r>
            <a:r>
              <a:rPr lang="en-US" sz="2400" dirty="0" smtClean="0">
                <a:solidFill>
                  <a:srgbClr val="333333"/>
                </a:solidFill>
                <a:latin typeface="+mn-lt"/>
              </a:rPr>
              <a:t>.</a:t>
            </a:r>
            <a:endParaRPr lang="en-US" sz="2400" dirty="0">
              <a:latin typeface="+mn-lt"/>
            </a:endParaRPr>
          </a:p>
        </p:txBody>
      </p:sp>
      <p:sp>
        <p:nvSpPr>
          <p:cNvPr id="5" name="Google Shape;472;p52"/>
          <p:cNvSpPr txBox="1">
            <a:spLocks noGrp="1"/>
          </p:cNvSpPr>
          <p:nvPr>
            <p:ph type="title"/>
          </p:nvPr>
        </p:nvSpPr>
        <p:spPr>
          <a:xfrm>
            <a:off x="628675" y="428100"/>
            <a:ext cx="7886700" cy="44377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300" dirty="0" smtClean="0">
                <a:latin typeface="Arial Black" panose="020B0A04020102020204" pitchFamily="34" charset="0"/>
              </a:rPr>
              <a:t>¿Qué pasó aquí?</a:t>
            </a:r>
            <a:endParaRPr sz="3300" dirty="0"/>
          </a:p>
        </p:txBody>
      </p:sp>
    </p:spTree>
    <p:extLst>
      <p:ext uri="{BB962C8B-B14F-4D97-AF65-F5344CB8AC3E}">
        <p14:creationId xmlns:p14="http://schemas.microsoft.com/office/powerpoint/2010/main" val="424526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5423" y="1378539"/>
            <a:ext cx="793189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err="1"/>
              <a:t>ValidationPipe</a:t>
            </a:r>
            <a:r>
              <a:rPr lang="es-ES" sz="2000" b="1" dirty="0"/>
              <a:t> </a:t>
            </a:r>
            <a:r>
              <a:rPr lang="es-ES" sz="2000" dirty="0"/>
              <a:t>funciona como otros </a:t>
            </a:r>
            <a:r>
              <a:rPr lang="es-ES" sz="2000" i="1" dirty="0"/>
              <a:t>pipes </a:t>
            </a:r>
            <a:r>
              <a:rPr lang="es-ES" sz="2000" dirty="0"/>
              <a:t>de </a:t>
            </a:r>
            <a:r>
              <a:rPr lang="es-ES" sz="2000" dirty="0" err="1"/>
              <a:t>Nest</a:t>
            </a:r>
            <a:r>
              <a:rPr lang="es-ES" sz="2000" dirty="0"/>
              <a:t>, estableciendo </a:t>
            </a:r>
            <a:r>
              <a:rPr lang="es-ES" sz="2000" dirty="0" smtClean="0"/>
              <a:t>una </a:t>
            </a:r>
            <a:r>
              <a:rPr lang="es-ES" sz="2000" dirty="0"/>
              <a:t>serie </a:t>
            </a:r>
            <a:r>
              <a:rPr lang="es-ES" sz="2000" dirty="0" smtClean="0"/>
              <a:t>de comprobaciones </a:t>
            </a:r>
            <a:r>
              <a:rPr lang="es-ES" sz="2000" dirty="0"/>
              <a:t>que se realizarán antes que se ejecute el cuerpo de un método de </a:t>
            </a:r>
            <a:r>
              <a:rPr lang="es-ES" sz="2000" dirty="0" smtClean="0"/>
              <a:t>un controlador</a:t>
            </a:r>
            <a:r>
              <a:rPr lang="es-ES" sz="2000" dirty="0"/>
              <a:t>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 smtClean="0"/>
              <a:t>El </a:t>
            </a:r>
            <a:r>
              <a:rPr lang="es-ES" sz="2000" dirty="0"/>
              <a:t>método donde usaremos </a:t>
            </a:r>
            <a:r>
              <a:rPr lang="es-ES" sz="2000" b="1" dirty="0" err="1"/>
              <a:t>ValidationPipe</a:t>
            </a:r>
            <a:r>
              <a:rPr lang="es-ES" sz="2000" b="1" dirty="0"/>
              <a:t> </a:t>
            </a:r>
            <a:r>
              <a:rPr lang="es-ES" sz="2000" dirty="0"/>
              <a:t>implementa la ruta de una solicitud </a:t>
            </a:r>
            <a:r>
              <a:rPr lang="es-ES" sz="2000" dirty="0" smtClean="0"/>
              <a:t>de </a:t>
            </a:r>
            <a:r>
              <a:rPr lang="es-ES" sz="2000" dirty="0" err="1" smtClean="0"/>
              <a:t>Nest</a:t>
            </a:r>
            <a:r>
              <a:rPr lang="es-ES" sz="2000" dirty="0" smtClean="0"/>
              <a:t> </a:t>
            </a:r>
            <a:r>
              <a:rPr lang="es-ES" sz="2000" dirty="0"/>
              <a:t>y solamente se ejecutará si todas las validaciones han sido correctas</a:t>
            </a:r>
            <a:r>
              <a:rPr lang="es-ES" sz="2000" dirty="0" smtClean="0"/>
              <a:t>.</a:t>
            </a:r>
          </a:p>
          <a:p>
            <a:endParaRPr lang="es-ES" sz="2000" dirty="0"/>
          </a:p>
          <a:p>
            <a:r>
              <a:rPr lang="es-ES" sz="2000" dirty="0"/>
              <a:t>Además, </a:t>
            </a:r>
            <a:r>
              <a:rPr lang="es-ES" sz="2000" dirty="0" err="1"/>
              <a:t>Nest</a:t>
            </a:r>
            <a:r>
              <a:rPr lang="es-ES" sz="2000" dirty="0"/>
              <a:t> se encargará de generar los mensajes de error </a:t>
            </a:r>
            <a:r>
              <a:rPr lang="es-ES" sz="2000" dirty="0" smtClean="0"/>
              <a:t>para los clientes</a:t>
            </a:r>
            <a:r>
              <a:rPr lang="es-ES" sz="2000" dirty="0"/>
              <a:t>, enviando los correspondientes </a:t>
            </a:r>
            <a:r>
              <a:rPr lang="es-ES" sz="2000" i="1" dirty="0"/>
              <a:t>status </a:t>
            </a:r>
            <a:r>
              <a:rPr lang="es-ES" sz="2000" i="1" dirty="0" err="1"/>
              <a:t>code</a:t>
            </a:r>
            <a:r>
              <a:rPr lang="es-ES" sz="2000" dirty="0"/>
              <a:t> en las respuestas y los mensajes de </a:t>
            </a:r>
            <a:r>
              <a:rPr lang="es-ES" sz="2000" dirty="0" smtClean="0"/>
              <a:t>error necesarios</a:t>
            </a:r>
            <a:r>
              <a:rPr lang="es-ES" sz="2000" dirty="0"/>
              <a:t>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 smtClean="0"/>
              <a:t>Todo </a:t>
            </a:r>
            <a:r>
              <a:rPr lang="es-ES" sz="2000" dirty="0"/>
              <a:t>este funcionamiento ya fue descrito anteriormente, cuando hablamos de </a:t>
            </a:r>
            <a:r>
              <a:rPr lang="es-ES" sz="2000" dirty="0" smtClean="0"/>
              <a:t>los </a:t>
            </a:r>
            <a:r>
              <a:rPr lang="es-ES" sz="2000" i="1" dirty="0" smtClean="0"/>
              <a:t>pipes </a:t>
            </a:r>
            <a:r>
              <a:rPr lang="es-ES" sz="2000" dirty="0"/>
              <a:t>en </a:t>
            </a:r>
            <a:r>
              <a:rPr lang="es-ES" sz="2000" dirty="0" smtClean="0"/>
              <a:t>general, así que vamos a concentrarnos en </a:t>
            </a:r>
            <a:r>
              <a:rPr lang="en-US" sz="2000" b="1" dirty="0" err="1" smtClean="0"/>
              <a:t>ValidationPipe</a:t>
            </a:r>
            <a:r>
              <a:rPr lang="en-US" sz="2000" dirty="0" smtClean="0"/>
              <a:t>.</a:t>
            </a:r>
            <a:endParaRPr lang="en-US" sz="2000" dirty="0">
              <a:latin typeface="+mn-lt"/>
            </a:endParaRPr>
          </a:p>
        </p:txBody>
      </p:sp>
      <p:sp>
        <p:nvSpPr>
          <p:cNvPr id="5" name="Google Shape;472;p52"/>
          <p:cNvSpPr txBox="1">
            <a:spLocks noGrp="1"/>
          </p:cNvSpPr>
          <p:nvPr>
            <p:ph type="title"/>
          </p:nvPr>
        </p:nvSpPr>
        <p:spPr>
          <a:xfrm>
            <a:off x="628675" y="428100"/>
            <a:ext cx="7886700" cy="44377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300" dirty="0" smtClean="0">
                <a:latin typeface="Arial Black" panose="020B0A04020102020204" pitchFamily="34" charset="0"/>
              </a:rPr>
              <a:t>ValidationPipe</a:t>
            </a:r>
            <a:endParaRPr sz="3300" dirty="0"/>
          </a:p>
        </p:txBody>
      </p:sp>
    </p:spTree>
    <p:extLst>
      <p:ext uri="{BB962C8B-B14F-4D97-AF65-F5344CB8AC3E}">
        <p14:creationId xmlns:p14="http://schemas.microsoft.com/office/powerpoint/2010/main" val="313698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180064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/>
              <a:t>Existen </a:t>
            </a:r>
            <a:r>
              <a:rPr lang="es-ES" sz="1800" dirty="0"/>
              <a:t>diversas maneras de trabajar con </a:t>
            </a:r>
            <a:r>
              <a:rPr lang="es-ES" sz="1800" b="1" dirty="0" err="1"/>
              <a:t>ValidationPipe</a:t>
            </a:r>
            <a:r>
              <a:rPr lang="es-ES" sz="1800" b="1" dirty="0"/>
              <a:t> </a:t>
            </a:r>
            <a:r>
              <a:rPr lang="es-ES" sz="1800" dirty="0"/>
              <a:t>y quizás la más práctica </a:t>
            </a:r>
            <a:r>
              <a:rPr lang="es-ES" sz="1800" dirty="0" smtClean="0"/>
              <a:t>es </a:t>
            </a:r>
            <a:endParaRPr lang="es-ES" sz="1800" dirty="0"/>
          </a:p>
          <a:p>
            <a:r>
              <a:rPr lang="es-ES" sz="1800" dirty="0"/>
              <a:t>establecer un </a:t>
            </a:r>
            <a:r>
              <a:rPr lang="es-ES" sz="1800" i="1" dirty="0"/>
              <a:t>pipe </a:t>
            </a:r>
            <a:r>
              <a:rPr lang="es-ES" sz="1800" dirty="0"/>
              <a:t>global, de modo que todas las rutas puedan beneficiarse del flujo de</a:t>
            </a:r>
          </a:p>
          <a:p>
            <a:r>
              <a:rPr lang="en-US" sz="1800" dirty="0" err="1"/>
              <a:t>validaciones</a:t>
            </a:r>
            <a:r>
              <a:rPr lang="en-US" sz="1800" dirty="0"/>
              <a:t> de </a:t>
            </a:r>
            <a:r>
              <a:rPr lang="en-US" sz="1800" dirty="0" err="1"/>
              <a:t>manera</a:t>
            </a:r>
            <a:r>
              <a:rPr lang="en-US" sz="1800" dirty="0"/>
              <a:t> </a:t>
            </a:r>
            <a:r>
              <a:rPr lang="en-US" sz="1800" dirty="0" err="1"/>
              <a:t>automática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s-ES" sz="1800" dirty="0"/>
              <a:t>Para ello, al iniciar la </a:t>
            </a:r>
            <a:r>
              <a:rPr lang="es-ES" sz="1800" dirty="0" smtClean="0"/>
              <a:t>aplicación, </a:t>
            </a:r>
            <a:r>
              <a:rPr lang="es-ES" sz="1800" dirty="0"/>
              <a:t>en la función </a:t>
            </a:r>
            <a:r>
              <a:rPr lang="es-ES" sz="1800" b="1" dirty="0" err="1"/>
              <a:t>bootstrap</a:t>
            </a:r>
            <a:r>
              <a:rPr lang="es-ES" sz="1800" b="1" dirty="0"/>
              <a:t>()</a:t>
            </a:r>
            <a:r>
              <a:rPr lang="es-ES" sz="1800" dirty="0"/>
              <a:t> del archivo </a:t>
            </a:r>
            <a:r>
              <a:rPr lang="es-ES" sz="1800" b="1" dirty="0" err="1"/>
              <a:t>main.ts</a:t>
            </a:r>
            <a:r>
              <a:rPr lang="es-ES" sz="1800" dirty="0"/>
              <a:t>, </a:t>
            </a:r>
            <a:r>
              <a:rPr lang="es-ES" sz="1800" dirty="0" smtClean="0"/>
              <a:t>podemos configurar </a:t>
            </a:r>
            <a:r>
              <a:rPr lang="es-ES" sz="1800" dirty="0"/>
              <a:t>los </a:t>
            </a:r>
            <a:r>
              <a:rPr lang="es-ES" sz="1800" i="1" dirty="0"/>
              <a:t>pipes </a:t>
            </a:r>
            <a:r>
              <a:rPr lang="es-ES" sz="1800" dirty="0"/>
              <a:t>globales con un método del objeto </a:t>
            </a:r>
            <a:r>
              <a:rPr lang="es-ES" sz="1800" i="1" dirty="0"/>
              <a:t>app </a:t>
            </a:r>
            <a:r>
              <a:rPr lang="es-ES" sz="1800" dirty="0"/>
              <a:t>llamado </a:t>
            </a:r>
            <a:r>
              <a:rPr lang="es-ES" sz="1800" b="1" dirty="0" err="1"/>
              <a:t>useGlobalPipes</a:t>
            </a:r>
            <a:r>
              <a:rPr lang="es-ES" sz="1800" b="1" dirty="0"/>
              <a:t>()</a:t>
            </a:r>
            <a:r>
              <a:rPr lang="es-ES" sz="1800" dirty="0"/>
              <a:t>, </a:t>
            </a:r>
            <a:r>
              <a:rPr lang="es-ES" sz="1800" dirty="0" smtClean="0"/>
              <a:t>pasándole </a:t>
            </a:r>
            <a:r>
              <a:rPr lang="en-US" sz="1800" dirty="0" err="1" smtClean="0"/>
              <a:t>por</a:t>
            </a:r>
            <a:r>
              <a:rPr lang="en-US" sz="1800" dirty="0" smtClean="0"/>
              <a:t> </a:t>
            </a:r>
            <a:r>
              <a:rPr lang="en-US" sz="1800" dirty="0" err="1"/>
              <a:t>parámetro</a:t>
            </a:r>
            <a:r>
              <a:rPr lang="en-US" sz="1800" dirty="0"/>
              <a:t> el </a:t>
            </a:r>
            <a:r>
              <a:rPr lang="en-US" sz="1800" i="1" dirty="0"/>
              <a:t>pipe </a:t>
            </a:r>
            <a:r>
              <a:rPr lang="en-US" sz="1800" dirty="0"/>
              <a:t>que </a:t>
            </a:r>
            <a:r>
              <a:rPr lang="en-US" sz="1800" dirty="0" err="1"/>
              <a:t>queremos</a:t>
            </a:r>
            <a:r>
              <a:rPr lang="en-US" sz="1800" dirty="0"/>
              <a:t> </a:t>
            </a:r>
            <a:r>
              <a:rPr lang="en-US" sz="1800" dirty="0" err="1" smtClean="0"/>
              <a:t>configurar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s-ES" sz="1800" dirty="0" smtClean="0"/>
              <a:t>Tenemos </a:t>
            </a:r>
            <a:r>
              <a:rPr lang="es-ES" sz="1800" dirty="0"/>
              <a:t>que usar un código como este </a:t>
            </a:r>
            <a:r>
              <a:rPr lang="es-ES" sz="1800" dirty="0" smtClean="0"/>
              <a:t>en el </a:t>
            </a:r>
            <a:r>
              <a:rPr lang="es-ES" sz="1800" b="1" dirty="0" err="1" smtClean="0"/>
              <a:t>main.ts</a:t>
            </a:r>
            <a:r>
              <a:rPr lang="es-ES" sz="1800" dirty="0" smtClean="0"/>
              <a:t>:</a:t>
            </a:r>
            <a:endParaRPr lang="en-US" sz="1800" dirty="0">
              <a:latin typeface="+mn-lt"/>
            </a:endParaRPr>
          </a:p>
        </p:txBody>
      </p:sp>
      <p:sp>
        <p:nvSpPr>
          <p:cNvPr id="5" name="Google Shape;472;p52"/>
          <p:cNvSpPr txBox="1">
            <a:spLocks noGrp="1"/>
          </p:cNvSpPr>
          <p:nvPr>
            <p:ph type="title"/>
          </p:nvPr>
        </p:nvSpPr>
        <p:spPr>
          <a:xfrm>
            <a:off x="628675" y="428100"/>
            <a:ext cx="7886700" cy="44377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300" dirty="0" smtClean="0">
                <a:latin typeface="Arial Black" panose="020B0A04020102020204" pitchFamily="34" charset="0"/>
              </a:rPr>
              <a:t>Configurar un </a:t>
            </a:r>
            <a:r>
              <a:rPr lang="en" sz="3300" i="1" dirty="0" smtClean="0">
                <a:latin typeface="Arial Black" panose="020B0A04020102020204" pitchFamily="34" charset="0"/>
              </a:rPr>
              <a:t>pipe </a:t>
            </a:r>
            <a:r>
              <a:rPr lang="en" sz="3300" dirty="0" smtClean="0">
                <a:latin typeface="Arial Black" panose="020B0A04020102020204" pitchFamily="34" charset="0"/>
              </a:rPr>
              <a:t>global</a:t>
            </a:r>
            <a:endParaRPr sz="3300" dirty="0"/>
          </a:p>
        </p:txBody>
      </p:sp>
      <p:sp>
        <p:nvSpPr>
          <p:cNvPr id="2" name="Rectángulo 1"/>
          <p:cNvSpPr/>
          <p:nvPr/>
        </p:nvSpPr>
        <p:spPr>
          <a:xfrm>
            <a:off x="1" y="4273636"/>
            <a:ext cx="9143999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20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sz="20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bootstrap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FC1FF"/>
                </a:solidFill>
                <a:latin typeface="Consolas" panose="020B0609020204030204" pitchFamily="49" charset="0"/>
              </a:rPr>
              <a:t>NestFactory</a:t>
            </a:r>
            <a:r>
              <a:rPr lang="en-US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2000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useGlobalPipes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ValidationPipe</a:t>
            </a:r>
            <a:r>
              <a:rPr lang="en-US" sz="20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whitelist:</a:t>
            </a:r>
            <a:r>
              <a:rPr lang="en-US" sz="20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}))</a:t>
            </a:r>
          </a:p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3000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ángulo 2"/>
          <p:cNvSpPr/>
          <p:nvPr/>
        </p:nvSpPr>
        <p:spPr>
          <a:xfrm>
            <a:off x="-1" y="3873526"/>
            <a:ext cx="9144000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ValidationPipe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nestjs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/common'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693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37191" y="1724665"/>
            <a:ext cx="76696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Las reglas de validación </a:t>
            </a:r>
            <a:r>
              <a:rPr lang="es-ES" sz="2400" dirty="0" smtClean="0"/>
              <a:t>sirven para asegurar </a:t>
            </a:r>
            <a:r>
              <a:rPr lang="es-ES" sz="2400" dirty="0"/>
              <a:t>que algo sea un entero, una </a:t>
            </a:r>
            <a:r>
              <a:rPr lang="es-ES" sz="2400" dirty="0" smtClean="0"/>
              <a:t>cadena, </a:t>
            </a:r>
            <a:r>
              <a:rPr lang="es-ES" sz="2400" dirty="0"/>
              <a:t>un </a:t>
            </a:r>
            <a:r>
              <a:rPr lang="es-ES" sz="2400" dirty="0" smtClean="0"/>
              <a:t>booleano </a:t>
            </a:r>
            <a:r>
              <a:rPr lang="es-ES" sz="2400" dirty="0"/>
              <a:t>o </a:t>
            </a:r>
            <a:r>
              <a:rPr lang="es-ES" sz="2400" dirty="0" smtClean="0"/>
              <a:t>para hacer comprobaciones más complejas.</a:t>
            </a:r>
          </a:p>
          <a:p>
            <a:endParaRPr lang="es-ES" sz="2400" dirty="0"/>
          </a:p>
          <a:p>
            <a:r>
              <a:rPr lang="es-ES" sz="2400" dirty="0"/>
              <a:t>La clase </a:t>
            </a:r>
            <a:r>
              <a:rPr lang="es-ES" sz="2400" b="1" dirty="0" err="1"/>
              <a:t>ValidationPipe</a:t>
            </a:r>
            <a:r>
              <a:rPr lang="es-ES" sz="2400" b="1" dirty="0"/>
              <a:t> </a:t>
            </a:r>
            <a:r>
              <a:rPr lang="es-ES" sz="2400" dirty="0"/>
              <a:t>está incluida en el </a:t>
            </a:r>
            <a:r>
              <a:rPr lang="es-ES" sz="2400" i="1" dirty="0" err="1" smtClean="0"/>
              <a:t>framework</a:t>
            </a:r>
            <a:r>
              <a:rPr lang="es-ES" sz="2400" dirty="0"/>
              <a:t>, </a:t>
            </a:r>
            <a:r>
              <a:rPr lang="es-ES" sz="2400" dirty="0" smtClean="0"/>
              <a:t>pero las reglas de validación deben ser instaladas:</a:t>
            </a:r>
            <a:endParaRPr lang="en-US" sz="2400" dirty="0">
              <a:latin typeface="+mn-lt"/>
            </a:endParaRPr>
          </a:p>
        </p:txBody>
      </p:sp>
      <p:sp>
        <p:nvSpPr>
          <p:cNvPr id="5" name="Google Shape;472;p52"/>
          <p:cNvSpPr txBox="1">
            <a:spLocks noGrp="1"/>
          </p:cNvSpPr>
          <p:nvPr>
            <p:ph type="title"/>
          </p:nvPr>
        </p:nvSpPr>
        <p:spPr>
          <a:xfrm>
            <a:off x="628675" y="428100"/>
            <a:ext cx="7886700" cy="44377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300" dirty="0" smtClean="0">
                <a:latin typeface="Arial Black" panose="020B0A04020102020204" pitchFamily="34" charset="0"/>
              </a:rPr>
              <a:t>Instalar reglas de validación</a:t>
            </a:r>
            <a:endParaRPr sz="3300" dirty="0"/>
          </a:p>
        </p:txBody>
      </p:sp>
      <p:sp>
        <p:nvSpPr>
          <p:cNvPr id="3" name="Rectángulo 2"/>
          <p:cNvSpPr/>
          <p:nvPr/>
        </p:nvSpPr>
        <p:spPr>
          <a:xfrm>
            <a:off x="737191" y="4595161"/>
            <a:ext cx="7669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class-validator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class-transformer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3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775</Words>
  <Application>Microsoft Office PowerPoint</Application>
  <PresentationFormat>Presentación en pantalla (4:3)</PresentationFormat>
  <Paragraphs>91</Paragraphs>
  <Slides>12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Bauhaus 93</vt:lpstr>
      <vt:lpstr>Calibri</vt:lpstr>
      <vt:lpstr>Consolas</vt:lpstr>
      <vt:lpstr>Courier New</vt:lpstr>
      <vt:lpstr>CFS</vt:lpstr>
      <vt:lpstr>Back End</vt:lpstr>
      <vt:lpstr>Data Transfer Object</vt:lpstr>
      <vt:lpstr>Data Transfer Object</vt:lpstr>
      <vt:lpstr>Presentación de PowerPoint</vt:lpstr>
      <vt:lpstr>Cómo usar el DTO</vt:lpstr>
      <vt:lpstr>¿Qué pasó aquí?</vt:lpstr>
      <vt:lpstr>ValidationPipe</vt:lpstr>
      <vt:lpstr>Configurar un pipe global</vt:lpstr>
      <vt:lpstr>Instalar reglas de validación</vt:lpstr>
      <vt:lpstr>Configurar reglas en el DTO</vt:lpstr>
      <vt:lpstr>Configurar reglas en el DTO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End</dc:title>
  <cp:lastModifiedBy>Usuario</cp:lastModifiedBy>
  <cp:revision>100</cp:revision>
  <dcterms:modified xsi:type="dcterms:W3CDTF">2024-04-08T23:45:52Z</dcterms:modified>
</cp:coreProperties>
</file>