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Beltracch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3E01B6-EBF2-447F-ACB1-861D3B24B2AC}">
  <a:tblStyle styleId="{343E01B6-EBF2-447F-ACB1-861D3B24B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31T17:00:31.912" idx="1">
    <p:pos x="6000" y="0"/>
    <p:text>Json ya lo deberian haber visto el cuatri anterior pero darla a modo de repaso e ir preguntando que se acuerdan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31T17:01:22.536" idx="2">
    <p:pos x="6000" y="0"/>
    <p:text>explicar un poco de xml porque no van a saber que 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4359bd89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34359bd8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3cd69c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3cd69c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9d7c3b90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9d7c3b90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9d7c3b9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9d7c3b90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3dc08ca5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3dc08ca5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3dc08ca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3dc08ca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de1a4f6d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de1a4f6d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dc2e4e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dc2e4e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a4b12c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7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a4b12c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c2e4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c2e4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f5fcc8b34f1e36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f5fcc8b34f1e36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e83e1a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e83e1a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3210970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321097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dda4b12c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dda4b12c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Filmina - Concepto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">
  <p:cSld name="Filmina - Conceptos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3">
  <p:cSld name="Filmina - Conceptos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2" name="Google Shape;26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4">
  <p:cSld name="Filmina - Conceptos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2" name="Google Shape;272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5">
  <p:cSld name="Filmina - Conceptos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2" name="Google Shape;28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6">
  <p:cSld name="Filmina - Conceptos_6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2" name="Google Shape;292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7">
  <p:cSld name="Filmina - Conceptos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2" name="Google Shape;302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8">
  <p:cSld name="Filmina - Conceptos_8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2" name="Google Shape;312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9">
  <p:cSld name="Filmina - Conceptos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1" name="Google Shape;321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2" name="Google Shape;322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0">
  <p:cSld name="Filmina - Conceptos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2" name="Google Shape;332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1">
  <p:cSld name="Filmina - Conceptos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2" name="Google Shape;342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2">
  <p:cSld name="Filmina - Conceptos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2" name="Google Shape;352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3">
  <p:cSld name="Filmina - Conceptos_1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2" name="Google Shape;362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5">
  <p:cSld name="Filmina - Conceptos_1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1" name="Google Shape;371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2" name="Google Shape;372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6">
  <p:cSld name="Filmina - Conceptos_16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2" name="Google Shape;38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7">
  <p:cSld name="Filmina - Conceptos_1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1" name="Google Shape;391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2" name="Google Shape;392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8">
  <p:cSld name="Filmina - Conceptos_18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2" name="Google Shape;402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9">
  <p:cSld name="Filmina - Conceptos_1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2" name="Google Shape;412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1">
  <p:cSld name="Filmina - Conceptos_2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2" name="Google Shape;422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2">
  <p:cSld name="Filmina - Conceptos_2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1" name="Google Shape;431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2" name="Google Shape;432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3">
  <p:cSld name="Título - Ejercicios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39" name="Google Shape;439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1" name="Google Shape;441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2" name="Google Shape;452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48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201441/is-there-any-practical-reason-to-use-quoted-strings-for-json-key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PRIMERAS RESPUESTAS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DESDE EL BACKEND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>
            <a:spLocks noGrp="1"/>
          </p:cNvSpPr>
          <p:nvPr>
            <p:ph type="title"/>
          </p:nvPr>
        </p:nvSpPr>
        <p:spPr>
          <a:xfrm>
            <a:off x="247675" y="809100"/>
            <a:ext cx="2530200" cy="82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526" name="Google Shape;526;p59"/>
          <p:cNvSpPr txBox="1">
            <a:spLocks noGrp="1"/>
          </p:cNvSpPr>
          <p:nvPr>
            <p:ph type="body" idx="4294967295"/>
          </p:nvPr>
        </p:nvSpPr>
        <p:spPr>
          <a:xfrm>
            <a:off x="6900" y="1536850"/>
            <a:ext cx="3417300" cy="38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Super - Liviano para transferir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Datos auto-descriptivos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Legible por el humano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Fácil de adoptar por los lenguajes orientados a objetos</a:t>
            </a:r>
            <a:endParaRPr sz="2600"/>
          </a:p>
        </p:txBody>
      </p:sp>
      <p:pic>
        <p:nvPicPr>
          <p:cNvPr id="527" name="Google Shape;527;p59"/>
          <p:cNvPicPr preferRelativeResize="0"/>
          <p:nvPr/>
        </p:nvPicPr>
        <p:blipFill rotWithShape="1">
          <a:blip r:embed="rId3">
            <a:alphaModFix/>
          </a:blip>
          <a:srcRect t="5267"/>
          <a:stretch/>
        </p:blipFill>
        <p:spPr>
          <a:xfrm>
            <a:off x="3263825" y="2265600"/>
            <a:ext cx="5839799" cy="44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437" y="1136375"/>
            <a:ext cx="1506059" cy="82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904" y="1275234"/>
            <a:ext cx="1772546" cy="547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59"/>
          <p:cNvCxnSpPr/>
          <p:nvPr/>
        </p:nvCxnSpPr>
        <p:spPr>
          <a:xfrm>
            <a:off x="6025400" y="1360425"/>
            <a:ext cx="6000" cy="5329800"/>
          </a:xfrm>
          <a:prstGeom prst="straightConnector1">
            <a:avLst/>
          </a:prstGeom>
          <a:noFill/>
          <a:ln w="19050" cap="flat" cmpd="sng">
            <a:solidFill>
              <a:srgbClr val="6AA4C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 con JSON</a:t>
            </a:r>
            <a:endParaRPr/>
          </a:p>
        </p:txBody>
      </p:sp>
      <p:sp>
        <p:nvSpPr>
          <p:cNvPr id="536" name="Google Shape;536;p6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>
            <a:spLocks noGrp="1"/>
          </p:cNvSpPr>
          <p:nvPr>
            <p:ph type="title"/>
          </p:nvPr>
        </p:nvSpPr>
        <p:spPr>
          <a:xfrm>
            <a:off x="628675" y="351900"/>
            <a:ext cx="7886700" cy="86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audios</a:t>
            </a:r>
            <a:r>
              <a:rPr lang="en" sz="2800"/>
              <a:t> </a:t>
            </a:r>
            <a:endParaRPr/>
          </a:p>
        </p:txBody>
      </p:sp>
      <p:sp>
        <p:nvSpPr>
          <p:cNvPr id="542" name="Google Shape;542;p61"/>
          <p:cNvSpPr txBox="1">
            <a:spLocks noGrp="1"/>
          </p:cNvSpPr>
          <p:nvPr>
            <p:ph type="body" idx="4294967295"/>
          </p:nvPr>
        </p:nvSpPr>
        <p:spPr>
          <a:xfrm>
            <a:off x="311700" y="1308500"/>
            <a:ext cx="8520600" cy="344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Hagamos una lista de audios (una librería de canciones) que tenga los datos de las pistas como en el ejemplo de POO.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Manejar un arreglo de objetos en JS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>
            <a:spLocks noGrp="1"/>
          </p:cNvSpPr>
          <p:nvPr>
            <p:ph type="title"/>
          </p:nvPr>
        </p:nvSpPr>
        <p:spPr>
          <a:xfrm>
            <a:off x="628675" y="351900"/>
            <a:ext cx="7886700" cy="61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final</a:t>
            </a:r>
            <a:endParaRPr/>
          </a:p>
        </p:txBody>
      </p:sp>
      <p:pic>
        <p:nvPicPr>
          <p:cNvPr id="548" name="Google Shape;54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7500"/>
            <a:ext cx="623887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75" y="1146525"/>
            <a:ext cx="6206593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75" y="1355675"/>
            <a:ext cx="6116857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275" y="1554825"/>
            <a:ext cx="64579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5813" y="1717775"/>
            <a:ext cx="644842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38" y="1929925"/>
            <a:ext cx="644842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1213" y="2181450"/>
            <a:ext cx="64293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560" name="Google Shape;560;p63"/>
          <p:cNvGraphicFramePr/>
          <p:nvPr/>
        </p:nvGraphicFramePr>
        <p:xfrm>
          <a:off x="1038850" y="1732475"/>
          <a:ext cx="7476525" cy="4356800"/>
        </p:xfrm>
        <a:graphic>
          <a:graphicData uri="http://schemas.openxmlformats.org/drawingml/2006/table">
            <a:tbl>
              <a:tblPr>
                <a:noFill/>
                <a:tableStyleId>{343E01B6-EBF2-447F-ACB1-861D3B24B2AC}</a:tableStyleId>
              </a:tblPr>
              <a:tblGrid>
                <a:gridCol w="74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{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"identificador"</a:t>
                      </a:r>
                      <a:r>
                        <a:rPr lang="en" dirty="0"/>
                        <a:t>: 1, 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"titulo</a:t>
                      </a:r>
                      <a:r>
                        <a:rPr lang="en" dirty="0"/>
                        <a:t>": 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"titulo 1", "duracion": 120, "interprete": "interprete 1"</a:t>
                      </a:r>
                      <a:r>
                        <a:rPr lang="en" dirty="0"/>
                        <a:t>}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2, "titulo": "titulo 2", "duracion": 125, "interprete": "interprete 1"}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3, "titulo": "titulo 3", "duracion": 112, "interprete": "interprete 2"}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4, "titulo": "titulo 4", "duracion": 210, "interprete": "interprete 1"}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5, "titulo": "titulo 5", "duracion": 220, "interprete": "interprete 3"}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6, "titulo": "titulo 6", "duracion": 180, "interprete": "interprete 2"}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{"identificador": 7, "titulo": "titulo 7, "duracion": 130, "interprete": "interprete 3"}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{"identificador": 8, "titulo": "titulo 8", "duracion": 150, "interprete": "interprete 1"}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4679" y="439477"/>
            <a:ext cx="8888819" cy="6114676"/>
          </a:xfrm>
        </p:spPr>
        <p:txBody>
          <a:bodyPr/>
          <a:lstStyle/>
          <a:p>
            <a:pPr marL="114300" indent="0">
              <a:buNone/>
            </a:pPr>
            <a:r>
              <a:rPr lang="es-ES" sz="2400" dirty="0" smtClean="0"/>
              <a:t>Vamos a simular una </a:t>
            </a:r>
            <a:r>
              <a:rPr lang="es-ES" sz="2400" b="1" dirty="0" smtClean="0"/>
              <a:t>petición </a:t>
            </a:r>
            <a:r>
              <a:rPr lang="es-ES" sz="2400" dirty="0" smtClean="0"/>
              <a:t>y su consiguiente </a:t>
            </a:r>
            <a:r>
              <a:rPr lang="es-ES" sz="2400" b="1" dirty="0" smtClean="0"/>
              <a:t>respuesta </a:t>
            </a:r>
            <a:r>
              <a:rPr lang="es-ES" sz="2400" dirty="0" smtClean="0"/>
              <a:t>del </a:t>
            </a:r>
            <a:r>
              <a:rPr lang="es-ES" sz="2400" dirty="0" err="1" smtClean="0"/>
              <a:t>backend</a:t>
            </a:r>
            <a:r>
              <a:rPr lang="es-ES" sz="2400" dirty="0" smtClean="0"/>
              <a:t>. Para una prueba rápida lo haremos de la siguiente manera:</a:t>
            </a:r>
          </a:p>
          <a:p>
            <a:pPr marL="114300" indent="0">
              <a:buNone/>
            </a:pPr>
            <a:endParaRPr lang="es-ES" sz="2400" dirty="0" smtClean="0"/>
          </a:p>
          <a:p>
            <a:pPr marL="114300" indent="0">
              <a:buNone/>
            </a:pPr>
            <a:r>
              <a:rPr lang="es-ES" sz="2400" dirty="0" smtClean="0"/>
              <a:t>Crearemos en el </a:t>
            </a:r>
            <a:r>
              <a:rPr lang="es-ES" sz="2400" b="1" dirty="0" smtClean="0"/>
              <a:t>servicio </a:t>
            </a:r>
            <a:r>
              <a:rPr lang="es-ES" sz="2400" dirty="0" smtClean="0"/>
              <a:t>un método </a:t>
            </a:r>
            <a:r>
              <a:rPr lang="es-ES" sz="2400" b="1" dirty="0" err="1" smtClean="0"/>
              <a:t>getTracks</a:t>
            </a:r>
            <a:r>
              <a:rPr lang="es-ES" sz="2400" b="1" dirty="0" smtClean="0"/>
              <a:t>() </a:t>
            </a:r>
            <a:r>
              <a:rPr lang="es-ES" sz="2400" dirty="0" smtClean="0"/>
              <a:t>en reemplazo de </a:t>
            </a:r>
            <a:r>
              <a:rPr lang="es-ES" sz="2400" dirty="0" err="1" smtClean="0"/>
              <a:t>getHello</a:t>
            </a:r>
            <a:r>
              <a:rPr lang="es-ES" sz="2400" dirty="0" smtClean="0"/>
              <a:t>(). El nuevo método retornará una lista de canciones. Por ahora usaremos como base de datos un arreglo en memoria. 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 smtClean="0"/>
              <a:t>A estas alturas ustedes recuerdan que debemos crear una </a:t>
            </a:r>
            <a:r>
              <a:rPr lang="es-ES" sz="2400" b="1" dirty="0" smtClean="0"/>
              <a:t>interfaz</a:t>
            </a:r>
            <a:r>
              <a:rPr lang="es-ES" sz="2400" dirty="0" smtClean="0"/>
              <a:t> que describa la entidad </a:t>
            </a:r>
            <a:r>
              <a:rPr lang="es-ES" sz="2400" b="1" dirty="0" err="1" smtClean="0"/>
              <a:t>track</a:t>
            </a:r>
            <a:r>
              <a:rPr lang="es-ES" sz="2400" b="1" dirty="0" smtClean="0"/>
              <a:t> </a:t>
            </a:r>
            <a:r>
              <a:rPr lang="es-ES" sz="2400" dirty="0" smtClean="0"/>
              <a:t>(cada canción).</a:t>
            </a:r>
          </a:p>
          <a:p>
            <a:pPr marL="114300" indent="0">
              <a:buNone/>
            </a:pPr>
            <a:endParaRPr lang="es-ES" sz="2400" dirty="0" smtClean="0"/>
          </a:p>
          <a:p>
            <a:pPr marL="114300" indent="0">
              <a:buNone/>
            </a:pPr>
            <a:r>
              <a:rPr lang="es-ES" sz="2400" dirty="0" smtClean="0"/>
              <a:t>Luego, en el controlador, reemplazaremos </a:t>
            </a:r>
            <a:r>
              <a:rPr lang="es-ES" sz="2400" b="1" dirty="0" err="1" smtClean="0"/>
              <a:t>getHello</a:t>
            </a:r>
            <a:r>
              <a:rPr lang="es-ES" sz="2400" b="1" dirty="0" smtClean="0"/>
              <a:t>()</a:t>
            </a:r>
            <a:r>
              <a:rPr lang="es-ES" sz="2400" dirty="0" smtClean="0"/>
              <a:t> por el método que acabamos de crear. Examinaremos en el navegador la ruta /api… nuestras canciones aparecerán allí.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61451" t="3787" r="19113" b="39742"/>
          <a:stretch/>
        </p:blipFill>
        <p:spPr>
          <a:xfrm>
            <a:off x="1094086" y="291424"/>
            <a:ext cx="7066934" cy="64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016" t="4000" r="14597" b="50839"/>
          <a:stretch/>
        </p:blipFill>
        <p:spPr>
          <a:xfrm>
            <a:off x="122183" y="895351"/>
            <a:ext cx="8927797" cy="53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85834" b="7000"/>
          <a:stretch/>
        </p:blipFill>
        <p:spPr>
          <a:xfrm>
            <a:off x="171450" y="504545"/>
            <a:ext cx="3105150" cy="59402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14725" y="628650"/>
            <a:ext cx="5353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Esto debería servirles para entender la mecánica de una </a:t>
            </a:r>
            <a:r>
              <a:rPr lang="es-ES" sz="2400" b="1" dirty="0" smtClean="0"/>
              <a:t>petición</a:t>
            </a:r>
            <a:r>
              <a:rPr lang="es-ES" sz="2400" dirty="0" smtClean="0"/>
              <a:t> (</a:t>
            </a:r>
            <a:r>
              <a:rPr lang="es-ES" sz="2400" dirty="0" err="1" smtClean="0"/>
              <a:t>request</a:t>
            </a:r>
            <a:r>
              <a:rPr lang="es-ES" sz="2400" dirty="0" smtClean="0"/>
              <a:t>) desde que entra hasta que se envía la </a:t>
            </a:r>
            <a:r>
              <a:rPr lang="es-ES" sz="2400" b="1" dirty="0" smtClean="0"/>
              <a:t>respuesta </a:t>
            </a:r>
            <a:r>
              <a:rPr lang="es-ES" sz="2400" dirty="0" smtClean="0"/>
              <a:t>(response) desde el </a:t>
            </a:r>
            <a:r>
              <a:rPr lang="es-ES" sz="2400" dirty="0" err="1" smtClean="0"/>
              <a:t>backend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Cabe aclarar que hemos tomado ciertos atajos pedagógicos colocando la interfaz y el objeto de datos dentro del propio servicio.</a:t>
            </a:r>
          </a:p>
          <a:p>
            <a:endParaRPr lang="es-ES" sz="2400" dirty="0"/>
          </a:p>
          <a:p>
            <a:r>
              <a:rPr lang="es-ES" sz="2400" dirty="0" smtClean="0"/>
              <a:t>Vamos a ir corrigiendo estas malas prácticas a medida que avancemos en el aprendizaje de </a:t>
            </a:r>
            <a:r>
              <a:rPr lang="es-ES" sz="2400" dirty="0" err="1" smtClean="0"/>
              <a:t>Nest</a:t>
            </a:r>
            <a:r>
              <a:rPr lang="es-ES" sz="2400" dirty="0" smtClean="0"/>
              <a:t> JS y de los conceptos generales de </a:t>
            </a:r>
            <a:r>
              <a:rPr lang="es-ES" sz="2400" dirty="0" err="1" smtClean="0"/>
              <a:t>backend</a:t>
            </a:r>
            <a:r>
              <a:rPr lang="es-E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9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 los datos</a:t>
            </a:r>
            <a:endParaRPr/>
          </a:p>
        </p:txBody>
      </p: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311700" y="1642575"/>
            <a:ext cx="8520600" cy="477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Una forma de organizar las </a:t>
            </a:r>
            <a:r>
              <a:rPr lang="en" b="1"/>
              <a:t>variables </a:t>
            </a:r>
            <a:r>
              <a:rPr lang="en"/>
              <a:t>y </a:t>
            </a:r>
            <a:r>
              <a:rPr lang="en" b="1"/>
              <a:t>funciones </a:t>
            </a:r>
            <a:r>
              <a:rPr lang="en"/>
              <a:t>es a través de </a:t>
            </a:r>
            <a:r>
              <a:rPr lang="en" b="1"/>
              <a:t>objetos.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Encapsulan </a:t>
            </a:r>
            <a:r>
              <a:rPr lang="en" b="1"/>
              <a:t>datos</a:t>
            </a:r>
            <a:r>
              <a:rPr lang="en"/>
              <a:t> y </a:t>
            </a:r>
            <a:r>
              <a:rPr lang="en" b="1"/>
              <a:t>comportamiento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Son los objetos nativos en JavaScript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 “clase” es de tipo “objeto” y son de estructura libre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JSON?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(JavaScript Object Notation)</a:t>
            </a:r>
            <a:endParaRPr sz="330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4294967295"/>
          </p:nvPr>
        </p:nvSpPr>
        <p:spPr>
          <a:xfrm>
            <a:off x="311700" y="1254850"/>
            <a:ext cx="8520600" cy="409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Organizado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Fácil de acceder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compone 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Registros (objetos):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 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Propiedades: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clave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Arreglos: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">
                <a:solidFill>
                  <a:schemeClr val="dk1"/>
                </a:solidFill>
              </a:rPr>
              <a:t> (Contienen objetos)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6023800" y="1987000"/>
            <a:ext cx="3035100" cy="1548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"nombre": "Mauri",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"materia": "Back",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475" name="Google Shape;475;p52"/>
          <p:cNvSpPr txBox="1"/>
          <p:nvPr/>
        </p:nvSpPr>
        <p:spPr>
          <a:xfrm>
            <a:off x="6023800" y="1458975"/>
            <a:ext cx="3035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//objeto 'profesor' con dos atributos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76" name="Google Shape;4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0" y="5499839"/>
            <a:ext cx="756675" cy="69910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 txBox="1"/>
          <p:nvPr/>
        </p:nvSpPr>
        <p:spPr>
          <a:xfrm>
            <a:off x="1836150" y="5499900"/>
            <a:ext cx="6804900" cy="69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confundir un Objeto JSON con una función, tiene llaves, pero no tiene parámetros, ni código, ni  la palabra </a:t>
            </a:r>
            <a:r>
              <a:rPr lang="en" sz="1800" b="1" i="1"/>
              <a:t>function</a:t>
            </a:r>
            <a:r>
              <a:rPr lang="en" sz="1800"/>
              <a:t> antes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datos soportados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body" idx="1"/>
          </p:nvPr>
        </p:nvSpPr>
        <p:spPr>
          <a:xfrm>
            <a:off x="628650" y="1924175"/>
            <a:ext cx="7886700" cy="458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/>
              <a:t>Tipo de Dato:</a:t>
            </a:r>
            <a:endParaRPr sz="310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String</a:t>
            </a:r>
            <a:endParaRPr sz="3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Número</a:t>
            </a:r>
            <a:endParaRPr sz="3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Objetos</a:t>
            </a:r>
            <a:endParaRPr sz="3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Arrays</a:t>
            </a:r>
            <a:endParaRPr sz="3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Booleano</a:t>
            </a:r>
            <a:endParaRPr sz="3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3100"/>
              <a:t>Null</a:t>
            </a:r>
            <a:endParaRPr sz="3100"/>
          </a:p>
        </p:txBody>
      </p:sp>
      <p:pic>
        <p:nvPicPr>
          <p:cNvPr id="484" name="Google Shape;4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800" y="3038650"/>
            <a:ext cx="5071575" cy="18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y acceder a miembros</a:t>
            </a:r>
            <a:endParaRPr/>
          </a:p>
        </p:txBody>
      </p:sp>
      <p:sp>
        <p:nvSpPr>
          <p:cNvPr id="490" name="Google Shape;490;p54"/>
          <p:cNvSpPr txBox="1">
            <a:spLocks noGrp="1"/>
          </p:cNvSpPr>
          <p:nvPr>
            <p:ph type="body" idx="4294967295"/>
          </p:nvPr>
        </p:nvSpPr>
        <p:spPr>
          <a:xfrm>
            <a:off x="311700" y="1201661"/>
            <a:ext cx="8520600" cy="37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"full-stack"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"alumno"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"apellido"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endParaRPr sz="20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"apellido"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"garcia"</a:t>
            </a:r>
            <a:endParaRPr sz="20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2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y acceder a miembros</a:t>
            </a:r>
            <a:endParaRPr/>
          </a:p>
        </p:txBody>
      </p:sp>
      <p:sp>
        <p:nvSpPr>
          <p:cNvPr id="496" name="Google Shape;496;p55"/>
          <p:cNvSpPr txBox="1">
            <a:spLocks noGrp="1"/>
          </p:cNvSpPr>
          <p:nvPr>
            <p:ph type="body" idx="4294967295"/>
          </p:nvPr>
        </p:nvSpPr>
        <p:spPr>
          <a:xfrm>
            <a:off x="311700" y="1201646"/>
            <a:ext cx="8520600" cy="498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Podemos leer los miembros: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primerApellido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alumno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 podemos agregar miembros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"Madariaga"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Claves</a:t>
            </a:r>
            <a:endParaRPr/>
          </a:p>
        </p:txBody>
      </p:sp>
      <p:sp>
        <p:nvSpPr>
          <p:cNvPr id="502" name="Google Shape;502;p56"/>
          <p:cNvSpPr txBox="1">
            <a:spLocks noGrp="1"/>
          </p:cNvSpPr>
          <p:nvPr>
            <p:ph type="body" idx="4294967295"/>
          </p:nvPr>
        </p:nvSpPr>
        <p:spPr>
          <a:xfrm>
            <a:off x="311700" y="1392025"/>
            <a:ext cx="8520600" cy="502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Las claves pueden o no ir entre comillas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valor: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//Good practice!,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evita problemas si tenemos un campo que es una palabra reservada</a:t>
            </a:r>
            <a:endParaRPr sz="2400"/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"if"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0" y="6245700"/>
            <a:ext cx="9079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http://stackoverflow.com/questions/4201441/is-there-any-practical-reason-to-use-quoted-strings-for-json-keys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en JSON</a:t>
            </a:r>
            <a:endParaRPr/>
          </a:p>
        </p:txBody>
      </p:sp>
      <p:sp>
        <p:nvSpPr>
          <p:cNvPr id="509" name="Google Shape;509;p57"/>
          <p:cNvSpPr txBox="1">
            <a:spLocks noGrp="1"/>
          </p:cNvSpPr>
          <p:nvPr>
            <p:ph type="body" idx="4294967295"/>
          </p:nvPr>
        </p:nvSpPr>
        <p:spPr>
          <a:xfrm>
            <a:off x="311725" y="1026249"/>
            <a:ext cx="8203800" cy="76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valores pueden ser de los siguientes tipos: </a:t>
            </a:r>
            <a:endParaRPr/>
          </a:p>
        </p:txBody>
      </p:sp>
      <p:sp>
        <p:nvSpPr>
          <p:cNvPr id="510" name="Google Shape;510;p57"/>
          <p:cNvSpPr txBox="1"/>
          <p:nvPr/>
        </p:nvSpPr>
        <p:spPr>
          <a:xfrm>
            <a:off x="937500" y="1846548"/>
            <a:ext cx="7136100" cy="460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"cadena"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"numero"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"otroObjeto"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{..},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"arreglo"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"verdadero"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"nada"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1" name="Google Shape;511;p57"/>
          <p:cNvCxnSpPr/>
          <p:nvPr/>
        </p:nvCxnSpPr>
        <p:spPr>
          <a:xfrm flipH="1">
            <a:off x="3503025" y="2329550"/>
            <a:ext cx="2201100" cy="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57"/>
          <p:cNvCxnSpPr/>
          <p:nvPr/>
        </p:nvCxnSpPr>
        <p:spPr>
          <a:xfrm flipH="1">
            <a:off x="4753275" y="3309250"/>
            <a:ext cx="932700" cy="5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p57"/>
          <p:cNvSpPr txBox="1"/>
          <p:nvPr/>
        </p:nvSpPr>
        <p:spPr>
          <a:xfrm>
            <a:off x="5715900" y="2215000"/>
            <a:ext cx="3428100" cy="12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chemeClr val="dk2"/>
                </a:highlight>
              </a:rPr>
              <a:t>Notar uso de comillas en </a:t>
            </a:r>
            <a:r>
              <a:rPr lang="en" sz="2400" i="1">
                <a:solidFill>
                  <a:srgbClr val="FFFFFF"/>
                </a:solidFill>
                <a:highlight>
                  <a:schemeClr val="dk2"/>
                </a:highlight>
              </a:rPr>
              <a:t>value </a:t>
            </a:r>
            <a:r>
              <a:rPr lang="en" sz="2400">
                <a:solidFill>
                  <a:srgbClr val="FFFFFF"/>
                </a:solidFill>
                <a:highlight>
                  <a:schemeClr val="dk2"/>
                </a:highlight>
              </a:rPr>
              <a:t>sólo para cadenas de texto</a:t>
            </a:r>
            <a:endParaRPr sz="24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260"/>
            <a:ext cx="9144000" cy="508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804</Words>
  <Application>Microsoft Office PowerPoint</Application>
  <PresentationFormat>Presentación en pantalla (4:3)</PresentationFormat>
  <Paragraphs>112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CFS</vt:lpstr>
      <vt:lpstr>Back End</vt:lpstr>
      <vt:lpstr>Organización de los datos</vt:lpstr>
      <vt:lpstr>Qué es JSON? (JavaScript Object Notation)</vt:lpstr>
      <vt:lpstr>Tipo de datos soportados</vt:lpstr>
      <vt:lpstr>Agregar y acceder a miembros</vt:lpstr>
      <vt:lpstr>Agregar y acceder a miembros</vt:lpstr>
      <vt:lpstr>Claves</vt:lpstr>
      <vt:lpstr>Valores en JSON</vt:lpstr>
      <vt:lpstr>Presentación de PowerPoint</vt:lpstr>
      <vt:lpstr>Ventajas</vt:lpstr>
      <vt:lpstr>Back End</vt:lpstr>
      <vt:lpstr>Lista de audios </vt:lpstr>
      <vt:lpstr>Objetivo final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cp:lastModifiedBy>Usuario</cp:lastModifiedBy>
  <cp:revision>7</cp:revision>
  <dcterms:modified xsi:type="dcterms:W3CDTF">2023-07-20T21:19:02Z</dcterms:modified>
</cp:coreProperties>
</file>