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6" r:id="rId1"/>
  </p:sldMasterIdLst>
  <p:notesMasterIdLst>
    <p:notesMasterId r:id="rId17"/>
  </p:notesMasterIdLst>
  <p:sldIdLst>
    <p:sldId id="256" r:id="rId2"/>
    <p:sldId id="258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9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7346455479_0_2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g7346455479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fa3cc0b87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fa3cc0b87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2649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fa3cc0b87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fa3cc0b87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7287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fa3cc0b87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fa3cc0b87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fa3cc0b87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fa3cc0b87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7174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fa3cc0b87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fa3cc0b87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5658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fa3cc0b87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fa3cc0b87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5965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fa3cc0b87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fa3cc0b87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156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fa3cc0b87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fa3cc0b87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8217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fa3cc0b87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fa3cc0b87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5178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fa3cc0b87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fa3cc0b87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8957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 rot="10800000" flipH="1">
            <a:off x="1525" y="575"/>
            <a:ext cx="2220900" cy="2301300"/>
          </a:xfrm>
          <a:prstGeom prst="snip1Rect">
            <a:avLst>
              <a:gd name="adj" fmla="val 50000"/>
            </a:avLst>
          </a:prstGeom>
          <a:solidFill>
            <a:srgbClr val="0195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grpSp>
        <p:nvGrpSpPr>
          <p:cNvPr id="16" name="Google Shape;16;p2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7" name="Google Shape;17;p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" name="Google Shape;18;p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0195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0195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2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Carrera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>
            <a:spLocks noGrp="1"/>
          </p:cNvSpPr>
          <p:nvPr>
            <p:ph type="title"/>
          </p:nvPr>
        </p:nvSpPr>
        <p:spPr>
          <a:xfrm>
            <a:off x="623888" y="11763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2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2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2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19" name="Google Shape;119;p12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lt1"/>
                </a:solidFill>
              </a:rPr>
              <a:t>CFS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 txBox="1">
            <a:spLocks noGrp="1"/>
          </p:cNvSpPr>
          <p:nvPr>
            <p:ph type="title"/>
          </p:nvPr>
        </p:nvSpPr>
        <p:spPr>
          <a:xfrm>
            <a:off x="628650" y="290400"/>
            <a:ext cx="7886700" cy="11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body" idx="1"/>
          </p:nvPr>
        </p:nvSpPr>
        <p:spPr>
          <a:xfrm>
            <a:off x="6286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body" idx="2"/>
          </p:nvPr>
        </p:nvSpPr>
        <p:spPr>
          <a:xfrm>
            <a:off x="46291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26" name="Google Shape;126;p13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lt1"/>
                </a:solidFill>
              </a:rPr>
              <a:t>CFS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>
            <a:spLocks noGrp="1"/>
          </p:cNvSpPr>
          <p:nvPr>
            <p:ph type="title"/>
          </p:nvPr>
        </p:nvSpPr>
        <p:spPr>
          <a:xfrm>
            <a:off x="782241" y="124200"/>
            <a:ext cx="7886700" cy="10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4"/>
          <p:cNvSpPr txBox="1">
            <a:spLocks noGrp="1"/>
          </p:cNvSpPr>
          <p:nvPr>
            <p:ph type="body" idx="1"/>
          </p:nvPr>
        </p:nvSpPr>
        <p:spPr>
          <a:xfrm>
            <a:off x="629850" y="1077576"/>
            <a:ext cx="3868200" cy="25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0" name="Google Shape;130;p14"/>
          <p:cNvSpPr txBox="1">
            <a:spLocks noGrp="1"/>
          </p:cNvSpPr>
          <p:nvPr>
            <p:ph type="body" idx="2"/>
          </p:nvPr>
        </p:nvSpPr>
        <p:spPr>
          <a:xfrm>
            <a:off x="629850" y="3647181"/>
            <a:ext cx="3868200" cy="29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14"/>
          <p:cNvSpPr txBox="1">
            <a:spLocks noGrp="1"/>
          </p:cNvSpPr>
          <p:nvPr>
            <p:ph type="body" idx="3"/>
          </p:nvPr>
        </p:nvSpPr>
        <p:spPr>
          <a:xfrm>
            <a:off x="4629150" y="1077576"/>
            <a:ext cx="3887400" cy="25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2" name="Google Shape;132;p14"/>
          <p:cNvSpPr txBox="1">
            <a:spLocks noGrp="1"/>
          </p:cNvSpPr>
          <p:nvPr>
            <p:ph type="body" idx="4"/>
          </p:nvPr>
        </p:nvSpPr>
        <p:spPr>
          <a:xfrm>
            <a:off x="4629154" y="3647181"/>
            <a:ext cx="3887400" cy="29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14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35" name="Google Shape;135;p14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lt1"/>
                </a:solidFill>
              </a:rPr>
              <a:t>CFS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>
            <a:spLocks noGrp="1"/>
          </p:cNvSpPr>
          <p:nvPr>
            <p:ph type="title"/>
          </p:nvPr>
        </p:nvSpPr>
        <p:spPr>
          <a:xfrm>
            <a:off x="628650" y="900000"/>
            <a:ext cx="78867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5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40" name="Google Shape;140;p15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lt1"/>
                </a:solidFill>
              </a:rPr>
              <a:t>CFS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spacio en blanco">
  <p:cSld name="Espacio en blanco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6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>
            <a:spLocks noGrp="1"/>
          </p:cNvSpPr>
          <p:nvPr>
            <p:ph type="title"/>
          </p:nvPr>
        </p:nvSpPr>
        <p:spPr>
          <a:xfrm>
            <a:off x="629841" y="987426"/>
            <a:ext cx="2949300" cy="10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7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300" cy="54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47" name="Google Shape;147;p17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3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50" name="Google Shape;150;p17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lt1"/>
                </a:solidFill>
              </a:rPr>
              <a:t>CFS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>
            <a:spLocks noGrp="1"/>
          </p:cNvSpPr>
          <p:nvPr>
            <p:ph type="title"/>
          </p:nvPr>
        </p:nvSpPr>
        <p:spPr>
          <a:xfrm>
            <a:off x="629841" y="1032932"/>
            <a:ext cx="2949300" cy="10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300" cy="40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4" name="Google Shape;154;p18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8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56" name="Google Shape;156;p18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lt1"/>
                </a:solidFill>
              </a:rPr>
              <a:t>CFS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628650" y="200400"/>
            <a:ext cx="7886700" cy="11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body" idx="1"/>
          </p:nvPr>
        </p:nvSpPr>
        <p:spPr>
          <a:xfrm rot="5400000">
            <a:off x="2396400" y="392250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9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lt1"/>
                </a:solidFill>
              </a:rPr>
              <a:t>CFS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>
            <a:spLocks noGrp="1"/>
          </p:cNvSpPr>
          <p:nvPr>
            <p:ph type="title"/>
          </p:nvPr>
        </p:nvSpPr>
        <p:spPr>
          <a:xfrm rot="5400000">
            <a:off x="4646700" y="2707050"/>
            <a:ext cx="57657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body" idx="1"/>
          </p:nvPr>
        </p:nvSpPr>
        <p:spPr>
          <a:xfrm rot="5400000">
            <a:off x="646125" y="792450"/>
            <a:ext cx="57657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0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lt1"/>
                </a:solidFill>
              </a:rPr>
              <a:t>MFS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Resolución 1">
  <p:cSld name="Título - Resolución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/>
          <p:nvPr/>
        </p:nvSpPr>
        <p:spPr>
          <a:xfrm rot="10800000" flipH="1">
            <a:off x="1525" y="575"/>
            <a:ext cx="2220900" cy="2301300"/>
          </a:xfrm>
          <a:prstGeom prst="snip1Rect">
            <a:avLst>
              <a:gd name="adj" fmla="val 50000"/>
            </a:avLst>
          </a:prstGeom>
          <a:solidFill>
            <a:srgbClr val="EF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82" name="Google Shape;182;p2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3" name="Google Shape;183;p2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84" name="Google Shape;184;p2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22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86" name="Google Shape;186;p22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7" name="Google Shape;187;p22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>
                <a:solidFill>
                  <a:schemeClr val="accent5"/>
                </a:solidFill>
              </a:rPr>
              <a:t>Carrera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188" name="Google Shape;188;p22"/>
          <p:cNvSpPr txBox="1">
            <a:spLocks noGrp="1"/>
          </p:cNvSpPr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6" name="Google Shape;26;p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019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</p:grp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CFS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Repaso 1">
  <p:cSld name="Título - Repaso_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/>
        </p:nvSpPr>
        <p:spPr>
          <a:xfrm>
            <a:off x="4650375" y="1114700"/>
            <a:ext cx="43194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</a:rPr>
              <a:t>CFP</a:t>
            </a:r>
            <a:endParaRPr sz="48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</a:rPr>
              <a:t>Programador </a:t>
            </a:r>
            <a:endParaRPr sz="36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</a:rPr>
              <a:t>full-stack</a:t>
            </a:r>
            <a:endParaRPr sz="3600" b="1">
              <a:solidFill>
                <a:srgbClr val="FFFFFF"/>
              </a:solidFill>
            </a:endParaRPr>
          </a:p>
        </p:txBody>
      </p:sp>
      <p:sp>
        <p:nvSpPr>
          <p:cNvPr id="191" name="Google Shape;191;p23"/>
          <p:cNvSpPr/>
          <p:nvPr/>
        </p:nvSpPr>
        <p:spPr>
          <a:xfrm>
            <a:off x="-2825" y="0"/>
            <a:ext cx="9147000" cy="7365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2" name="Google Shape;192;p23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93" name="Google Shape;193;p23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3"/>
            <p:cNvSpPr/>
            <p:nvPr/>
          </p:nvSpPr>
          <p:spPr>
            <a:xfrm rot="10800000" flipH="1">
              <a:off x="1525" y="575"/>
              <a:ext cx="2220900" cy="2301300"/>
            </a:xfrm>
            <a:prstGeom prst="snip1Rect">
              <a:avLst>
                <a:gd name="adj" fmla="val 50000"/>
              </a:avLst>
            </a:prstGeom>
            <a:solidFill>
              <a:srgbClr val="5A3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  <p:grpSp>
          <p:nvGrpSpPr>
            <p:cNvPr id="195" name="Google Shape;195;p23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96" name="Google Shape;196;p23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23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98" name="Google Shape;198;p23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23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>
                <a:solidFill>
                  <a:schemeClr val="accent5"/>
                </a:solidFill>
              </a:rPr>
              <a:t>Carrera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200" name="Google Shape;200;p23"/>
          <p:cNvSpPr txBox="1">
            <a:spLocks noGrp="1"/>
          </p:cNvSpPr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Conceptos 1">
  <p:cSld name="Título - Conceptos_1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/>
          <p:nvPr/>
        </p:nvSpPr>
        <p:spPr>
          <a:xfrm rot="10800000" flipH="1">
            <a:off x="1525" y="575"/>
            <a:ext cx="2220900" cy="23013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grpSp>
        <p:nvGrpSpPr>
          <p:cNvPr id="203" name="Google Shape;203;p24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04" name="Google Shape;204;p2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5" name="Google Shape;205;p2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06" name="Google Shape;206;p2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24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08" name="Google Shape;208;p24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9" name="Google Shape;209;p24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>
                <a:solidFill>
                  <a:schemeClr val="accent5"/>
                </a:solidFill>
              </a:rPr>
              <a:t>Carrera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210" name="Google Shape;210;p24"/>
          <p:cNvSpPr txBox="1">
            <a:spLocks noGrp="1"/>
          </p:cNvSpPr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Ejercicios 2">
  <p:cSld name="Título - Ejercicios_2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/>
          <p:nvPr/>
        </p:nvSpPr>
        <p:spPr>
          <a:xfrm rot="10800000" flipH="1">
            <a:off x="1525" y="575"/>
            <a:ext cx="2220900" cy="2301300"/>
          </a:xfrm>
          <a:prstGeom prst="snip1Rect">
            <a:avLst>
              <a:gd name="adj" fmla="val 50000"/>
            </a:avLst>
          </a:prstGeom>
          <a:solidFill>
            <a:srgbClr val="F25B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grpSp>
        <p:nvGrpSpPr>
          <p:cNvPr id="213" name="Google Shape;213;p25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14" name="Google Shape;214;p25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5" name="Google Shape;215;p25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16" name="Google Shape;216;p25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25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18" name="Google Shape;218;p25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9" name="Google Shape;219;p25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>
                <a:solidFill>
                  <a:schemeClr val="accent5"/>
                </a:solidFill>
              </a:rPr>
              <a:t>Carrera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220" name="Google Shape;220;p25"/>
          <p:cNvSpPr txBox="1">
            <a:spLocks noGrp="1"/>
          </p:cNvSpPr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Resolución 2">
  <p:cSld name="Título - Resolución_2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/>
          <p:nvPr/>
        </p:nvSpPr>
        <p:spPr>
          <a:xfrm rot="10800000" flipH="1">
            <a:off x="1525" y="575"/>
            <a:ext cx="2220900" cy="2301300"/>
          </a:xfrm>
          <a:prstGeom prst="snip1Rect">
            <a:avLst>
              <a:gd name="adj" fmla="val 50000"/>
            </a:avLst>
          </a:prstGeom>
          <a:solidFill>
            <a:srgbClr val="EF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grpSp>
        <p:nvGrpSpPr>
          <p:cNvPr id="223" name="Google Shape;223;p26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24" name="Google Shape;224;p2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5" name="Google Shape;225;p2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26" name="Google Shape;226;p2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26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28" name="Google Shape;228;p26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9" name="Google Shape;229;p26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>
                <a:solidFill>
                  <a:schemeClr val="accent5"/>
                </a:solidFill>
              </a:rPr>
              <a:t>Carrera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 1">
  <p:cSld name="Filmina - Conceptos_1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7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7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236" name="Google Shape;236;p2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37" name="Google Shape;237;p2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27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" name="Google Shape;239;p2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CFP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7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2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810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4" name="Google Shape;244;p2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45" name="Google Shape;245;p28"/>
          <p:cNvSpPr txBox="1"/>
          <p:nvPr/>
        </p:nvSpPr>
        <p:spPr>
          <a:xfrm flipH="1">
            <a:off x="76325" y="0"/>
            <a:ext cx="8820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</a:rPr>
              <a:t>CFS</a:t>
            </a:r>
            <a:endParaRPr sz="24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 2">
  <p:cSld name="Filmina - Conceptos_2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9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9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251" name="Google Shape;251;p2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52" name="Google Shape;252;p2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29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4" name="Google Shape;254;p29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5" name="Google Shape;255;p2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5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AMEMT</a:t>
            </a:r>
            <a:endParaRPr sz="15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 3">
  <p:cSld name="Filmina - Conceptos_3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0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0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30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261" name="Google Shape;261;p30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62" name="Google Shape;262;p30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30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4" name="Google Shape;264;p30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0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 4">
  <p:cSld name="Filmina - Conceptos_4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3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1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31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271" name="Google Shape;271;p3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72" name="Google Shape;272;p3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31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4" name="Google Shape;274;p31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1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 5">
  <p:cSld name="Filmina - Conceptos_5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2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2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2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32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281" name="Google Shape;281;p32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82" name="Google Shape;282;p32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32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4" name="Google Shape;284;p32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2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Conceptos">
  <p:cSld name="Título - Concepto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 rot="10800000" flipH="1">
            <a:off x="1525" y="575"/>
            <a:ext cx="2220900" cy="23013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grpSp>
        <p:nvGrpSpPr>
          <p:cNvPr id="34" name="Google Shape;34;p4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35" name="Google Shape;35;p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" name="Google Shape;36;p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37" name="Google Shape;37;p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39" name="Google Shape;39;p4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0" name="Google Shape;40;p4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Carrera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41" name="Google Shape;41;p4"/>
          <p:cNvSpPr txBox="1">
            <a:spLocks noGrp="1"/>
          </p:cNvSpPr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 6">
  <p:cSld name="Filmina - Conceptos_6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3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33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3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33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291" name="Google Shape;291;p33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92" name="Google Shape;292;p3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33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4" name="Google Shape;294;p33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3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 7">
  <p:cSld name="Filmina - Conceptos_7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4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4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34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301" name="Google Shape;301;p34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02" name="Google Shape;302;p34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34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4" name="Google Shape;304;p34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4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 8">
  <p:cSld name="Filmina - Conceptos_8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5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35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5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35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311" name="Google Shape;311;p35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12" name="Google Shape;312;p3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35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4" name="Google Shape;314;p35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5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 9">
  <p:cSld name="Filmina - Conceptos_9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6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6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6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36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321" name="Google Shape;321;p36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22" name="Google Shape;322;p36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36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4" name="Google Shape;324;p36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6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 10">
  <p:cSld name="Filmina - Conceptos_10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3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7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37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331" name="Google Shape;331;p3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32" name="Google Shape;332;p3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37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4" name="Google Shape;334;p3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7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 11">
  <p:cSld name="Filmina - Conceptos_11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8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8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8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38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341" name="Google Shape;341;p38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42" name="Google Shape;342;p38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8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4" name="Google Shape;344;p38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8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 12">
  <p:cSld name="Filmina - Conceptos_12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3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39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39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351" name="Google Shape;351;p3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52" name="Google Shape;352;p3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39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4" name="Google Shape;354;p3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39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 13">
  <p:cSld name="Filmina - Conceptos_13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0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40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40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40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361" name="Google Shape;361;p40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62" name="Google Shape;362;p40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40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4" name="Google Shape;364;p40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40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 15">
  <p:cSld name="Filmina - Conceptos_15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1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4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41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41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371" name="Google Shape;371;p4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72" name="Google Shape;372;p4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41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4" name="Google Shape;374;p41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41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 16">
  <p:cSld name="Filmina - Conceptos_16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2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42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42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42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381" name="Google Shape;381;p42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82" name="Google Shape;382;p42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42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4" name="Google Shape;384;p42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42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">
  <p:cSld name="Filmina - Concepto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5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8" name="Google Shape;48;p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</p:grpSp>
      <p:sp>
        <p:nvSpPr>
          <p:cNvPr id="50" name="Google Shape;50;p5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lt1"/>
                </a:solidFill>
              </a:rPr>
              <a:t>CFS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51" name="Google Shape;51;p5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 17">
  <p:cSld name="Filmina - Conceptos_17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3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43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43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43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391" name="Google Shape;391;p43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92" name="Google Shape;392;p4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43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4" name="Google Shape;394;p43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43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 18">
  <p:cSld name="Filmina - Conceptos_18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4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44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44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44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401" name="Google Shape;401;p44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02" name="Google Shape;402;p44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44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4" name="Google Shape;404;p44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44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 19">
  <p:cSld name="Filmina - Conceptos_1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5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45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45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45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411" name="Google Shape;411;p45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12" name="Google Shape;412;p4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45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4" name="Google Shape;414;p45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45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 21">
  <p:cSld name="Filmina - Conceptos_21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6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46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46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0" name="Google Shape;420;p46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421" name="Google Shape;421;p46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22" name="Google Shape;422;p46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46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4" name="Google Shape;424;p46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46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 22">
  <p:cSld name="Filmina - Conceptos_22"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4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47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47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431" name="Google Shape;431;p4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32" name="Google Shape;432;p4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47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4" name="Google Shape;434;p4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47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Ejercicios 3">
  <p:cSld name="Título - Ejercicios_3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8"/>
          <p:cNvSpPr/>
          <p:nvPr/>
        </p:nvSpPr>
        <p:spPr>
          <a:xfrm rot="10800000" flipH="1">
            <a:off x="1525" y="575"/>
            <a:ext cx="2220900" cy="2301300"/>
          </a:xfrm>
          <a:prstGeom prst="snip1Rect">
            <a:avLst>
              <a:gd name="adj" fmla="val 50000"/>
            </a:avLst>
          </a:prstGeom>
          <a:solidFill>
            <a:srgbClr val="F25B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8" name="Google Shape;438;p48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439" name="Google Shape;439;p48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0" name="Google Shape;440;p48"/>
            <p:cNvGrpSpPr/>
            <p:nvPr/>
          </p:nvGrpSpPr>
          <p:grpSpPr>
            <a:xfrm rot="10800000">
              <a:off x="-1300" y="4051473"/>
              <a:ext cx="9143950" cy="2806508"/>
              <a:chOff x="0" y="275"/>
              <a:chExt cx="9143950" cy="381817"/>
            </a:xfrm>
          </p:grpSpPr>
          <p:sp>
            <p:nvSpPr>
              <p:cNvPr id="441" name="Google Shape;441;p48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2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48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3" name="Google Shape;443;p48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44" name="Google Shape;444;p48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" sz="60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CFP</a:t>
            </a:r>
            <a:endParaRPr sz="6000" b="1" i="0" u="none" strike="noStrike" cap="non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" sz="60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Programador </a:t>
            </a:r>
            <a:endParaRPr sz="6000" b="1" i="0" u="none" strike="noStrike" cap="non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" sz="60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full-stack</a:t>
            </a:r>
            <a:endParaRPr sz="6000" b="1" i="0" u="none" strike="noStrike" cap="non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48"/>
          <p:cNvSpPr txBox="1">
            <a:spLocks noGrp="1"/>
          </p:cNvSpPr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Ejercicios 1">
  <p:cSld name="Filmina - Ejercicios_1"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4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F25B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49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450" name="Google Shape;450;p49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51" name="Google Shape;451;p4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52" name="Google Shape;452;p4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49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F25B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4" name="Google Shape;454;p4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CFP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49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Ejercicios">
  <p:cSld name="Título - Ejercicio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/>
          <p:nvPr/>
        </p:nvSpPr>
        <p:spPr>
          <a:xfrm rot="10800000" flipH="1">
            <a:off x="1525" y="575"/>
            <a:ext cx="2220900" cy="2301300"/>
          </a:xfrm>
          <a:prstGeom prst="snip1Rect">
            <a:avLst>
              <a:gd name="adj" fmla="val 50000"/>
            </a:avLst>
          </a:prstGeom>
          <a:solidFill>
            <a:srgbClr val="F25B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grpSp>
        <p:nvGrpSpPr>
          <p:cNvPr id="54" name="Google Shape;54;p6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55" name="Google Shape;55;p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" name="Google Shape;56;p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57" name="Google Shape;57;p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6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59" name="Google Shape;59;p6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6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>
                <a:solidFill>
                  <a:schemeClr val="accent5"/>
                </a:solidFill>
              </a:rPr>
              <a:t>Carrera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61" name="Google Shape;61;p6"/>
          <p:cNvSpPr txBox="1">
            <a:spLocks noGrp="1"/>
          </p:cNvSpPr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Resolución">
  <p:cSld name="Título - Resolució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 rot="10800000" flipH="1">
            <a:off x="1525" y="575"/>
            <a:ext cx="2220900" cy="2301300"/>
          </a:xfrm>
          <a:prstGeom prst="snip1Rect">
            <a:avLst>
              <a:gd name="adj" fmla="val 50000"/>
            </a:avLst>
          </a:prstGeom>
          <a:solidFill>
            <a:srgbClr val="EF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grpSp>
        <p:nvGrpSpPr>
          <p:cNvPr id="74" name="Google Shape;74;p8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75" name="Google Shape;75;p8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" name="Google Shape;76;p8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77" name="Google Shape;77;p8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8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79" name="Google Shape;79;p8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0" name="Google Shape;80;p8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>
                <a:solidFill>
                  <a:schemeClr val="accent5"/>
                </a:solidFill>
              </a:rPr>
              <a:t>Carrera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81" name="Google Shape;81;p8"/>
          <p:cNvSpPr txBox="1">
            <a:spLocks noGrp="1"/>
          </p:cNvSpPr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Resolución">
  <p:cSld name="Filmina - Resolució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4" name="Google Shape;84;p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85" name="Google Shape;85;p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9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EF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</p:grpSp>
      <p:sp>
        <p:nvSpPr>
          <p:cNvPr id="87" name="Google Shape;87;p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lt1"/>
                </a:solidFill>
              </a:rPr>
              <a:t>CFS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88" name="Google Shape;88;p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89" name="Google Shape;89;p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EF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90" name="Google Shape;90;p9"/>
          <p:cNvSpPr txBox="1">
            <a:spLocks noGrp="1"/>
          </p:cNvSpPr>
          <p:nvPr>
            <p:ph type="sldNum" idx="12"/>
          </p:nvPr>
        </p:nvSpPr>
        <p:spPr>
          <a:xfrm>
            <a:off x="8515375" y="6575425"/>
            <a:ext cx="628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Repaso">
  <p:cSld name="Título - Repaso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 txBox="1"/>
          <p:nvPr/>
        </p:nvSpPr>
        <p:spPr>
          <a:xfrm>
            <a:off x="4650375" y="1114700"/>
            <a:ext cx="43194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</a:rPr>
              <a:t>CFP</a:t>
            </a:r>
            <a:endParaRPr sz="48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</a:rPr>
              <a:t>Programador </a:t>
            </a:r>
            <a:endParaRPr sz="36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</a:rPr>
              <a:t>full-stack</a:t>
            </a:r>
            <a:endParaRPr sz="3600" b="1">
              <a:solidFill>
                <a:srgbClr val="FFFFFF"/>
              </a:solidFill>
            </a:endParaRPr>
          </a:p>
        </p:txBody>
      </p:sp>
      <p:sp>
        <p:nvSpPr>
          <p:cNvPr id="94" name="Google Shape;94;p10"/>
          <p:cNvSpPr/>
          <p:nvPr/>
        </p:nvSpPr>
        <p:spPr>
          <a:xfrm>
            <a:off x="-2825" y="0"/>
            <a:ext cx="9147000" cy="7365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10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96" name="Google Shape;96;p10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0"/>
            <p:cNvSpPr/>
            <p:nvPr/>
          </p:nvSpPr>
          <p:spPr>
            <a:xfrm rot="10800000" flipH="1">
              <a:off x="1525" y="575"/>
              <a:ext cx="2220900" cy="2301300"/>
            </a:xfrm>
            <a:prstGeom prst="snip1Rect">
              <a:avLst>
                <a:gd name="adj" fmla="val 50000"/>
              </a:avLst>
            </a:prstGeom>
            <a:solidFill>
              <a:srgbClr val="5A3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  <p:grpSp>
          <p:nvGrpSpPr>
            <p:cNvPr id="98" name="Google Shape;98;p10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99" name="Google Shape;99;p10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0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01" name="Google Shape;101;p10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2" name="Google Shape;102;p10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>
                <a:solidFill>
                  <a:schemeClr val="accent5"/>
                </a:solidFill>
              </a:rPr>
              <a:t>Carrera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103" name="Google Shape;103;p10"/>
          <p:cNvSpPr txBox="1">
            <a:spLocks noGrp="1"/>
          </p:cNvSpPr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Repaso">
  <p:cSld name="Filmina - Repaso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106" name="Google Shape;106;p1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5A3A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107" name="Google Shape;107;p11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08" name="Google Shape;108;p11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09" name="Google Shape;109;p1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10" name="Google Shape;110;p1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5A3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</p:grpSp>
      <p:sp>
        <p:nvSpPr>
          <p:cNvPr id="112" name="Google Shape;112;p11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lt1"/>
                </a:solidFill>
              </a:rPr>
              <a:t>CFS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113" name="Google Shape;113;p11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1.jp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0195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628638" y="179400"/>
            <a:ext cx="7886700" cy="13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628650" y="1362727"/>
            <a:ext cx="7886700" cy="51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" name="Google Shape;9;p1" descr="logos 111MIL-01.JPG"/>
          <p:cNvPicPr preferRelativeResize="0"/>
          <p:nvPr/>
        </p:nvPicPr>
        <p:blipFill rotWithShape="1">
          <a:blip r:embed="rId48">
            <a:alphaModFix/>
          </a:blip>
          <a:srcRect l="86163"/>
          <a:stretch/>
        </p:blipFill>
        <p:spPr>
          <a:xfrm>
            <a:off x="0" y="6754225"/>
            <a:ext cx="9143974" cy="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1" name="Google Shape;11;p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2" name="Google Shape;12;p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019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1" r:id="rId42"/>
    <p:sldLayoutId id="2147483692" r:id="rId43"/>
    <p:sldLayoutId id="2147483693" r:id="rId44"/>
    <p:sldLayoutId id="2147483694" r:id="rId45"/>
    <p:sldLayoutId id="2147483695" r:id="rId4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estjs.com/pipe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0"/>
          <p:cNvSpPr txBox="1">
            <a:spLocks noGrp="1"/>
          </p:cNvSpPr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"/>
              <a:t>Back End</a:t>
            </a:r>
            <a:endParaRPr/>
          </a:p>
        </p:txBody>
      </p:sp>
      <p:sp>
        <p:nvSpPr>
          <p:cNvPr id="461" name="Google Shape;461;p50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" dirty="0" smtClean="0"/>
              <a:t>MODULES &amp;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" dirty="0" smtClean="0"/>
              <a:t>VALIDATION PIPES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2"/>
          <p:cNvSpPr txBox="1">
            <a:spLocks noGrp="1"/>
          </p:cNvSpPr>
          <p:nvPr>
            <p:ph type="title"/>
          </p:nvPr>
        </p:nvSpPr>
        <p:spPr>
          <a:xfrm>
            <a:off x="628675" y="428100"/>
            <a:ext cx="7886700" cy="44377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300" b="1" dirty="0" smtClean="0"/>
              <a:t>Validaciones en Nest JS</a:t>
            </a:r>
            <a:endParaRPr sz="3300" b="1" dirty="0"/>
          </a:p>
        </p:txBody>
      </p:sp>
      <p:sp>
        <p:nvSpPr>
          <p:cNvPr id="473" name="Google Shape;473;p52"/>
          <p:cNvSpPr txBox="1">
            <a:spLocks noGrp="1"/>
          </p:cNvSpPr>
          <p:nvPr>
            <p:ph type="body" idx="1"/>
          </p:nvPr>
        </p:nvSpPr>
        <p:spPr>
          <a:xfrm>
            <a:off x="25" y="1127053"/>
            <a:ext cx="9144000" cy="522294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s-ES" sz="2000" dirty="0">
                <a:latin typeface="+mn-lt"/>
              </a:rPr>
              <a:t>Existen diversos pipes para realizar operativas habituales en las aplicaciones. Uno de ellos </a:t>
            </a:r>
            <a:r>
              <a:rPr lang="es-ES" sz="2000" dirty="0" smtClean="0">
                <a:latin typeface="+mn-lt"/>
              </a:rPr>
              <a:t>es </a:t>
            </a:r>
            <a:r>
              <a:rPr lang="es-ES" sz="2000" b="1" dirty="0" err="1" smtClean="0">
                <a:latin typeface="+mn-lt"/>
              </a:rPr>
              <a:t>ValidationPipe</a:t>
            </a:r>
            <a:r>
              <a:rPr lang="es-ES" sz="2000" dirty="0">
                <a:latin typeface="+mn-lt"/>
              </a:rPr>
              <a:t>, que permite realizar todas las validaciones necesarias sobre los datos </a:t>
            </a:r>
            <a:r>
              <a:rPr lang="es-ES" sz="2000" dirty="0" smtClean="0">
                <a:latin typeface="+mn-lt"/>
              </a:rPr>
              <a:t>de entrada </a:t>
            </a:r>
            <a:r>
              <a:rPr lang="es-ES" sz="2000" dirty="0">
                <a:latin typeface="+mn-lt"/>
              </a:rPr>
              <a:t>de las aplicaciones, lo que resulta muy cómodo para evitar la mayoría del </a:t>
            </a:r>
            <a:r>
              <a:rPr lang="es-ES" sz="2000" dirty="0" smtClean="0">
                <a:latin typeface="+mn-lt"/>
              </a:rPr>
              <a:t>código necesario </a:t>
            </a:r>
            <a:r>
              <a:rPr lang="es-ES" sz="2000" dirty="0">
                <a:latin typeface="+mn-lt"/>
              </a:rPr>
              <a:t>cuando se desea comprobar que los datos son correctos, antes de operar con ellos.</a:t>
            </a:r>
          </a:p>
          <a:p>
            <a:pPr marL="114300" indent="0">
              <a:buNone/>
            </a:pPr>
            <a:endParaRPr lang="es-ES" sz="2000" dirty="0" smtClean="0">
              <a:latin typeface="+mn-lt"/>
            </a:endParaRPr>
          </a:p>
          <a:p>
            <a:pPr marL="114300" indent="0">
              <a:buNone/>
            </a:pPr>
            <a:r>
              <a:rPr lang="es-ES" sz="2000" dirty="0" smtClean="0">
                <a:latin typeface="+mn-lt"/>
              </a:rPr>
              <a:t>También </a:t>
            </a:r>
            <a:r>
              <a:rPr lang="es-ES" sz="2000" dirty="0">
                <a:latin typeface="+mn-lt"/>
              </a:rPr>
              <a:t>hay otros pipes como </a:t>
            </a:r>
            <a:r>
              <a:rPr lang="es-ES" sz="2000" b="1" dirty="0" err="1">
                <a:latin typeface="+mn-lt"/>
              </a:rPr>
              <a:t>ParseIntPipe</a:t>
            </a:r>
            <a:r>
              <a:rPr lang="es-ES" sz="2000" b="1" dirty="0">
                <a:latin typeface="+mn-lt"/>
              </a:rPr>
              <a:t> </a:t>
            </a:r>
            <a:r>
              <a:rPr lang="es-ES" sz="2000" dirty="0">
                <a:latin typeface="+mn-lt"/>
              </a:rPr>
              <a:t>o </a:t>
            </a:r>
            <a:r>
              <a:rPr lang="es-ES" sz="2000" b="1" dirty="0" err="1">
                <a:latin typeface="+mn-lt"/>
              </a:rPr>
              <a:t>ParseBoolPipe</a:t>
            </a:r>
            <a:r>
              <a:rPr lang="es-ES" sz="2000" dirty="0">
                <a:latin typeface="+mn-lt"/>
              </a:rPr>
              <a:t>, más elementales </a:t>
            </a:r>
            <a:r>
              <a:rPr lang="es-ES" sz="2000" dirty="0" smtClean="0">
                <a:latin typeface="+mn-lt"/>
              </a:rPr>
              <a:t>pero también </a:t>
            </a:r>
            <a:r>
              <a:rPr lang="es-ES" sz="2000" dirty="0">
                <a:latin typeface="+mn-lt"/>
              </a:rPr>
              <a:t>extremadamente útiles, que realizan las transformaciones adecuadas </a:t>
            </a:r>
            <a:r>
              <a:rPr lang="es-ES" sz="2000" dirty="0" smtClean="0">
                <a:latin typeface="+mn-lt"/>
              </a:rPr>
              <a:t>para proporcionar </a:t>
            </a:r>
            <a:r>
              <a:rPr lang="es-ES" sz="2000" dirty="0">
                <a:latin typeface="+mn-lt"/>
              </a:rPr>
              <a:t>datos en el tipo que necesitamos dentro de los métodos de los controladores. </a:t>
            </a:r>
            <a:r>
              <a:rPr lang="es-ES" sz="2000" dirty="0" smtClean="0">
                <a:latin typeface="+mn-lt"/>
              </a:rPr>
              <a:t>Si no </a:t>
            </a:r>
            <a:r>
              <a:rPr lang="es-ES" sz="2000" dirty="0">
                <a:latin typeface="+mn-lt"/>
              </a:rPr>
              <a:t>pueden realizar esas transformaciones, entonces levantarán igualmente excepciones</a:t>
            </a:r>
            <a:r>
              <a:rPr lang="es-ES" sz="2000" dirty="0" smtClean="0">
                <a:latin typeface="+mn-lt"/>
              </a:rPr>
              <a:t>. </a:t>
            </a:r>
          </a:p>
          <a:p>
            <a:pPr marL="114300" indent="0">
              <a:buNone/>
            </a:pPr>
            <a:endParaRPr lang="es-ES" sz="2000" dirty="0" smtClean="0">
              <a:latin typeface="+mn-lt"/>
            </a:endParaRPr>
          </a:p>
          <a:p>
            <a:pPr marL="114300" indent="0">
              <a:buNone/>
            </a:pPr>
            <a:r>
              <a:rPr lang="es-ES" sz="2000" dirty="0" smtClean="0">
                <a:latin typeface="+mn-lt"/>
              </a:rPr>
              <a:t>Documentación sobre pipes: </a:t>
            </a:r>
            <a:r>
              <a:rPr lang="es-ES" sz="2000" dirty="0" smtClean="0">
                <a:latin typeface="Arial Narrow" panose="020B0606020202030204" pitchFamily="34" charset="0"/>
                <a:hlinkClick r:id="rId3"/>
              </a:rPr>
              <a:t>https</a:t>
            </a:r>
            <a:r>
              <a:rPr lang="es-ES" sz="2000" dirty="0">
                <a:latin typeface="Arial Narrow" panose="020B0606020202030204" pitchFamily="34" charset="0"/>
                <a:hlinkClick r:id="rId3"/>
              </a:rPr>
              <a:t>://docs.nestjs.com/pipes</a:t>
            </a:r>
            <a:endParaRPr lang="es-ES" sz="2000" dirty="0" smtClean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92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2"/>
          <p:cNvSpPr txBox="1">
            <a:spLocks noGrp="1"/>
          </p:cNvSpPr>
          <p:nvPr>
            <p:ph type="title"/>
          </p:nvPr>
        </p:nvSpPr>
        <p:spPr>
          <a:xfrm>
            <a:off x="628675" y="428100"/>
            <a:ext cx="7886700" cy="44377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/>
            <a:r>
              <a:rPr lang="en-US" sz="3600" b="1" dirty="0" err="1"/>
              <a:t>ParseIntPipe</a:t>
            </a:r>
            <a:endParaRPr lang="en-US" sz="3600" b="1" dirty="0"/>
          </a:p>
        </p:txBody>
      </p:sp>
      <p:sp>
        <p:nvSpPr>
          <p:cNvPr id="473" name="Google Shape;473;p52"/>
          <p:cNvSpPr txBox="1">
            <a:spLocks noGrp="1"/>
          </p:cNvSpPr>
          <p:nvPr>
            <p:ph type="body" idx="1"/>
          </p:nvPr>
        </p:nvSpPr>
        <p:spPr>
          <a:xfrm>
            <a:off x="511212" y="1108003"/>
            <a:ext cx="8121625" cy="32480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s-ES" sz="2000" dirty="0" smtClean="0"/>
              <a:t>Este </a:t>
            </a:r>
            <a:r>
              <a:rPr lang="es-ES" sz="2000" dirty="0"/>
              <a:t>pipe sirve para transformar un dato a su valor </a:t>
            </a:r>
            <a:r>
              <a:rPr lang="es-ES" sz="2000" i="1" dirty="0" err="1"/>
              <a:t>integer</a:t>
            </a:r>
            <a:r>
              <a:rPr lang="es-ES" sz="2000" dirty="0"/>
              <a:t>. Es por tanto un pipe </a:t>
            </a:r>
            <a:r>
              <a:rPr lang="es-ES" sz="2000" dirty="0" smtClean="0"/>
              <a:t>de </a:t>
            </a:r>
            <a:r>
              <a:rPr lang="es-ES" sz="2000" b="1" dirty="0" smtClean="0"/>
              <a:t>transformación</a:t>
            </a:r>
            <a:r>
              <a:rPr lang="es-ES" sz="2000" dirty="0"/>
              <a:t>, sin embargo, en el fondo también realiza una </a:t>
            </a:r>
            <a:r>
              <a:rPr lang="es-ES" sz="2000" b="1" dirty="0"/>
              <a:t>validación</a:t>
            </a:r>
            <a:r>
              <a:rPr lang="es-ES" sz="2000" dirty="0"/>
              <a:t>, puesto que si no </a:t>
            </a:r>
            <a:r>
              <a:rPr lang="es-ES" sz="2000" dirty="0" smtClean="0"/>
              <a:t>es un </a:t>
            </a:r>
            <a:r>
              <a:rPr lang="es-ES" sz="2000" dirty="0"/>
              <a:t>valor transformable en un </a:t>
            </a:r>
            <a:r>
              <a:rPr lang="es-ES" sz="2000" dirty="0" smtClean="0"/>
              <a:t>entero levantará una excepción y la capa de manejo de excepciones de </a:t>
            </a:r>
            <a:r>
              <a:rPr lang="es-ES" sz="2000" dirty="0" err="1" smtClean="0"/>
              <a:t>Nest</a:t>
            </a:r>
            <a:r>
              <a:rPr lang="es-ES" sz="2000" dirty="0" smtClean="0"/>
              <a:t> devolverá el error al cliente.</a:t>
            </a:r>
            <a:endParaRPr lang="es-ES" sz="2000" dirty="0">
              <a:latin typeface="Arial Narrow" panose="020B0606020202030204" pitchFamily="34" charset="0"/>
            </a:endParaRPr>
          </a:p>
          <a:p>
            <a:pPr marL="114300" indent="0">
              <a:buNone/>
            </a:pPr>
            <a:r>
              <a:rPr lang="es-ES" sz="2000" dirty="0" smtClean="0">
                <a:latin typeface="Arial Narrow" panose="020B0606020202030204" pitchFamily="34" charset="0"/>
              </a:rPr>
              <a:t>Notará que esto es ideal para nuestra ruta </a:t>
            </a:r>
            <a:r>
              <a:rPr lang="es-ES" sz="2000" b="1" dirty="0" smtClean="0">
                <a:latin typeface="Arial Narrow" panose="020B0606020202030204" pitchFamily="34" charset="0"/>
              </a:rPr>
              <a:t>/</a:t>
            </a:r>
            <a:r>
              <a:rPr lang="es-ES" sz="2000" b="1" dirty="0" err="1" smtClean="0">
                <a:latin typeface="Arial Narrow" panose="020B0606020202030204" pitchFamily="34" charset="0"/>
              </a:rPr>
              <a:t>tracks</a:t>
            </a:r>
            <a:r>
              <a:rPr lang="es-ES" sz="2000" b="1" dirty="0" smtClean="0">
                <a:latin typeface="Arial Narrow" panose="020B0606020202030204" pitchFamily="34" charset="0"/>
              </a:rPr>
              <a:t>/:id </a:t>
            </a:r>
            <a:r>
              <a:rPr lang="es-ES" sz="2000" dirty="0" smtClean="0">
                <a:latin typeface="Arial Narrow" panose="020B0606020202030204" pitchFamily="34" charset="0"/>
              </a:rPr>
              <a:t>que ejecuta el servicio </a:t>
            </a:r>
            <a:r>
              <a:rPr lang="es-ES" sz="2000" b="1" dirty="0" err="1" smtClean="0">
                <a:latin typeface="Arial Narrow" panose="020B0606020202030204" pitchFamily="34" charset="0"/>
              </a:rPr>
              <a:t>getTrackById</a:t>
            </a:r>
            <a:r>
              <a:rPr lang="es-ES" sz="2000" b="1" dirty="0" smtClean="0">
                <a:latin typeface="Arial Narrow" panose="020B0606020202030204" pitchFamily="34" charset="0"/>
              </a:rPr>
              <a:t>().</a:t>
            </a:r>
          </a:p>
          <a:p>
            <a:pPr marL="114300" indent="0">
              <a:buNone/>
            </a:pPr>
            <a:r>
              <a:rPr lang="es-ES" sz="2000" dirty="0" smtClean="0">
                <a:latin typeface="Arial Narrow" panose="020B0606020202030204" pitchFamily="34" charset="0"/>
              </a:rPr>
              <a:t>Modificamos el controlador </a:t>
            </a:r>
            <a:r>
              <a:rPr lang="es-ES" sz="2000" b="1" i="1" dirty="0" err="1" smtClean="0">
                <a:latin typeface="Arial Narrow" panose="020B0606020202030204" pitchFamily="34" charset="0"/>
              </a:rPr>
              <a:t>src</a:t>
            </a:r>
            <a:r>
              <a:rPr lang="es-ES" sz="2000" b="1" i="1" dirty="0" smtClean="0">
                <a:latin typeface="Arial Narrow" panose="020B0606020202030204" pitchFamily="34" charset="0"/>
              </a:rPr>
              <a:t>/</a:t>
            </a:r>
            <a:r>
              <a:rPr lang="es-ES" sz="2000" b="1" i="1" dirty="0" err="1" smtClean="0">
                <a:latin typeface="Arial Narrow" panose="020B0606020202030204" pitchFamily="34" charset="0"/>
              </a:rPr>
              <a:t>track</a:t>
            </a:r>
            <a:r>
              <a:rPr lang="es-ES" sz="2000" b="1" i="1" dirty="0" smtClean="0">
                <a:latin typeface="Arial Narrow" panose="020B0606020202030204" pitchFamily="34" charset="0"/>
              </a:rPr>
              <a:t>/</a:t>
            </a:r>
            <a:r>
              <a:rPr lang="es-ES" sz="2000" b="1" i="1" dirty="0" err="1" smtClean="0">
                <a:latin typeface="Arial Narrow" panose="020B0606020202030204" pitchFamily="34" charset="0"/>
              </a:rPr>
              <a:t>track.controller.ts</a:t>
            </a:r>
            <a:r>
              <a:rPr lang="es-ES" sz="2000" b="1" i="1" dirty="0" smtClean="0">
                <a:latin typeface="Arial Narrow" panose="020B0606020202030204" pitchFamily="34" charset="0"/>
              </a:rPr>
              <a:t>, </a:t>
            </a:r>
            <a:r>
              <a:rPr lang="es-ES" sz="2000" i="1" dirty="0" smtClean="0">
                <a:latin typeface="Arial Narrow" panose="020B0606020202030204" pitchFamily="34" charset="0"/>
              </a:rPr>
              <a:t>en el que también importaremos </a:t>
            </a:r>
            <a:r>
              <a:rPr lang="es-ES" sz="2000" b="1" i="1" dirty="0" err="1" smtClean="0">
                <a:latin typeface="Arial Narrow" panose="020B0606020202030204" pitchFamily="34" charset="0"/>
              </a:rPr>
              <a:t>ParseIntPipe</a:t>
            </a:r>
            <a:r>
              <a:rPr lang="es-ES" sz="2000" b="1" i="1" dirty="0" smtClean="0">
                <a:latin typeface="Arial Narrow" panose="020B0606020202030204" pitchFamily="34" charset="0"/>
              </a:rPr>
              <a:t> (</a:t>
            </a:r>
            <a:r>
              <a:rPr lang="es-ES" sz="2000" i="1" dirty="0" smtClean="0">
                <a:latin typeface="Arial Narrow" panose="020B0606020202030204" pitchFamily="34" charset="0"/>
              </a:rPr>
              <a:t>sí, siempre importamos las piezas de código que queremos usar </a:t>
            </a:r>
            <a:r>
              <a:rPr lang="es-ES" sz="2000" i="1" dirty="0" smtClean="0">
                <a:latin typeface="Arial Narrow" panose="020B0606020202030204" pitchFamily="34" charset="0"/>
                <a:sym typeface="Wingdings" panose="05000000000000000000" pitchFamily="2" charset="2"/>
              </a:rPr>
              <a:t> )</a:t>
            </a:r>
            <a:endParaRPr lang="es-ES" sz="2000" i="1" dirty="0" smtClean="0">
              <a:latin typeface="Arial Narrow" panose="020B060602020203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l="61937" t="3226" r="8548" b="75613"/>
          <a:stretch/>
        </p:blipFill>
        <p:spPr>
          <a:xfrm>
            <a:off x="0" y="4528733"/>
            <a:ext cx="9144000" cy="2048656"/>
          </a:xfrm>
          <a:prstGeom prst="rect">
            <a:avLst/>
          </a:prstGeom>
        </p:spPr>
      </p:pic>
      <p:sp>
        <p:nvSpPr>
          <p:cNvPr id="6" name="Forma libre 5"/>
          <p:cNvSpPr/>
          <p:nvPr/>
        </p:nvSpPr>
        <p:spPr>
          <a:xfrm rot="10800000">
            <a:off x="6446518" y="4592230"/>
            <a:ext cx="2186317" cy="558890"/>
          </a:xfrm>
          <a:custGeom>
            <a:avLst/>
            <a:gdLst>
              <a:gd name="connsiteX0" fmla="*/ 234950 w 679450"/>
              <a:gd name="connsiteY0" fmla="*/ 69850 h 520700"/>
              <a:gd name="connsiteX1" fmla="*/ 25400 w 679450"/>
              <a:gd name="connsiteY1" fmla="*/ 196850 h 520700"/>
              <a:gd name="connsiteX2" fmla="*/ 12700 w 679450"/>
              <a:gd name="connsiteY2" fmla="*/ 234950 h 520700"/>
              <a:gd name="connsiteX3" fmla="*/ 0 w 679450"/>
              <a:gd name="connsiteY3" fmla="*/ 254000 h 520700"/>
              <a:gd name="connsiteX4" fmla="*/ 6350 w 679450"/>
              <a:gd name="connsiteY4" fmla="*/ 349250 h 520700"/>
              <a:gd name="connsiteX5" fmla="*/ 25400 w 679450"/>
              <a:gd name="connsiteY5" fmla="*/ 393700 h 520700"/>
              <a:gd name="connsiteX6" fmla="*/ 44450 w 679450"/>
              <a:gd name="connsiteY6" fmla="*/ 412750 h 520700"/>
              <a:gd name="connsiteX7" fmla="*/ 57150 w 679450"/>
              <a:gd name="connsiteY7" fmla="*/ 431800 h 520700"/>
              <a:gd name="connsiteX8" fmla="*/ 82550 w 679450"/>
              <a:gd name="connsiteY8" fmla="*/ 450850 h 520700"/>
              <a:gd name="connsiteX9" fmla="*/ 101600 w 679450"/>
              <a:gd name="connsiteY9" fmla="*/ 469900 h 520700"/>
              <a:gd name="connsiteX10" fmla="*/ 127000 w 679450"/>
              <a:gd name="connsiteY10" fmla="*/ 482600 h 520700"/>
              <a:gd name="connsiteX11" fmla="*/ 146050 w 679450"/>
              <a:gd name="connsiteY11" fmla="*/ 495300 h 520700"/>
              <a:gd name="connsiteX12" fmla="*/ 165100 w 679450"/>
              <a:gd name="connsiteY12" fmla="*/ 501650 h 520700"/>
              <a:gd name="connsiteX13" fmla="*/ 228600 w 679450"/>
              <a:gd name="connsiteY13" fmla="*/ 514350 h 520700"/>
              <a:gd name="connsiteX14" fmla="*/ 247650 w 679450"/>
              <a:gd name="connsiteY14" fmla="*/ 520700 h 520700"/>
              <a:gd name="connsiteX15" fmla="*/ 393700 w 679450"/>
              <a:gd name="connsiteY15" fmla="*/ 508000 h 520700"/>
              <a:gd name="connsiteX16" fmla="*/ 431800 w 679450"/>
              <a:gd name="connsiteY16" fmla="*/ 488950 h 520700"/>
              <a:gd name="connsiteX17" fmla="*/ 457200 w 679450"/>
              <a:gd name="connsiteY17" fmla="*/ 469900 h 520700"/>
              <a:gd name="connsiteX18" fmla="*/ 508000 w 679450"/>
              <a:gd name="connsiteY18" fmla="*/ 457200 h 520700"/>
              <a:gd name="connsiteX19" fmla="*/ 533400 w 679450"/>
              <a:gd name="connsiteY19" fmla="*/ 444500 h 520700"/>
              <a:gd name="connsiteX20" fmla="*/ 552450 w 679450"/>
              <a:gd name="connsiteY20" fmla="*/ 431800 h 520700"/>
              <a:gd name="connsiteX21" fmla="*/ 571500 w 679450"/>
              <a:gd name="connsiteY21" fmla="*/ 425450 h 520700"/>
              <a:gd name="connsiteX22" fmla="*/ 596900 w 679450"/>
              <a:gd name="connsiteY22" fmla="*/ 400050 h 520700"/>
              <a:gd name="connsiteX23" fmla="*/ 635000 w 679450"/>
              <a:gd name="connsiteY23" fmla="*/ 355600 h 520700"/>
              <a:gd name="connsiteX24" fmla="*/ 660400 w 679450"/>
              <a:gd name="connsiteY24" fmla="*/ 311150 h 520700"/>
              <a:gd name="connsiteX25" fmla="*/ 666750 w 679450"/>
              <a:gd name="connsiteY25" fmla="*/ 292100 h 520700"/>
              <a:gd name="connsiteX26" fmla="*/ 679450 w 679450"/>
              <a:gd name="connsiteY26" fmla="*/ 234950 h 520700"/>
              <a:gd name="connsiteX27" fmla="*/ 666750 w 679450"/>
              <a:gd name="connsiteY27" fmla="*/ 171450 h 520700"/>
              <a:gd name="connsiteX28" fmla="*/ 660400 w 679450"/>
              <a:gd name="connsiteY28" fmla="*/ 146050 h 520700"/>
              <a:gd name="connsiteX29" fmla="*/ 609600 w 679450"/>
              <a:gd name="connsiteY29" fmla="*/ 88900 h 520700"/>
              <a:gd name="connsiteX30" fmla="*/ 552450 w 679450"/>
              <a:gd name="connsiteY30" fmla="*/ 44450 h 520700"/>
              <a:gd name="connsiteX31" fmla="*/ 533400 w 679450"/>
              <a:gd name="connsiteY31" fmla="*/ 31750 h 520700"/>
              <a:gd name="connsiteX32" fmla="*/ 495300 w 679450"/>
              <a:gd name="connsiteY32" fmla="*/ 19050 h 520700"/>
              <a:gd name="connsiteX33" fmla="*/ 476250 w 679450"/>
              <a:gd name="connsiteY33" fmla="*/ 12700 h 520700"/>
              <a:gd name="connsiteX34" fmla="*/ 425450 w 679450"/>
              <a:gd name="connsiteY34" fmla="*/ 0 h 520700"/>
              <a:gd name="connsiteX35" fmla="*/ 273050 w 679450"/>
              <a:gd name="connsiteY35" fmla="*/ 6350 h 520700"/>
              <a:gd name="connsiteX36" fmla="*/ 228600 w 679450"/>
              <a:gd name="connsiteY36" fmla="*/ 25400 h 520700"/>
              <a:gd name="connsiteX37" fmla="*/ 177800 w 679450"/>
              <a:gd name="connsiteY37" fmla="*/ 57150 h 520700"/>
              <a:gd name="connsiteX38" fmla="*/ 158750 w 679450"/>
              <a:gd name="connsiteY38" fmla="*/ 76200 h 520700"/>
              <a:gd name="connsiteX39" fmla="*/ 114300 w 679450"/>
              <a:gd name="connsiteY39" fmla="*/ 107950 h 520700"/>
              <a:gd name="connsiteX40" fmla="*/ 95250 w 679450"/>
              <a:gd name="connsiteY40" fmla="*/ 114300 h 520700"/>
              <a:gd name="connsiteX41" fmla="*/ 82550 w 679450"/>
              <a:gd name="connsiteY41" fmla="*/ 139700 h 520700"/>
              <a:gd name="connsiteX42" fmla="*/ 76200 w 679450"/>
              <a:gd name="connsiteY42" fmla="*/ 165100 h 5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79450" h="520700">
                <a:moveTo>
                  <a:pt x="234950" y="69850"/>
                </a:moveTo>
                <a:cubicBezTo>
                  <a:pt x="165100" y="112183"/>
                  <a:pt x="90966" y="148144"/>
                  <a:pt x="25400" y="196850"/>
                </a:cubicBezTo>
                <a:cubicBezTo>
                  <a:pt x="14654" y="204833"/>
                  <a:pt x="20126" y="223811"/>
                  <a:pt x="12700" y="234950"/>
                </a:cubicBezTo>
                <a:lnTo>
                  <a:pt x="0" y="254000"/>
                </a:lnTo>
                <a:cubicBezTo>
                  <a:pt x="2117" y="285750"/>
                  <a:pt x="2836" y="317624"/>
                  <a:pt x="6350" y="349250"/>
                </a:cubicBezTo>
                <a:cubicBezTo>
                  <a:pt x="7441" y="359069"/>
                  <a:pt x="21377" y="388068"/>
                  <a:pt x="25400" y="393700"/>
                </a:cubicBezTo>
                <a:cubicBezTo>
                  <a:pt x="30620" y="401008"/>
                  <a:pt x="38701" y="405851"/>
                  <a:pt x="44450" y="412750"/>
                </a:cubicBezTo>
                <a:cubicBezTo>
                  <a:pt x="49336" y="418613"/>
                  <a:pt x="51754" y="426404"/>
                  <a:pt x="57150" y="431800"/>
                </a:cubicBezTo>
                <a:cubicBezTo>
                  <a:pt x="64634" y="439284"/>
                  <a:pt x="74515" y="443962"/>
                  <a:pt x="82550" y="450850"/>
                </a:cubicBezTo>
                <a:cubicBezTo>
                  <a:pt x="89368" y="456694"/>
                  <a:pt x="94292" y="464680"/>
                  <a:pt x="101600" y="469900"/>
                </a:cubicBezTo>
                <a:cubicBezTo>
                  <a:pt x="109303" y="475402"/>
                  <a:pt x="118781" y="477904"/>
                  <a:pt x="127000" y="482600"/>
                </a:cubicBezTo>
                <a:cubicBezTo>
                  <a:pt x="133626" y="486386"/>
                  <a:pt x="139224" y="491887"/>
                  <a:pt x="146050" y="495300"/>
                </a:cubicBezTo>
                <a:cubicBezTo>
                  <a:pt x="152037" y="498293"/>
                  <a:pt x="158578" y="500145"/>
                  <a:pt x="165100" y="501650"/>
                </a:cubicBezTo>
                <a:cubicBezTo>
                  <a:pt x="186133" y="506504"/>
                  <a:pt x="208122" y="507524"/>
                  <a:pt x="228600" y="514350"/>
                </a:cubicBezTo>
                <a:lnTo>
                  <a:pt x="247650" y="520700"/>
                </a:lnTo>
                <a:cubicBezTo>
                  <a:pt x="331431" y="516290"/>
                  <a:pt x="339109" y="523598"/>
                  <a:pt x="393700" y="508000"/>
                </a:cubicBezTo>
                <a:cubicBezTo>
                  <a:pt x="414670" y="502009"/>
                  <a:pt x="413247" y="502202"/>
                  <a:pt x="431800" y="488950"/>
                </a:cubicBezTo>
                <a:cubicBezTo>
                  <a:pt x="440412" y="482799"/>
                  <a:pt x="447431" y="473971"/>
                  <a:pt x="457200" y="469900"/>
                </a:cubicBezTo>
                <a:cubicBezTo>
                  <a:pt x="473312" y="463187"/>
                  <a:pt x="492388" y="465006"/>
                  <a:pt x="508000" y="457200"/>
                </a:cubicBezTo>
                <a:cubicBezTo>
                  <a:pt x="516467" y="452967"/>
                  <a:pt x="525181" y="449196"/>
                  <a:pt x="533400" y="444500"/>
                </a:cubicBezTo>
                <a:cubicBezTo>
                  <a:pt x="540026" y="440714"/>
                  <a:pt x="545624" y="435213"/>
                  <a:pt x="552450" y="431800"/>
                </a:cubicBezTo>
                <a:cubicBezTo>
                  <a:pt x="558437" y="428807"/>
                  <a:pt x="565150" y="427567"/>
                  <a:pt x="571500" y="425450"/>
                </a:cubicBezTo>
                <a:cubicBezTo>
                  <a:pt x="579967" y="416983"/>
                  <a:pt x="589015" y="409061"/>
                  <a:pt x="596900" y="400050"/>
                </a:cubicBezTo>
                <a:cubicBezTo>
                  <a:pt x="653922" y="334882"/>
                  <a:pt x="580818" y="409782"/>
                  <a:pt x="635000" y="355600"/>
                </a:cubicBezTo>
                <a:cubicBezTo>
                  <a:pt x="649560" y="311921"/>
                  <a:pt x="629645" y="364971"/>
                  <a:pt x="660400" y="311150"/>
                </a:cubicBezTo>
                <a:cubicBezTo>
                  <a:pt x="663721" y="305338"/>
                  <a:pt x="664911" y="298536"/>
                  <a:pt x="666750" y="292100"/>
                </a:cubicBezTo>
                <a:cubicBezTo>
                  <a:pt x="672728" y="271175"/>
                  <a:pt x="675085" y="256774"/>
                  <a:pt x="679450" y="234950"/>
                </a:cubicBezTo>
                <a:cubicBezTo>
                  <a:pt x="668613" y="159091"/>
                  <a:pt x="679416" y="215782"/>
                  <a:pt x="666750" y="171450"/>
                </a:cubicBezTo>
                <a:cubicBezTo>
                  <a:pt x="664352" y="163059"/>
                  <a:pt x="663838" y="154072"/>
                  <a:pt x="660400" y="146050"/>
                </a:cubicBezTo>
                <a:cubicBezTo>
                  <a:pt x="651901" y="126220"/>
                  <a:pt x="619763" y="99063"/>
                  <a:pt x="609600" y="88900"/>
                </a:cubicBezTo>
                <a:cubicBezTo>
                  <a:pt x="579757" y="59057"/>
                  <a:pt x="598022" y="74831"/>
                  <a:pt x="552450" y="44450"/>
                </a:cubicBezTo>
                <a:cubicBezTo>
                  <a:pt x="546100" y="40217"/>
                  <a:pt x="540640" y="34163"/>
                  <a:pt x="533400" y="31750"/>
                </a:cubicBezTo>
                <a:lnTo>
                  <a:pt x="495300" y="19050"/>
                </a:lnTo>
                <a:cubicBezTo>
                  <a:pt x="488950" y="16933"/>
                  <a:pt x="482744" y="14323"/>
                  <a:pt x="476250" y="12700"/>
                </a:cubicBezTo>
                <a:lnTo>
                  <a:pt x="425450" y="0"/>
                </a:lnTo>
                <a:cubicBezTo>
                  <a:pt x="374650" y="2117"/>
                  <a:pt x="323755" y="2594"/>
                  <a:pt x="273050" y="6350"/>
                </a:cubicBezTo>
                <a:cubicBezTo>
                  <a:pt x="262674" y="7119"/>
                  <a:pt x="235020" y="21833"/>
                  <a:pt x="228600" y="25400"/>
                </a:cubicBezTo>
                <a:cubicBezTo>
                  <a:pt x="224882" y="27465"/>
                  <a:pt x="185739" y="50534"/>
                  <a:pt x="177800" y="57150"/>
                </a:cubicBezTo>
                <a:cubicBezTo>
                  <a:pt x="170901" y="62899"/>
                  <a:pt x="165568" y="70356"/>
                  <a:pt x="158750" y="76200"/>
                </a:cubicBezTo>
                <a:cubicBezTo>
                  <a:pt x="154723" y="79652"/>
                  <a:pt x="122341" y="103930"/>
                  <a:pt x="114300" y="107950"/>
                </a:cubicBezTo>
                <a:cubicBezTo>
                  <a:pt x="108313" y="110943"/>
                  <a:pt x="101600" y="112183"/>
                  <a:pt x="95250" y="114300"/>
                </a:cubicBezTo>
                <a:cubicBezTo>
                  <a:pt x="91017" y="122767"/>
                  <a:pt x="85874" y="130837"/>
                  <a:pt x="82550" y="139700"/>
                </a:cubicBezTo>
                <a:cubicBezTo>
                  <a:pt x="79486" y="147872"/>
                  <a:pt x="76200" y="165100"/>
                  <a:pt x="76200" y="165100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4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2"/>
          <p:cNvSpPr txBox="1">
            <a:spLocks noGrp="1"/>
          </p:cNvSpPr>
          <p:nvPr>
            <p:ph type="title"/>
          </p:nvPr>
        </p:nvSpPr>
        <p:spPr>
          <a:xfrm>
            <a:off x="628675" y="428100"/>
            <a:ext cx="7886700" cy="44377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/>
            <a:r>
              <a:rPr lang="en-US" sz="3600" b="1" dirty="0" err="1"/>
              <a:t>ParseIntPipe</a:t>
            </a:r>
            <a:endParaRPr lang="en-US" sz="3600" b="1" dirty="0"/>
          </a:p>
        </p:txBody>
      </p:sp>
      <p:sp>
        <p:nvSpPr>
          <p:cNvPr id="473" name="Google Shape;473;p52"/>
          <p:cNvSpPr txBox="1">
            <a:spLocks noGrp="1"/>
          </p:cNvSpPr>
          <p:nvPr>
            <p:ph type="body" idx="1"/>
          </p:nvPr>
        </p:nvSpPr>
        <p:spPr>
          <a:xfrm>
            <a:off x="511187" y="1333500"/>
            <a:ext cx="8121625" cy="20701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s-ES" dirty="0" smtClean="0"/>
              <a:t>Y no necesitamos hacer nada más. La capa de validación y transformación trabajará con la capa de manejo de errores de manera totalmente transparente.</a:t>
            </a:r>
            <a:endParaRPr lang="es-ES" i="1" dirty="0" smtClean="0">
              <a:latin typeface="Arial Narrow" panose="020B060602020203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12604" t="13667" r="55252" b="54667"/>
          <a:stretch/>
        </p:blipFill>
        <p:spPr>
          <a:xfrm>
            <a:off x="-1" y="3733800"/>
            <a:ext cx="9144001" cy="281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31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2"/>
          <p:cNvSpPr txBox="1">
            <a:spLocks noGrp="1"/>
          </p:cNvSpPr>
          <p:nvPr>
            <p:ph type="title"/>
          </p:nvPr>
        </p:nvSpPr>
        <p:spPr>
          <a:xfrm>
            <a:off x="628675" y="428100"/>
            <a:ext cx="7886700" cy="44377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/>
            <a:r>
              <a:rPr lang="en-US" sz="3600" b="1" dirty="0" err="1"/>
              <a:t>ParseIntPipe</a:t>
            </a:r>
            <a:endParaRPr lang="en-US" sz="3600" b="1" dirty="0"/>
          </a:p>
        </p:txBody>
      </p:sp>
      <p:sp>
        <p:nvSpPr>
          <p:cNvPr id="473" name="Google Shape;473;p52"/>
          <p:cNvSpPr txBox="1">
            <a:spLocks noGrp="1"/>
          </p:cNvSpPr>
          <p:nvPr>
            <p:ph type="body" idx="1"/>
          </p:nvPr>
        </p:nvSpPr>
        <p:spPr>
          <a:xfrm>
            <a:off x="511212" y="1485900"/>
            <a:ext cx="8121625" cy="47625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s-ES" sz="2400" dirty="0" smtClean="0"/>
              <a:t>Estamos delegando en </a:t>
            </a:r>
            <a:r>
              <a:rPr lang="es-ES" sz="2400" dirty="0" err="1" smtClean="0"/>
              <a:t>Nest</a:t>
            </a:r>
            <a:r>
              <a:rPr lang="es-ES" sz="2400" dirty="0" smtClean="0"/>
              <a:t> </a:t>
            </a:r>
            <a:r>
              <a:rPr lang="es-ES" sz="2400" dirty="0"/>
              <a:t>la responsabilidad de crear una instancia </a:t>
            </a:r>
            <a:r>
              <a:rPr lang="es-ES" sz="2400" dirty="0" smtClean="0"/>
              <a:t>de </a:t>
            </a:r>
            <a:r>
              <a:rPr lang="es-ES" sz="2400" b="1" dirty="0" err="1" smtClean="0"/>
              <a:t>ParseIntPipe</a:t>
            </a:r>
            <a:r>
              <a:rPr lang="es-ES" sz="2400" b="1" dirty="0" smtClean="0"/>
              <a:t> </a:t>
            </a:r>
            <a:r>
              <a:rPr lang="es-ES" sz="2400" dirty="0"/>
              <a:t>para realizar la transformación. </a:t>
            </a:r>
            <a:endParaRPr lang="es-ES" sz="2400" dirty="0" smtClean="0"/>
          </a:p>
          <a:p>
            <a:pPr marL="114300" indent="0">
              <a:buNone/>
            </a:pPr>
            <a:r>
              <a:rPr lang="es-ES" sz="2400" dirty="0" smtClean="0"/>
              <a:t>Sin </a:t>
            </a:r>
            <a:r>
              <a:rPr lang="es-ES" sz="2400" dirty="0"/>
              <a:t>embargo, </a:t>
            </a:r>
            <a:r>
              <a:rPr lang="es-ES" sz="2400" dirty="0" smtClean="0"/>
              <a:t>podemos realizar explícitamente </a:t>
            </a:r>
            <a:r>
              <a:rPr lang="es-ES" sz="2400" dirty="0"/>
              <a:t>esa instanciación indicando cierta configuración.</a:t>
            </a:r>
          </a:p>
          <a:p>
            <a:pPr marL="114300" indent="0">
              <a:buNone/>
            </a:pPr>
            <a:r>
              <a:rPr lang="es-ES" sz="2400" dirty="0"/>
              <a:t>Supongamos que queremos levantar una excepción con un </a:t>
            </a:r>
            <a:r>
              <a:rPr lang="es-ES" sz="2400" b="1" dirty="0"/>
              <a:t>status </a:t>
            </a:r>
            <a:r>
              <a:rPr lang="es-ES" sz="2400" b="1" dirty="0" err="1"/>
              <a:t>code</a:t>
            </a:r>
            <a:r>
              <a:rPr lang="es-ES" sz="2400" b="1" dirty="0"/>
              <a:t> </a:t>
            </a:r>
            <a:r>
              <a:rPr lang="es-ES" sz="2400" dirty="0"/>
              <a:t>personalizado. Esto </a:t>
            </a:r>
            <a:r>
              <a:rPr lang="es-ES" sz="2400" dirty="0" smtClean="0"/>
              <a:t>es posible </a:t>
            </a:r>
            <a:r>
              <a:rPr lang="es-ES" sz="2400" dirty="0"/>
              <a:t>enviando el código en un objeto de configuración que recibe </a:t>
            </a:r>
            <a:r>
              <a:rPr lang="es-ES" sz="2400" dirty="0" smtClean="0"/>
              <a:t>el </a:t>
            </a:r>
            <a:r>
              <a:rPr lang="en-US" sz="2400" dirty="0" smtClean="0"/>
              <a:t>constructor </a:t>
            </a:r>
            <a:r>
              <a:rPr lang="en-US" sz="2400" dirty="0"/>
              <a:t>de </a:t>
            </a:r>
            <a:r>
              <a:rPr lang="en-US" sz="2400" dirty="0" err="1"/>
              <a:t>ParseIntPipe</a:t>
            </a:r>
            <a:r>
              <a:rPr lang="en-US" sz="2400" dirty="0"/>
              <a:t>.</a:t>
            </a:r>
          </a:p>
          <a:p>
            <a:pPr marL="114300" indent="0">
              <a:buNone/>
            </a:pPr>
            <a:r>
              <a:rPr lang="es-ES" sz="2400" dirty="0"/>
              <a:t>En el siguiente código puedes ver cómo enviaríamos un </a:t>
            </a:r>
            <a:r>
              <a:rPr lang="es-ES" sz="2400" i="1" dirty="0"/>
              <a:t>status </a:t>
            </a:r>
            <a:r>
              <a:rPr lang="es-ES" sz="2400" i="1" dirty="0" err="1"/>
              <a:t>code</a:t>
            </a:r>
            <a:r>
              <a:rPr lang="es-ES" sz="2400" i="1" dirty="0"/>
              <a:t> </a:t>
            </a:r>
            <a:r>
              <a:rPr lang="es-ES" sz="2400" b="1" dirty="0"/>
              <a:t>406 </a:t>
            </a:r>
            <a:r>
              <a:rPr lang="es-ES" sz="2400" b="1" dirty="0" err="1" smtClean="0"/>
              <a:t>Not</a:t>
            </a:r>
            <a:r>
              <a:rPr lang="es-ES" sz="2400" b="1" dirty="0" smtClean="0"/>
              <a:t> </a:t>
            </a:r>
            <a:r>
              <a:rPr lang="es-ES" sz="2400" b="1" dirty="0" err="1" smtClean="0"/>
              <a:t>Acceptable</a:t>
            </a:r>
            <a:r>
              <a:rPr lang="es-ES" sz="2400" dirty="0" smtClean="0"/>
              <a:t>, en lugar </a:t>
            </a:r>
            <a:r>
              <a:rPr lang="es-ES" sz="2400" dirty="0"/>
              <a:t>del </a:t>
            </a:r>
            <a:r>
              <a:rPr lang="es-ES" sz="2400" i="1" dirty="0"/>
              <a:t>status </a:t>
            </a:r>
            <a:r>
              <a:rPr lang="es-ES" sz="2400" i="1" dirty="0" err="1"/>
              <a:t>code</a:t>
            </a:r>
            <a:r>
              <a:rPr lang="es-ES" sz="2400" i="1" dirty="0"/>
              <a:t> </a:t>
            </a:r>
            <a:r>
              <a:rPr lang="es-ES" sz="2400" b="1" dirty="0"/>
              <a:t>400 </a:t>
            </a:r>
            <a:r>
              <a:rPr lang="es-ES" sz="2400" b="1" dirty="0" err="1" smtClean="0"/>
              <a:t>Bad</a:t>
            </a:r>
            <a:r>
              <a:rPr lang="es-ES" sz="2400" b="1" dirty="0" smtClean="0"/>
              <a:t> </a:t>
            </a:r>
            <a:r>
              <a:rPr lang="es-ES" sz="2400" b="1" dirty="0" err="1" smtClean="0"/>
              <a:t>Request</a:t>
            </a:r>
            <a:r>
              <a:rPr lang="es-ES" sz="2400" b="1" dirty="0" smtClean="0"/>
              <a:t> </a:t>
            </a:r>
            <a:r>
              <a:rPr lang="es-ES" sz="2400" dirty="0" smtClean="0"/>
              <a:t>te tenemos por defecto.</a:t>
            </a:r>
            <a:endParaRPr lang="es-ES" sz="2400" i="1" dirty="0" smtClean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0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5" y="634752"/>
            <a:ext cx="9144000" cy="28623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getTrackById</a:t>
            </a:r>
            <a:r>
              <a:rPr 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    @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Param</a:t>
            </a:r>
            <a:r>
              <a:rPr 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ParseIntPipe</a:t>
            </a:r>
            <a:r>
              <a:rPr 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({ 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errorHttpStatusCode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     			</a:t>
            </a:r>
            <a:r>
              <a:rPr lang="en-US" sz="18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HttpStatus</a:t>
            </a:r>
            <a:r>
              <a:rPr lang="en-US" sz="1800" dirty="0" err="1" smtClean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 smtClean="0">
                <a:solidFill>
                  <a:srgbClr val="4FC1FF"/>
                </a:solidFill>
                <a:latin typeface="Consolas" panose="020B0609020204030204" pitchFamily="49" charset="0"/>
              </a:rPr>
              <a:t>NOT_ACCEPTABLE</a:t>
            </a:r>
            <a:r>
              <a:rPr lang="en-US" sz="18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}),</a:t>
            </a:r>
          </a:p>
          <a:p>
            <a:r>
              <a:rPr 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    )</a:t>
            </a:r>
          </a:p>
          <a:p>
            <a:r>
              <a:rPr 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  )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Promise</a:t>
            </a:r>
            <a:r>
              <a:rPr 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any</a:t>
            </a:r>
            <a:r>
              <a:rPr 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&gt; {</a:t>
            </a:r>
          </a:p>
          <a:p>
            <a:r>
              <a:rPr 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4FC1FF"/>
                </a:solidFill>
                <a:latin typeface="Consolas" panose="020B0609020204030204" pitchFamily="49" charset="0"/>
              </a:rPr>
              <a:t>trackService</a:t>
            </a:r>
            <a:r>
              <a:rPr lang="en-US" sz="18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getTrackById</a:t>
            </a:r>
            <a:r>
              <a:rPr 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  }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12500" t="14667" r="57103" b="55000"/>
          <a:stretch/>
        </p:blipFill>
        <p:spPr>
          <a:xfrm>
            <a:off x="0" y="3634740"/>
            <a:ext cx="9144025" cy="285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29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63" y="268080"/>
            <a:ext cx="7886700" cy="890160"/>
          </a:xfrm>
        </p:spPr>
        <p:txBody>
          <a:bodyPr/>
          <a:lstStyle/>
          <a:p>
            <a:r>
              <a:rPr lang="es-ES" sz="3600" u="sng" dirty="0" smtClean="0">
                <a:solidFill>
                  <a:schemeClr val="accent2">
                    <a:lumMod val="50000"/>
                  </a:schemeClr>
                </a:solidFill>
                <a:latin typeface="Bauhaus 93" panose="04030905020B02020C02" pitchFamily="82" charset="0"/>
              </a:rPr>
              <a:t>NEXT STOP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sz="2800" dirty="0" err="1" smtClean="0">
                <a:latin typeface="Bauhaus 93" panose="04030905020B02020C02" pitchFamily="82" charset="0"/>
              </a:rPr>
              <a:t>ValidationPipes</a:t>
            </a:r>
            <a:r>
              <a:rPr lang="es-ES" sz="2800" dirty="0" smtClean="0">
                <a:latin typeface="Bauhaus 93" panose="04030905020B02020C02" pitchFamily="82" charset="0"/>
              </a:rPr>
              <a:t> + DTO</a:t>
            </a:r>
            <a:endParaRPr lang="en-US" sz="2800" dirty="0">
              <a:latin typeface="Bauhaus 93" panose="04030905020B02020C02" pitchFamily="82" charset="0"/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38238" y="1447799"/>
            <a:ext cx="7067550" cy="2049781"/>
          </a:xfrm>
        </p:spPr>
        <p:txBody>
          <a:bodyPr/>
          <a:lstStyle/>
          <a:p>
            <a:pPr marL="114300" indent="0">
              <a:buNone/>
            </a:pPr>
            <a:r>
              <a:rPr lang="es-ES" sz="2200" dirty="0" smtClean="0"/>
              <a:t>A continuación veremos un tipo de </a:t>
            </a:r>
            <a:r>
              <a:rPr lang="es-ES" sz="2200" b="1" dirty="0" smtClean="0"/>
              <a:t>pipe </a:t>
            </a:r>
            <a:r>
              <a:rPr lang="es-ES" sz="2200" dirty="0" smtClean="0"/>
              <a:t>muy útil: el </a:t>
            </a:r>
            <a:r>
              <a:rPr lang="es-ES" sz="2200" b="1" dirty="0" err="1" smtClean="0"/>
              <a:t>ValidationPipe</a:t>
            </a:r>
            <a:r>
              <a:rPr lang="es-ES" sz="2200" dirty="0"/>
              <a:t>. </a:t>
            </a:r>
            <a:endParaRPr lang="es-ES" sz="2200" dirty="0" smtClean="0"/>
          </a:p>
          <a:p>
            <a:pPr marL="114300" indent="0">
              <a:buNone/>
            </a:pPr>
            <a:r>
              <a:rPr lang="es-ES" sz="2200" dirty="0" smtClean="0"/>
              <a:t>Esas validaciones las haremos muy </a:t>
            </a:r>
            <a:r>
              <a:rPr lang="es-ES" sz="2200" dirty="0"/>
              <a:t>fácilmente gracias a un tipo de clases </a:t>
            </a:r>
            <a:r>
              <a:rPr lang="es-ES" sz="2200" dirty="0" smtClean="0"/>
              <a:t>nuevo: Los </a:t>
            </a:r>
            <a:r>
              <a:rPr lang="es-ES" sz="2200" b="1" dirty="0" smtClean="0">
                <a:latin typeface="Bauhaus 93" panose="04030905020B02020C02" pitchFamily="82" charset="0"/>
              </a:rPr>
              <a:t>D.T.O.</a:t>
            </a:r>
            <a:endParaRPr lang="en-US" sz="2200" b="1" dirty="0">
              <a:latin typeface="Bauhaus 93" panose="04030905020B02020C02" pitchFamily="8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060" y="3204210"/>
            <a:ext cx="6530340" cy="326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64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2"/>
          <p:cNvSpPr txBox="1">
            <a:spLocks noGrp="1"/>
          </p:cNvSpPr>
          <p:nvPr>
            <p:ph type="title"/>
          </p:nvPr>
        </p:nvSpPr>
        <p:spPr>
          <a:xfrm>
            <a:off x="628675" y="428100"/>
            <a:ext cx="7886700" cy="44377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300" b="1" dirty="0" smtClean="0"/>
              <a:t>Modules Best Practices</a:t>
            </a:r>
            <a:endParaRPr sz="3300" b="1" dirty="0"/>
          </a:p>
        </p:txBody>
      </p:sp>
      <p:sp>
        <p:nvSpPr>
          <p:cNvPr id="473" name="Google Shape;473;p52"/>
          <p:cNvSpPr txBox="1">
            <a:spLocks noGrp="1"/>
          </p:cNvSpPr>
          <p:nvPr>
            <p:ph type="body" idx="1"/>
          </p:nvPr>
        </p:nvSpPr>
        <p:spPr>
          <a:xfrm>
            <a:off x="25" y="1127053"/>
            <a:ext cx="9144000" cy="5401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 algn="ctr">
              <a:buNone/>
            </a:pPr>
            <a:r>
              <a:rPr lang="es-ES" sz="2400" dirty="0">
                <a:solidFill>
                  <a:schemeClr val="accent5">
                    <a:lumMod val="75000"/>
                  </a:schemeClr>
                </a:solidFill>
                <a:latin typeface="Bauhaus 93" panose="04030905020B02020C02" pitchFamily="82" charset="0"/>
              </a:rPr>
              <a:t>¿Qué es un módulo</a:t>
            </a:r>
            <a:r>
              <a:rPr lang="es-ES" sz="2400" dirty="0" smtClean="0">
                <a:solidFill>
                  <a:schemeClr val="accent5">
                    <a:lumMod val="75000"/>
                  </a:schemeClr>
                </a:solidFill>
                <a:latin typeface="Bauhaus 93" panose="04030905020B02020C02" pitchFamily="82" charset="0"/>
              </a:rPr>
              <a:t>?</a:t>
            </a:r>
          </a:p>
          <a:p>
            <a:pPr marL="114300" indent="0">
              <a:buNone/>
            </a:pPr>
            <a:r>
              <a:rPr lang="es-ES" sz="1800" dirty="0" smtClean="0">
                <a:latin typeface="+mn-lt"/>
              </a:rPr>
              <a:t>Una pieza fundamental </a:t>
            </a:r>
            <a:r>
              <a:rPr lang="es-ES" sz="1800" dirty="0">
                <a:latin typeface="+mn-lt"/>
              </a:rPr>
              <a:t>para la organización del </a:t>
            </a:r>
            <a:r>
              <a:rPr lang="es-ES" sz="1800" dirty="0" smtClean="0">
                <a:latin typeface="+mn-lt"/>
              </a:rPr>
              <a:t>código y lograr una arquitectura más avanzada. </a:t>
            </a:r>
          </a:p>
          <a:p>
            <a:pPr marL="114300" indent="0">
              <a:buNone/>
            </a:pPr>
            <a:r>
              <a:rPr lang="es-ES" sz="1800" dirty="0" smtClean="0">
                <a:latin typeface="+mn-lt"/>
              </a:rPr>
              <a:t>Un módulo es una clase de POO que funciona </a:t>
            </a:r>
            <a:r>
              <a:rPr lang="es-ES" sz="1800" dirty="0">
                <a:latin typeface="+mn-lt"/>
              </a:rPr>
              <a:t>como </a:t>
            </a:r>
            <a:r>
              <a:rPr lang="es-ES" sz="1800" dirty="0" smtClean="0">
                <a:latin typeface="+mn-lt"/>
              </a:rPr>
              <a:t>contenedor </a:t>
            </a:r>
            <a:r>
              <a:rPr lang="es-ES" sz="1800" dirty="0">
                <a:latin typeface="+mn-lt"/>
              </a:rPr>
              <a:t>de otras clases o artefactos, </a:t>
            </a:r>
            <a:r>
              <a:rPr lang="es-ES" sz="1800" dirty="0" smtClean="0">
                <a:latin typeface="+mn-lt"/>
              </a:rPr>
              <a:t>como son </a:t>
            </a:r>
            <a:r>
              <a:rPr lang="es-ES" sz="1800" dirty="0">
                <a:latin typeface="+mn-lt"/>
              </a:rPr>
              <a:t>los controladores, servicios y otros componentes desarrollados con </a:t>
            </a:r>
            <a:r>
              <a:rPr lang="es-ES" sz="1800" dirty="0" err="1">
                <a:latin typeface="+mn-lt"/>
              </a:rPr>
              <a:t>Nest</a:t>
            </a:r>
            <a:r>
              <a:rPr lang="es-ES" sz="1800" dirty="0">
                <a:latin typeface="+mn-lt"/>
              </a:rPr>
              <a:t>. </a:t>
            </a:r>
            <a:endParaRPr lang="es-ES" sz="1800" dirty="0" smtClean="0">
              <a:latin typeface="+mn-lt"/>
            </a:endParaRPr>
          </a:p>
          <a:p>
            <a:pPr marL="114300" indent="0">
              <a:buNone/>
            </a:pPr>
            <a:r>
              <a:rPr lang="es-ES" sz="1800" dirty="0" smtClean="0">
                <a:latin typeface="+mn-lt"/>
              </a:rPr>
              <a:t>Los módulos sirven </a:t>
            </a:r>
            <a:r>
              <a:rPr lang="es-ES" sz="1800" dirty="0">
                <a:latin typeface="+mn-lt"/>
              </a:rPr>
              <a:t>para agrupar elementos, de modo que una aplicación podrá tener varios módulos </a:t>
            </a:r>
            <a:r>
              <a:rPr lang="es-ES" sz="1800" dirty="0" smtClean="0">
                <a:latin typeface="+mn-lt"/>
              </a:rPr>
              <a:t>con clases </a:t>
            </a:r>
            <a:r>
              <a:rPr lang="es-ES" sz="1800" dirty="0">
                <a:latin typeface="+mn-lt"/>
              </a:rPr>
              <a:t>altamente relacionadas entre </a:t>
            </a:r>
            <a:r>
              <a:rPr lang="es-ES" sz="1800" dirty="0" smtClean="0">
                <a:latin typeface="+mn-lt"/>
              </a:rPr>
              <a:t>sí.</a:t>
            </a:r>
          </a:p>
          <a:p>
            <a:pPr marL="114300" indent="0" algn="ctr">
              <a:buNone/>
            </a:pPr>
            <a:r>
              <a:rPr lang="es-ES" sz="2400" dirty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t>***</a:t>
            </a:r>
            <a:endParaRPr lang="es-ES" sz="2400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  <a:p>
            <a:pPr marL="114300" indent="0">
              <a:buNone/>
            </a:pPr>
            <a:r>
              <a:rPr lang="es-ES" sz="1800" dirty="0" smtClean="0"/>
              <a:t>Hasta </a:t>
            </a:r>
            <a:r>
              <a:rPr lang="es-ES" sz="1800" dirty="0"/>
              <a:t>el momento hemos trabajado con un único módulo en la aplicación: el módulo principal instalado en el </a:t>
            </a:r>
            <a:r>
              <a:rPr lang="es-ES" sz="1800" i="1" dirty="0" err="1"/>
              <a:t>boilerplate</a:t>
            </a:r>
            <a:r>
              <a:rPr lang="es-ES" sz="1800" i="1" dirty="0"/>
              <a:t> </a:t>
            </a:r>
            <a:r>
              <a:rPr lang="es-ES" sz="1800" dirty="0"/>
              <a:t>inicial. A este módulo también le llamamos </a:t>
            </a:r>
            <a:r>
              <a:rPr lang="es-ES" sz="1800" b="1" dirty="0"/>
              <a:t>módulo raíz </a:t>
            </a:r>
            <a:r>
              <a:rPr lang="es-ES" sz="1800" dirty="0"/>
              <a:t>y siempre existirá en las aplicaciones. De él podemos hacer que dependan todos nuestros artefactos de software (</a:t>
            </a:r>
            <a:r>
              <a:rPr lang="es-ES" sz="1800" i="1" dirty="0" err="1"/>
              <a:t>controllers</a:t>
            </a:r>
            <a:r>
              <a:rPr lang="es-ES" sz="1800" dirty="0"/>
              <a:t>, </a:t>
            </a:r>
            <a:r>
              <a:rPr lang="es-ES" sz="1800" i="1" dirty="0" err="1"/>
              <a:t>providers</a:t>
            </a:r>
            <a:r>
              <a:rPr lang="es-ES" sz="1800" dirty="0"/>
              <a:t>, etc.). </a:t>
            </a:r>
          </a:p>
          <a:p>
            <a:pPr marL="114300" indent="0">
              <a:buNone/>
            </a:pPr>
            <a:r>
              <a:rPr lang="es-ES" sz="1800" dirty="0"/>
              <a:t>Sin embargo, es </a:t>
            </a:r>
            <a:r>
              <a:rPr lang="es-ES" sz="1800" b="1" dirty="0"/>
              <a:t>ideal </a:t>
            </a:r>
            <a:r>
              <a:rPr lang="es-ES" sz="1800" dirty="0"/>
              <a:t>que construyamos las </a:t>
            </a:r>
            <a:r>
              <a:rPr lang="es-ES" sz="1800" b="1" dirty="0"/>
              <a:t>aplicaciones </a:t>
            </a:r>
            <a:r>
              <a:rPr lang="es-ES" sz="1800" dirty="0"/>
              <a:t>usando </a:t>
            </a:r>
            <a:r>
              <a:rPr lang="es-ES" sz="1800" b="1" dirty="0"/>
              <a:t>diversos módulos </a:t>
            </a:r>
            <a:r>
              <a:rPr lang="es-ES" sz="1800" dirty="0"/>
              <a:t>que nos permitan </a:t>
            </a:r>
            <a:r>
              <a:rPr lang="es-ES" sz="1800" b="1" dirty="0"/>
              <a:t>organizar los componentes </a:t>
            </a:r>
            <a:r>
              <a:rPr lang="es-ES" sz="1800" dirty="0"/>
              <a:t>de </a:t>
            </a:r>
            <a:r>
              <a:rPr lang="en-US" sz="1800" dirty="0" err="1"/>
              <a:t>manera</a:t>
            </a:r>
            <a:r>
              <a:rPr lang="en-US" sz="1800" dirty="0"/>
              <a:t> </a:t>
            </a:r>
            <a:r>
              <a:rPr lang="en-US" sz="1800" dirty="0" err="1"/>
              <a:t>limpia</a:t>
            </a:r>
            <a:r>
              <a:rPr lang="en-US" sz="1800" dirty="0"/>
              <a:t> y </a:t>
            </a:r>
            <a:r>
              <a:rPr lang="en-US" sz="1800" dirty="0" err="1"/>
              <a:t>clara</a:t>
            </a:r>
            <a:r>
              <a:rPr lang="en-US" sz="1800" dirty="0"/>
              <a:t>.</a:t>
            </a:r>
          </a:p>
          <a:p>
            <a:pPr marL="114300" indent="0">
              <a:buNone/>
            </a:pPr>
            <a:endParaRPr lang="es-ES" sz="1800" b="1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2"/>
          <p:cNvSpPr txBox="1">
            <a:spLocks noGrp="1"/>
          </p:cNvSpPr>
          <p:nvPr>
            <p:ph type="title"/>
          </p:nvPr>
        </p:nvSpPr>
        <p:spPr>
          <a:xfrm>
            <a:off x="628675" y="428100"/>
            <a:ext cx="7886700" cy="44377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300" b="1" dirty="0" smtClean="0"/>
              <a:t>Módulos: dominio de la aplicación</a:t>
            </a:r>
            <a:endParaRPr sz="3300" b="1" dirty="0"/>
          </a:p>
        </p:txBody>
      </p:sp>
      <p:sp>
        <p:nvSpPr>
          <p:cNvPr id="473" name="Google Shape;473;p52"/>
          <p:cNvSpPr txBox="1">
            <a:spLocks noGrp="1"/>
          </p:cNvSpPr>
          <p:nvPr>
            <p:ph type="body" idx="1"/>
          </p:nvPr>
        </p:nvSpPr>
        <p:spPr>
          <a:xfrm>
            <a:off x="25" y="1127053"/>
            <a:ext cx="9144000" cy="361506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s-ES" sz="1800" dirty="0" smtClean="0"/>
              <a:t>Los </a:t>
            </a:r>
            <a:r>
              <a:rPr lang="es-ES" sz="1800" b="1" dirty="0" smtClean="0"/>
              <a:t>módulos </a:t>
            </a:r>
            <a:r>
              <a:rPr lang="es-ES" sz="1800" dirty="0" smtClean="0"/>
              <a:t>que implementamos generalmente surgen del </a:t>
            </a:r>
            <a:r>
              <a:rPr lang="es-ES" sz="1800" b="1" dirty="0" smtClean="0"/>
              <a:t>dominio </a:t>
            </a:r>
            <a:r>
              <a:rPr lang="es-ES" sz="1800" b="1" dirty="0"/>
              <a:t>de la </a:t>
            </a:r>
            <a:r>
              <a:rPr lang="es-ES" sz="1800" b="1" dirty="0" smtClean="0"/>
              <a:t>aplicación</a:t>
            </a:r>
            <a:r>
              <a:rPr lang="es-ES" sz="1800" dirty="0" smtClean="0"/>
              <a:t>.</a:t>
            </a:r>
          </a:p>
          <a:p>
            <a:pPr marL="114300" indent="0">
              <a:buNone/>
            </a:pPr>
            <a:r>
              <a:rPr lang="es-ES" sz="1800" dirty="0" smtClean="0"/>
              <a:t>El </a:t>
            </a:r>
            <a:r>
              <a:rPr lang="es-ES" sz="1800" dirty="0"/>
              <a:t>modelo del dominio consiste en la definición de todos </a:t>
            </a:r>
            <a:r>
              <a:rPr lang="es-ES" sz="1800" dirty="0" smtClean="0"/>
              <a:t>los elementos </a:t>
            </a:r>
            <a:r>
              <a:rPr lang="es-ES" sz="1800" dirty="0"/>
              <a:t>con los que una </a:t>
            </a:r>
            <a:r>
              <a:rPr lang="es-ES" sz="1800" dirty="0" smtClean="0"/>
              <a:t>aplicación necesita </a:t>
            </a:r>
            <a:r>
              <a:rPr lang="es-ES" sz="1800" dirty="0"/>
              <a:t>trabajar y sus relaciones. Por ejemplo, en </a:t>
            </a:r>
            <a:r>
              <a:rPr lang="es-ES" sz="1800" dirty="0" smtClean="0"/>
              <a:t>una aplicación </a:t>
            </a:r>
            <a:r>
              <a:rPr lang="es-ES" sz="1800" dirty="0"/>
              <a:t>de facturación tendríamos elementos como clientes, facturas, productos, etc. </a:t>
            </a:r>
            <a:r>
              <a:rPr lang="es-ES" sz="1800" dirty="0" smtClean="0"/>
              <a:t>Un cliente </a:t>
            </a:r>
            <a:r>
              <a:rPr lang="es-ES" sz="1800" dirty="0"/>
              <a:t>puede tener diversas facturas, una factura puede tener diversos productos, y así.</a:t>
            </a:r>
          </a:p>
          <a:p>
            <a:pPr marL="114300" indent="0">
              <a:buNone/>
            </a:pPr>
            <a:r>
              <a:rPr lang="es-ES" sz="1800" dirty="0"/>
              <a:t>Definir correctamente el modelo de dominio es la primera tarea que normalmente </a:t>
            </a:r>
            <a:r>
              <a:rPr lang="es-ES" sz="1800" dirty="0" smtClean="0"/>
              <a:t>nos planteamos </a:t>
            </a:r>
            <a:r>
              <a:rPr lang="es-ES" sz="1800" dirty="0"/>
              <a:t>para desarrollar una aplicación. </a:t>
            </a:r>
            <a:endParaRPr lang="es-ES" sz="1800" dirty="0" smtClean="0"/>
          </a:p>
          <a:p>
            <a:pPr marL="114300" indent="0">
              <a:buNone/>
            </a:pPr>
            <a:r>
              <a:rPr lang="es-ES" sz="1800" dirty="0" smtClean="0">
                <a:latin typeface="+mn-lt"/>
              </a:rPr>
              <a:t>Nosotros tenemos una carpeta </a:t>
            </a:r>
            <a:r>
              <a:rPr lang="es-ES" sz="1800" i="1" dirty="0" err="1" smtClean="0">
                <a:latin typeface="+mn-lt"/>
              </a:rPr>
              <a:t>src</a:t>
            </a:r>
            <a:r>
              <a:rPr lang="es-ES" sz="1800" i="1" dirty="0" smtClean="0">
                <a:latin typeface="+mn-lt"/>
              </a:rPr>
              <a:t>/</a:t>
            </a:r>
            <a:r>
              <a:rPr lang="es-ES" sz="1800" i="1" dirty="0" err="1" smtClean="0">
                <a:latin typeface="+mn-lt"/>
              </a:rPr>
              <a:t>track</a:t>
            </a:r>
            <a:r>
              <a:rPr lang="es-ES" sz="1800" dirty="0" smtClean="0">
                <a:latin typeface="+mn-lt"/>
              </a:rPr>
              <a:t> que contiene proveedor, controlador e interfaz asociados a esa parte de la lógica del negocio… pero siguen dependiendo del módulo raíz. Vamos  resolver eso. Tendremos que quitar las referencias en el módulo raíz y generar un módulo </a:t>
            </a:r>
            <a:r>
              <a:rPr lang="es-ES" sz="1800" i="1" dirty="0" err="1" smtClean="0">
                <a:latin typeface="+mn-lt"/>
              </a:rPr>
              <a:t>track.module.ts</a:t>
            </a:r>
            <a:r>
              <a:rPr lang="es-ES" sz="1800" i="1" dirty="0" smtClean="0">
                <a:latin typeface="+mn-lt"/>
              </a:rPr>
              <a:t>. </a:t>
            </a:r>
          </a:p>
          <a:p>
            <a:pPr marL="114300" indent="0">
              <a:buNone/>
            </a:pPr>
            <a:endParaRPr lang="es-ES" sz="1800" i="1" dirty="0">
              <a:latin typeface="+mn-lt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50" y="5059987"/>
            <a:ext cx="9143975" cy="10156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1143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nest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generate module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track</a:t>
            </a:r>
          </a:p>
          <a:p>
            <a:pPr marL="457200" indent="-342900" algn="ctr">
              <a:buFont typeface="Wingdings" panose="05000000000000000000" pitchFamily="2" charset="2"/>
              <a:buChar char="Ø"/>
            </a:pPr>
            <a:r>
              <a:rPr lang="es-E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s-E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E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nest</a:t>
            </a:r>
            <a:r>
              <a:rPr lang="es-E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 </a:t>
            </a: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track</a:t>
            </a:r>
            <a:endParaRPr lang="es-E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6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4128832"/>
            <a:ext cx="9144000" cy="24622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ServeStaticModule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'@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nestjs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/serve-static'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join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'path'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Module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'@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nestjs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/common'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TrackModule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'./track/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track.module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@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Module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imports: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ServeStaticModule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forRoot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({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rootPath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join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__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dirname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'..'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'client'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 }),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TrackModule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],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AppModule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{}</a:t>
            </a:r>
          </a:p>
        </p:txBody>
      </p:sp>
      <p:sp>
        <p:nvSpPr>
          <p:cNvPr id="6" name="Rectángulo 5"/>
          <p:cNvSpPr/>
          <p:nvPr/>
        </p:nvSpPr>
        <p:spPr>
          <a:xfrm>
            <a:off x="0" y="1261731"/>
            <a:ext cx="9144000" cy="18158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Module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'@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nestjs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/common'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TrackController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track.controller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TrackService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track.service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@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Module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controllers: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TrackController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providers: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TrackService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TrackModule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{}</a:t>
            </a:r>
          </a:p>
        </p:txBody>
      </p:sp>
      <p:sp>
        <p:nvSpPr>
          <p:cNvPr id="7" name="Google Shape;473;p52"/>
          <p:cNvSpPr txBox="1">
            <a:spLocks noGrp="1"/>
          </p:cNvSpPr>
          <p:nvPr>
            <p:ph type="body" idx="1"/>
          </p:nvPr>
        </p:nvSpPr>
        <p:spPr>
          <a:xfrm>
            <a:off x="0" y="376825"/>
            <a:ext cx="9144000" cy="97819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s-ES" sz="1800" dirty="0" smtClean="0">
                <a:latin typeface="+mn-lt"/>
              </a:rPr>
              <a:t>El comando anterior crea el módulo </a:t>
            </a:r>
            <a:r>
              <a:rPr lang="es-ES" sz="1800" i="1" dirty="0" err="1" smtClean="0">
                <a:latin typeface="+mn-lt"/>
              </a:rPr>
              <a:t>track</a:t>
            </a:r>
            <a:r>
              <a:rPr lang="es-ES" sz="1800" i="1" dirty="0" smtClean="0">
                <a:latin typeface="+mn-lt"/>
              </a:rPr>
              <a:t>/</a:t>
            </a:r>
            <a:r>
              <a:rPr lang="es-ES" sz="1800" i="1" dirty="0" err="1" smtClean="0">
                <a:latin typeface="+mn-lt"/>
              </a:rPr>
              <a:t>track.module.ts</a:t>
            </a:r>
            <a:r>
              <a:rPr lang="es-ES" sz="1800" dirty="0" smtClean="0">
                <a:latin typeface="+mn-lt"/>
              </a:rPr>
              <a:t>. Está prácticamente vacío. Vamos a completarlo declarando el controlador y el servicio inherentes al módulo.</a:t>
            </a:r>
            <a:endParaRPr lang="es-ES" sz="1800" i="1" dirty="0">
              <a:latin typeface="+mn-lt"/>
            </a:endParaRPr>
          </a:p>
        </p:txBody>
      </p:sp>
      <p:sp>
        <p:nvSpPr>
          <p:cNvPr id="8" name="Google Shape;473;p52"/>
          <p:cNvSpPr txBox="1">
            <a:spLocks/>
          </p:cNvSpPr>
          <p:nvPr/>
        </p:nvSpPr>
        <p:spPr>
          <a:xfrm>
            <a:off x="0" y="3218121"/>
            <a:ext cx="9144000" cy="91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Font typeface="Arial"/>
              <a:buNone/>
            </a:pPr>
            <a:r>
              <a:rPr lang="es-ES" sz="1800" dirty="0" smtClean="0">
                <a:latin typeface="+mn-lt"/>
              </a:rPr>
              <a:t>A continuación, podemos eliminar del módulo principal la importación del controlador y el servicio, que ahora ya dependen del módulo apropiado.</a:t>
            </a:r>
            <a:endParaRPr lang="es-ES" sz="18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676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2512" y="971106"/>
            <a:ext cx="7839739" cy="5160335"/>
          </a:xfrm>
        </p:spPr>
        <p:txBody>
          <a:bodyPr/>
          <a:lstStyle/>
          <a:p>
            <a:pPr marL="114300" indent="0" algn="ctr">
              <a:buNone/>
            </a:pPr>
            <a:r>
              <a:rPr lang="es-ES" b="1" dirty="0" smtClean="0"/>
              <a:t>DEJEMOS ALGO EN CLARO: </a:t>
            </a:r>
          </a:p>
          <a:p>
            <a:pPr marL="114300" indent="0" algn="ctr">
              <a:buNone/>
            </a:pPr>
            <a:endParaRPr lang="es-ES" b="1" dirty="0" smtClean="0"/>
          </a:p>
          <a:p>
            <a:pPr marL="114300" indent="0">
              <a:buNone/>
            </a:pPr>
            <a:r>
              <a:rPr lang="es-ES" dirty="0" smtClean="0"/>
              <a:t>Lo que acabamos de aprender y poner en práctica </a:t>
            </a:r>
            <a:r>
              <a:rPr lang="es-ES" b="1" dirty="0" smtClean="0">
                <a:solidFill>
                  <a:schemeClr val="accent5">
                    <a:lumMod val="75000"/>
                  </a:schemeClr>
                </a:solidFill>
              </a:rPr>
              <a:t>no cambia el funcionamiento</a:t>
            </a:r>
            <a:r>
              <a:rPr lang="es-ES" dirty="0" smtClean="0"/>
              <a:t> de nuestra aplicación pero </a:t>
            </a:r>
            <a:r>
              <a:rPr lang="es-ES" b="1" dirty="0" smtClean="0">
                <a:solidFill>
                  <a:schemeClr val="accent5">
                    <a:lumMod val="75000"/>
                  </a:schemeClr>
                </a:solidFill>
              </a:rPr>
              <a:t>sí su arquitectura</a:t>
            </a:r>
            <a:r>
              <a:rPr lang="es-ES" dirty="0" smtClean="0"/>
              <a:t>. </a:t>
            </a:r>
          </a:p>
          <a:p>
            <a:pPr marL="114300" indent="0">
              <a:buNone/>
            </a:pPr>
            <a:endParaRPr lang="es-ES" dirty="0"/>
          </a:p>
          <a:p>
            <a:pPr marL="114300" indent="0">
              <a:buNone/>
            </a:pPr>
            <a:r>
              <a:rPr lang="es-ES" dirty="0" smtClean="0"/>
              <a:t>En bases de código medianas o grandes, esto no solamente es recomendable sino necesario. </a:t>
            </a:r>
          </a:p>
          <a:p>
            <a:pPr marL="114300" indent="0">
              <a:buNone/>
            </a:pPr>
            <a:endParaRPr lang="es-ES" dirty="0"/>
          </a:p>
          <a:p>
            <a:pPr marL="114300" indent="0">
              <a:buNone/>
            </a:pPr>
            <a:r>
              <a:rPr lang="es-ES" dirty="0" smtClean="0"/>
              <a:t>Nuestra aplicación es </a:t>
            </a:r>
            <a:r>
              <a:rPr lang="es-ES" b="1" dirty="0" smtClean="0">
                <a:solidFill>
                  <a:schemeClr val="accent5">
                    <a:lumMod val="75000"/>
                  </a:schemeClr>
                </a:solidFill>
              </a:rPr>
              <a:t>más fácil de mantener</a:t>
            </a:r>
            <a:r>
              <a:rPr lang="es-ES" dirty="0" smtClean="0"/>
              <a:t>.</a:t>
            </a:r>
          </a:p>
          <a:p>
            <a:pPr marL="11430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5001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190846" y="781509"/>
            <a:ext cx="70033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s-ES" sz="2400" dirty="0"/>
              <a:t>¿</a:t>
            </a:r>
            <a:r>
              <a:rPr lang="es-ES" sz="2400" dirty="0" smtClean="0"/>
              <a:t>Qué </a:t>
            </a:r>
            <a:r>
              <a:rPr lang="es-ES" sz="2400" dirty="0"/>
              <a:t>ocurre cuando no tenemos la aplicación bien </a:t>
            </a:r>
            <a:r>
              <a:rPr lang="es-ES" sz="2400" dirty="0" err="1"/>
              <a:t>modularizada</a:t>
            </a:r>
            <a:r>
              <a:rPr lang="es-ES" sz="2400" dirty="0"/>
              <a:t> y surge un bug? </a:t>
            </a:r>
          </a:p>
          <a:p>
            <a:pPr marL="114300" indent="0">
              <a:buNone/>
            </a:pPr>
            <a:endParaRPr lang="es-ES" sz="2400" dirty="0"/>
          </a:p>
        </p:txBody>
      </p:sp>
      <p:sp>
        <p:nvSpPr>
          <p:cNvPr id="5" name="Rectángulo 4"/>
          <p:cNvSpPr/>
          <p:nvPr/>
        </p:nvSpPr>
        <p:spPr>
          <a:xfrm>
            <a:off x="1190846" y="5400228"/>
            <a:ext cx="70033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s-ES" sz="2400" b="1" dirty="0"/>
              <a:t>A veces es más difícil rastrear el problema que solucionarlo.</a:t>
            </a:r>
            <a:endParaRPr lang="en-US" sz="2400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690" y="1981838"/>
            <a:ext cx="4628705" cy="318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2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2"/>
          <p:cNvSpPr txBox="1">
            <a:spLocks noGrp="1"/>
          </p:cNvSpPr>
          <p:nvPr>
            <p:ph type="title"/>
          </p:nvPr>
        </p:nvSpPr>
        <p:spPr>
          <a:xfrm>
            <a:off x="628675" y="428100"/>
            <a:ext cx="7886700" cy="44377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300" b="1" dirty="0" smtClean="0"/>
              <a:t>Validaciones en Nest JS</a:t>
            </a:r>
            <a:endParaRPr sz="3300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12581" t="13936" r="51452" b="43226"/>
          <a:stretch/>
        </p:blipFill>
        <p:spPr>
          <a:xfrm>
            <a:off x="25" y="3136421"/>
            <a:ext cx="9143975" cy="3403363"/>
          </a:xfrm>
          <a:prstGeom prst="rect">
            <a:avLst/>
          </a:prstGeom>
        </p:spPr>
      </p:pic>
      <p:sp>
        <p:nvSpPr>
          <p:cNvPr id="473" name="Google Shape;473;p52"/>
          <p:cNvSpPr txBox="1">
            <a:spLocks noGrp="1"/>
          </p:cNvSpPr>
          <p:nvPr>
            <p:ph type="body" idx="1"/>
          </p:nvPr>
        </p:nvSpPr>
        <p:spPr>
          <a:xfrm>
            <a:off x="25" y="1127053"/>
            <a:ext cx="9144000" cy="176854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s-ES" sz="1800" dirty="0" smtClean="0"/>
              <a:t>Hasta aquí, si a nuestra API le pasamos en la ruta </a:t>
            </a:r>
            <a:r>
              <a:rPr lang="es-ES" sz="1800" i="1" dirty="0" err="1" smtClean="0"/>
              <a:t>tracks</a:t>
            </a:r>
            <a:r>
              <a:rPr lang="es-ES" sz="1800" i="1" dirty="0" smtClean="0"/>
              <a:t> </a:t>
            </a:r>
            <a:r>
              <a:rPr lang="es-ES" sz="1800" dirty="0" smtClean="0"/>
              <a:t>un </a:t>
            </a:r>
            <a:r>
              <a:rPr lang="es-ES" sz="1800" b="1" dirty="0" smtClean="0"/>
              <a:t>id </a:t>
            </a:r>
            <a:r>
              <a:rPr lang="es-ES" sz="1800" dirty="0" smtClean="0"/>
              <a:t>que no corresponde con un objeto en nuestra base de datos, nos retorna un </a:t>
            </a:r>
            <a:r>
              <a:rPr lang="es-ES" sz="1800" i="1" dirty="0" smtClean="0"/>
              <a:t>status </a:t>
            </a:r>
            <a:r>
              <a:rPr lang="es-ES" sz="1800" b="1" dirty="0" smtClean="0"/>
              <a:t>404 </a:t>
            </a:r>
            <a:r>
              <a:rPr lang="es-ES" sz="1800" b="1" dirty="0" err="1" smtClean="0"/>
              <a:t>Not</a:t>
            </a:r>
            <a:r>
              <a:rPr lang="es-ES" sz="1800" b="1" dirty="0" smtClean="0"/>
              <a:t> </a:t>
            </a:r>
            <a:r>
              <a:rPr lang="es-ES" sz="1800" b="1" dirty="0" err="1" smtClean="0"/>
              <a:t>Found</a:t>
            </a:r>
            <a:r>
              <a:rPr lang="es-ES" sz="1800" dirty="0" smtClean="0"/>
              <a:t>. Eso es correcto. Pero si pasamos un </a:t>
            </a:r>
            <a:r>
              <a:rPr lang="es-ES" sz="1800" b="1" dirty="0" smtClean="0"/>
              <a:t>id </a:t>
            </a:r>
            <a:r>
              <a:rPr lang="es-ES" sz="1800" dirty="0" smtClean="0"/>
              <a:t>que ni siquiera concuerda con el tipo de dato esperado (un número entero), nos devuelve exactamente lo mismo. </a:t>
            </a:r>
          </a:p>
          <a:p>
            <a:pPr marL="114300" indent="0">
              <a:buNone/>
            </a:pPr>
            <a:r>
              <a:rPr lang="es-ES" sz="1800" dirty="0" smtClean="0"/>
              <a:t>Eso no está mal… pero podría estar mucho mejor.</a:t>
            </a:r>
          </a:p>
        </p:txBody>
      </p:sp>
      <p:sp>
        <p:nvSpPr>
          <p:cNvPr id="3" name="Forma libre 2"/>
          <p:cNvSpPr/>
          <p:nvPr/>
        </p:nvSpPr>
        <p:spPr>
          <a:xfrm>
            <a:off x="2330450" y="3175000"/>
            <a:ext cx="679450" cy="520700"/>
          </a:xfrm>
          <a:custGeom>
            <a:avLst/>
            <a:gdLst>
              <a:gd name="connsiteX0" fmla="*/ 234950 w 679450"/>
              <a:gd name="connsiteY0" fmla="*/ 69850 h 520700"/>
              <a:gd name="connsiteX1" fmla="*/ 25400 w 679450"/>
              <a:gd name="connsiteY1" fmla="*/ 196850 h 520700"/>
              <a:gd name="connsiteX2" fmla="*/ 12700 w 679450"/>
              <a:gd name="connsiteY2" fmla="*/ 234950 h 520700"/>
              <a:gd name="connsiteX3" fmla="*/ 0 w 679450"/>
              <a:gd name="connsiteY3" fmla="*/ 254000 h 520700"/>
              <a:gd name="connsiteX4" fmla="*/ 6350 w 679450"/>
              <a:gd name="connsiteY4" fmla="*/ 349250 h 520700"/>
              <a:gd name="connsiteX5" fmla="*/ 25400 w 679450"/>
              <a:gd name="connsiteY5" fmla="*/ 393700 h 520700"/>
              <a:gd name="connsiteX6" fmla="*/ 44450 w 679450"/>
              <a:gd name="connsiteY6" fmla="*/ 412750 h 520700"/>
              <a:gd name="connsiteX7" fmla="*/ 57150 w 679450"/>
              <a:gd name="connsiteY7" fmla="*/ 431800 h 520700"/>
              <a:gd name="connsiteX8" fmla="*/ 82550 w 679450"/>
              <a:gd name="connsiteY8" fmla="*/ 450850 h 520700"/>
              <a:gd name="connsiteX9" fmla="*/ 101600 w 679450"/>
              <a:gd name="connsiteY9" fmla="*/ 469900 h 520700"/>
              <a:gd name="connsiteX10" fmla="*/ 127000 w 679450"/>
              <a:gd name="connsiteY10" fmla="*/ 482600 h 520700"/>
              <a:gd name="connsiteX11" fmla="*/ 146050 w 679450"/>
              <a:gd name="connsiteY11" fmla="*/ 495300 h 520700"/>
              <a:gd name="connsiteX12" fmla="*/ 165100 w 679450"/>
              <a:gd name="connsiteY12" fmla="*/ 501650 h 520700"/>
              <a:gd name="connsiteX13" fmla="*/ 228600 w 679450"/>
              <a:gd name="connsiteY13" fmla="*/ 514350 h 520700"/>
              <a:gd name="connsiteX14" fmla="*/ 247650 w 679450"/>
              <a:gd name="connsiteY14" fmla="*/ 520700 h 520700"/>
              <a:gd name="connsiteX15" fmla="*/ 393700 w 679450"/>
              <a:gd name="connsiteY15" fmla="*/ 508000 h 520700"/>
              <a:gd name="connsiteX16" fmla="*/ 431800 w 679450"/>
              <a:gd name="connsiteY16" fmla="*/ 488950 h 520700"/>
              <a:gd name="connsiteX17" fmla="*/ 457200 w 679450"/>
              <a:gd name="connsiteY17" fmla="*/ 469900 h 520700"/>
              <a:gd name="connsiteX18" fmla="*/ 508000 w 679450"/>
              <a:gd name="connsiteY18" fmla="*/ 457200 h 520700"/>
              <a:gd name="connsiteX19" fmla="*/ 533400 w 679450"/>
              <a:gd name="connsiteY19" fmla="*/ 444500 h 520700"/>
              <a:gd name="connsiteX20" fmla="*/ 552450 w 679450"/>
              <a:gd name="connsiteY20" fmla="*/ 431800 h 520700"/>
              <a:gd name="connsiteX21" fmla="*/ 571500 w 679450"/>
              <a:gd name="connsiteY21" fmla="*/ 425450 h 520700"/>
              <a:gd name="connsiteX22" fmla="*/ 596900 w 679450"/>
              <a:gd name="connsiteY22" fmla="*/ 400050 h 520700"/>
              <a:gd name="connsiteX23" fmla="*/ 635000 w 679450"/>
              <a:gd name="connsiteY23" fmla="*/ 355600 h 520700"/>
              <a:gd name="connsiteX24" fmla="*/ 660400 w 679450"/>
              <a:gd name="connsiteY24" fmla="*/ 311150 h 520700"/>
              <a:gd name="connsiteX25" fmla="*/ 666750 w 679450"/>
              <a:gd name="connsiteY25" fmla="*/ 292100 h 520700"/>
              <a:gd name="connsiteX26" fmla="*/ 679450 w 679450"/>
              <a:gd name="connsiteY26" fmla="*/ 234950 h 520700"/>
              <a:gd name="connsiteX27" fmla="*/ 666750 w 679450"/>
              <a:gd name="connsiteY27" fmla="*/ 171450 h 520700"/>
              <a:gd name="connsiteX28" fmla="*/ 660400 w 679450"/>
              <a:gd name="connsiteY28" fmla="*/ 146050 h 520700"/>
              <a:gd name="connsiteX29" fmla="*/ 609600 w 679450"/>
              <a:gd name="connsiteY29" fmla="*/ 88900 h 520700"/>
              <a:gd name="connsiteX30" fmla="*/ 552450 w 679450"/>
              <a:gd name="connsiteY30" fmla="*/ 44450 h 520700"/>
              <a:gd name="connsiteX31" fmla="*/ 533400 w 679450"/>
              <a:gd name="connsiteY31" fmla="*/ 31750 h 520700"/>
              <a:gd name="connsiteX32" fmla="*/ 495300 w 679450"/>
              <a:gd name="connsiteY32" fmla="*/ 19050 h 520700"/>
              <a:gd name="connsiteX33" fmla="*/ 476250 w 679450"/>
              <a:gd name="connsiteY33" fmla="*/ 12700 h 520700"/>
              <a:gd name="connsiteX34" fmla="*/ 425450 w 679450"/>
              <a:gd name="connsiteY34" fmla="*/ 0 h 520700"/>
              <a:gd name="connsiteX35" fmla="*/ 273050 w 679450"/>
              <a:gd name="connsiteY35" fmla="*/ 6350 h 520700"/>
              <a:gd name="connsiteX36" fmla="*/ 228600 w 679450"/>
              <a:gd name="connsiteY36" fmla="*/ 25400 h 520700"/>
              <a:gd name="connsiteX37" fmla="*/ 177800 w 679450"/>
              <a:gd name="connsiteY37" fmla="*/ 57150 h 520700"/>
              <a:gd name="connsiteX38" fmla="*/ 158750 w 679450"/>
              <a:gd name="connsiteY38" fmla="*/ 76200 h 520700"/>
              <a:gd name="connsiteX39" fmla="*/ 114300 w 679450"/>
              <a:gd name="connsiteY39" fmla="*/ 107950 h 520700"/>
              <a:gd name="connsiteX40" fmla="*/ 95250 w 679450"/>
              <a:gd name="connsiteY40" fmla="*/ 114300 h 520700"/>
              <a:gd name="connsiteX41" fmla="*/ 82550 w 679450"/>
              <a:gd name="connsiteY41" fmla="*/ 139700 h 520700"/>
              <a:gd name="connsiteX42" fmla="*/ 76200 w 679450"/>
              <a:gd name="connsiteY42" fmla="*/ 165100 h 5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79450" h="520700">
                <a:moveTo>
                  <a:pt x="234950" y="69850"/>
                </a:moveTo>
                <a:cubicBezTo>
                  <a:pt x="165100" y="112183"/>
                  <a:pt x="90966" y="148144"/>
                  <a:pt x="25400" y="196850"/>
                </a:cubicBezTo>
                <a:cubicBezTo>
                  <a:pt x="14654" y="204833"/>
                  <a:pt x="20126" y="223811"/>
                  <a:pt x="12700" y="234950"/>
                </a:cubicBezTo>
                <a:lnTo>
                  <a:pt x="0" y="254000"/>
                </a:lnTo>
                <a:cubicBezTo>
                  <a:pt x="2117" y="285750"/>
                  <a:pt x="2836" y="317624"/>
                  <a:pt x="6350" y="349250"/>
                </a:cubicBezTo>
                <a:cubicBezTo>
                  <a:pt x="7441" y="359069"/>
                  <a:pt x="21377" y="388068"/>
                  <a:pt x="25400" y="393700"/>
                </a:cubicBezTo>
                <a:cubicBezTo>
                  <a:pt x="30620" y="401008"/>
                  <a:pt x="38701" y="405851"/>
                  <a:pt x="44450" y="412750"/>
                </a:cubicBezTo>
                <a:cubicBezTo>
                  <a:pt x="49336" y="418613"/>
                  <a:pt x="51754" y="426404"/>
                  <a:pt x="57150" y="431800"/>
                </a:cubicBezTo>
                <a:cubicBezTo>
                  <a:pt x="64634" y="439284"/>
                  <a:pt x="74515" y="443962"/>
                  <a:pt x="82550" y="450850"/>
                </a:cubicBezTo>
                <a:cubicBezTo>
                  <a:pt x="89368" y="456694"/>
                  <a:pt x="94292" y="464680"/>
                  <a:pt x="101600" y="469900"/>
                </a:cubicBezTo>
                <a:cubicBezTo>
                  <a:pt x="109303" y="475402"/>
                  <a:pt x="118781" y="477904"/>
                  <a:pt x="127000" y="482600"/>
                </a:cubicBezTo>
                <a:cubicBezTo>
                  <a:pt x="133626" y="486386"/>
                  <a:pt x="139224" y="491887"/>
                  <a:pt x="146050" y="495300"/>
                </a:cubicBezTo>
                <a:cubicBezTo>
                  <a:pt x="152037" y="498293"/>
                  <a:pt x="158578" y="500145"/>
                  <a:pt x="165100" y="501650"/>
                </a:cubicBezTo>
                <a:cubicBezTo>
                  <a:pt x="186133" y="506504"/>
                  <a:pt x="208122" y="507524"/>
                  <a:pt x="228600" y="514350"/>
                </a:cubicBezTo>
                <a:lnTo>
                  <a:pt x="247650" y="520700"/>
                </a:lnTo>
                <a:cubicBezTo>
                  <a:pt x="331431" y="516290"/>
                  <a:pt x="339109" y="523598"/>
                  <a:pt x="393700" y="508000"/>
                </a:cubicBezTo>
                <a:cubicBezTo>
                  <a:pt x="414670" y="502009"/>
                  <a:pt x="413247" y="502202"/>
                  <a:pt x="431800" y="488950"/>
                </a:cubicBezTo>
                <a:cubicBezTo>
                  <a:pt x="440412" y="482799"/>
                  <a:pt x="447431" y="473971"/>
                  <a:pt x="457200" y="469900"/>
                </a:cubicBezTo>
                <a:cubicBezTo>
                  <a:pt x="473312" y="463187"/>
                  <a:pt x="492388" y="465006"/>
                  <a:pt x="508000" y="457200"/>
                </a:cubicBezTo>
                <a:cubicBezTo>
                  <a:pt x="516467" y="452967"/>
                  <a:pt x="525181" y="449196"/>
                  <a:pt x="533400" y="444500"/>
                </a:cubicBezTo>
                <a:cubicBezTo>
                  <a:pt x="540026" y="440714"/>
                  <a:pt x="545624" y="435213"/>
                  <a:pt x="552450" y="431800"/>
                </a:cubicBezTo>
                <a:cubicBezTo>
                  <a:pt x="558437" y="428807"/>
                  <a:pt x="565150" y="427567"/>
                  <a:pt x="571500" y="425450"/>
                </a:cubicBezTo>
                <a:cubicBezTo>
                  <a:pt x="579967" y="416983"/>
                  <a:pt x="589015" y="409061"/>
                  <a:pt x="596900" y="400050"/>
                </a:cubicBezTo>
                <a:cubicBezTo>
                  <a:pt x="653922" y="334882"/>
                  <a:pt x="580818" y="409782"/>
                  <a:pt x="635000" y="355600"/>
                </a:cubicBezTo>
                <a:cubicBezTo>
                  <a:pt x="649560" y="311921"/>
                  <a:pt x="629645" y="364971"/>
                  <a:pt x="660400" y="311150"/>
                </a:cubicBezTo>
                <a:cubicBezTo>
                  <a:pt x="663721" y="305338"/>
                  <a:pt x="664911" y="298536"/>
                  <a:pt x="666750" y="292100"/>
                </a:cubicBezTo>
                <a:cubicBezTo>
                  <a:pt x="672728" y="271175"/>
                  <a:pt x="675085" y="256774"/>
                  <a:pt x="679450" y="234950"/>
                </a:cubicBezTo>
                <a:cubicBezTo>
                  <a:pt x="668613" y="159091"/>
                  <a:pt x="679416" y="215782"/>
                  <a:pt x="666750" y="171450"/>
                </a:cubicBezTo>
                <a:cubicBezTo>
                  <a:pt x="664352" y="163059"/>
                  <a:pt x="663838" y="154072"/>
                  <a:pt x="660400" y="146050"/>
                </a:cubicBezTo>
                <a:cubicBezTo>
                  <a:pt x="651901" y="126220"/>
                  <a:pt x="619763" y="99063"/>
                  <a:pt x="609600" y="88900"/>
                </a:cubicBezTo>
                <a:cubicBezTo>
                  <a:pt x="579757" y="59057"/>
                  <a:pt x="598022" y="74831"/>
                  <a:pt x="552450" y="44450"/>
                </a:cubicBezTo>
                <a:cubicBezTo>
                  <a:pt x="546100" y="40217"/>
                  <a:pt x="540640" y="34163"/>
                  <a:pt x="533400" y="31750"/>
                </a:cubicBezTo>
                <a:lnTo>
                  <a:pt x="495300" y="19050"/>
                </a:lnTo>
                <a:cubicBezTo>
                  <a:pt x="488950" y="16933"/>
                  <a:pt x="482744" y="14323"/>
                  <a:pt x="476250" y="12700"/>
                </a:cubicBezTo>
                <a:lnTo>
                  <a:pt x="425450" y="0"/>
                </a:lnTo>
                <a:cubicBezTo>
                  <a:pt x="374650" y="2117"/>
                  <a:pt x="323755" y="2594"/>
                  <a:pt x="273050" y="6350"/>
                </a:cubicBezTo>
                <a:cubicBezTo>
                  <a:pt x="262674" y="7119"/>
                  <a:pt x="235020" y="21833"/>
                  <a:pt x="228600" y="25400"/>
                </a:cubicBezTo>
                <a:cubicBezTo>
                  <a:pt x="224882" y="27465"/>
                  <a:pt x="185739" y="50534"/>
                  <a:pt x="177800" y="57150"/>
                </a:cubicBezTo>
                <a:cubicBezTo>
                  <a:pt x="170901" y="62899"/>
                  <a:pt x="165568" y="70356"/>
                  <a:pt x="158750" y="76200"/>
                </a:cubicBezTo>
                <a:cubicBezTo>
                  <a:pt x="154723" y="79652"/>
                  <a:pt x="122341" y="103930"/>
                  <a:pt x="114300" y="107950"/>
                </a:cubicBezTo>
                <a:cubicBezTo>
                  <a:pt x="108313" y="110943"/>
                  <a:pt x="101600" y="112183"/>
                  <a:pt x="95250" y="114300"/>
                </a:cubicBezTo>
                <a:cubicBezTo>
                  <a:pt x="91017" y="122767"/>
                  <a:pt x="85874" y="130837"/>
                  <a:pt x="82550" y="139700"/>
                </a:cubicBezTo>
                <a:cubicBezTo>
                  <a:pt x="79486" y="147872"/>
                  <a:pt x="76200" y="165100"/>
                  <a:pt x="76200" y="165100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rma libre 4"/>
          <p:cNvSpPr/>
          <p:nvPr/>
        </p:nvSpPr>
        <p:spPr>
          <a:xfrm rot="20943397">
            <a:off x="2689450" y="5746252"/>
            <a:ext cx="865390" cy="340431"/>
          </a:xfrm>
          <a:custGeom>
            <a:avLst/>
            <a:gdLst>
              <a:gd name="connsiteX0" fmla="*/ 141490 w 865390"/>
              <a:gd name="connsiteY0" fmla="*/ 0 h 247650"/>
              <a:gd name="connsiteX1" fmla="*/ 433590 w 865390"/>
              <a:gd name="connsiteY1" fmla="*/ 25400 h 247650"/>
              <a:gd name="connsiteX2" fmla="*/ 452640 w 865390"/>
              <a:gd name="connsiteY2" fmla="*/ 31750 h 247650"/>
              <a:gd name="connsiteX3" fmla="*/ 497090 w 865390"/>
              <a:gd name="connsiteY3" fmla="*/ 38100 h 247650"/>
              <a:gd name="connsiteX4" fmla="*/ 547890 w 865390"/>
              <a:gd name="connsiteY4" fmla="*/ 50800 h 247650"/>
              <a:gd name="connsiteX5" fmla="*/ 585990 w 865390"/>
              <a:gd name="connsiteY5" fmla="*/ 57150 h 247650"/>
              <a:gd name="connsiteX6" fmla="*/ 611390 w 865390"/>
              <a:gd name="connsiteY6" fmla="*/ 63500 h 247650"/>
              <a:gd name="connsiteX7" fmla="*/ 630440 w 865390"/>
              <a:gd name="connsiteY7" fmla="*/ 69850 h 247650"/>
              <a:gd name="connsiteX8" fmla="*/ 725690 w 865390"/>
              <a:gd name="connsiteY8" fmla="*/ 82550 h 247650"/>
              <a:gd name="connsiteX9" fmla="*/ 865390 w 865390"/>
              <a:gd name="connsiteY9" fmla="*/ 95250 h 247650"/>
              <a:gd name="connsiteX10" fmla="*/ 852690 w 865390"/>
              <a:gd name="connsiteY10" fmla="*/ 114300 h 247650"/>
              <a:gd name="connsiteX11" fmla="*/ 814590 w 865390"/>
              <a:gd name="connsiteY11" fmla="*/ 146050 h 247650"/>
              <a:gd name="connsiteX12" fmla="*/ 770140 w 865390"/>
              <a:gd name="connsiteY12" fmla="*/ 196850 h 247650"/>
              <a:gd name="connsiteX13" fmla="*/ 751090 w 865390"/>
              <a:gd name="connsiteY13" fmla="*/ 215900 h 247650"/>
              <a:gd name="connsiteX14" fmla="*/ 732040 w 865390"/>
              <a:gd name="connsiteY14" fmla="*/ 222250 h 247650"/>
              <a:gd name="connsiteX15" fmla="*/ 693940 w 865390"/>
              <a:gd name="connsiteY15" fmla="*/ 247650 h 247650"/>
              <a:gd name="connsiteX16" fmla="*/ 643140 w 865390"/>
              <a:gd name="connsiteY16" fmla="*/ 234950 h 247650"/>
              <a:gd name="connsiteX17" fmla="*/ 624090 w 865390"/>
              <a:gd name="connsiteY17" fmla="*/ 222250 h 247650"/>
              <a:gd name="connsiteX18" fmla="*/ 598690 w 865390"/>
              <a:gd name="connsiteY18" fmla="*/ 215900 h 247650"/>
              <a:gd name="connsiteX19" fmla="*/ 535190 w 865390"/>
              <a:gd name="connsiteY19" fmla="*/ 203200 h 247650"/>
              <a:gd name="connsiteX20" fmla="*/ 497090 w 865390"/>
              <a:gd name="connsiteY20" fmla="*/ 190500 h 247650"/>
              <a:gd name="connsiteX21" fmla="*/ 478040 w 865390"/>
              <a:gd name="connsiteY21" fmla="*/ 184150 h 247650"/>
              <a:gd name="connsiteX22" fmla="*/ 439940 w 865390"/>
              <a:gd name="connsiteY22" fmla="*/ 177800 h 247650"/>
              <a:gd name="connsiteX23" fmla="*/ 370090 w 865390"/>
              <a:gd name="connsiteY23" fmla="*/ 165100 h 247650"/>
              <a:gd name="connsiteX24" fmla="*/ 204990 w 865390"/>
              <a:gd name="connsiteY24" fmla="*/ 152400 h 247650"/>
              <a:gd name="connsiteX25" fmla="*/ 27190 w 865390"/>
              <a:gd name="connsiteY25" fmla="*/ 158750 h 247650"/>
              <a:gd name="connsiteX26" fmla="*/ 1790 w 865390"/>
              <a:gd name="connsiteY26" fmla="*/ 165100 h 247650"/>
              <a:gd name="connsiteX27" fmla="*/ 8140 w 865390"/>
              <a:gd name="connsiteY27" fmla="*/ 146050 h 247650"/>
              <a:gd name="connsiteX28" fmla="*/ 39890 w 865390"/>
              <a:gd name="connsiteY28" fmla="*/ 114300 h 247650"/>
              <a:gd name="connsiteX29" fmla="*/ 71640 w 865390"/>
              <a:gd name="connsiteY29" fmla="*/ 76200 h 247650"/>
              <a:gd name="connsiteX30" fmla="*/ 90690 w 865390"/>
              <a:gd name="connsiteY30" fmla="*/ 69850 h 247650"/>
              <a:gd name="connsiteX31" fmla="*/ 109740 w 865390"/>
              <a:gd name="connsiteY31" fmla="*/ 57150 h 247650"/>
              <a:gd name="connsiteX32" fmla="*/ 128790 w 865390"/>
              <a:gd name="connsiteY32" fmla="*/ 50800 h 247650"/>
              <a:gd name="connsiteX33" fmla="*/ 147840 w 865390"/>
              <a:gd name="connsiteY33" fmla="*/ 38100 h 247650"/>
              <a:gd name="connsiteX34" fmla="*/ 192290 w 865390"/>
              <a:gd name="connsiteY34" fmla="*/ 3810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65390" h="247650">
                <a:moveTo>
                  <a:pt x="141490" y="0"/>
                </a:moveTo>
                <a:lnTo>
                  <a:pt x="433590" y="25400"/>
                </a:lnTo>
                <a:cubicBezTo>
                  <a:pt x="440249" y="26079"/>
                  <a:pt x="446076" y="30437"/>
                  <a:pt x="452640" y="31750"/>
                </a:cubicBezTo>
                <a:cubicBezTo>
                  <a:pt x="467316" y="34685"/>
                  <a:pt x="482414" y="35165"/>
                  <a:pt x="497090" y="38100"/>
                </a:cubicBezTo>
                <a:cubicBezTo>
                  <a:pt x="514206" y="41523"/>
                  <a:pt x="530673" y="47931"/>
                  <a:pt x="547890" y="50800"/>
                </a:cubicBezTo>
                <a:cubicBezTo>
                  <a:pt x="560590" y="52917"/>
                  <a:pt x="573365" y="54625"/>
                  <a:pt x="585990" y="57150"/>
                </a:cubicBezTo>
                <a:cubicBezTo>
                  <a:pt x="594548" y="58862"/>
                  <a:pt x="602999" y="61102"/>
                  <a:pt x="611390" y="63500"/>
                </a:cubicBezTo>
                <a:cubicBezTo>
                  <a:pt x="617826" y="65339"/>
                  <a:pt x="623876" y="68537"/>
                  <a:pt x="630440" y="69850"/>
                </a:cubicBezTo>
                <a:cubicBezTo>
                  <a:pt x="648434" y="73449"/>
                  <a:pt x="709465" y="80232"/>
                  <a:pt x="725690" y="82550"/>
                </a:cubicBezTo>
                <a:cubicBezTo>
                  <a:pt x="818467" y="95804"/>
                  <a:pt x="695051" y="84604"/>
                  <a:pt x="865390" y="95250"/>
                </a:cubicBezTo>
                <a:cubicBezTo>
                  <a:pt x="861157" y="101600"/>
                  <a:pt x="858086" y="108904"/>
                  <a:pt x="852690" y="114300"/>
                </a:cubicBezTo>
                <a:cubicBezTo>
                  <a:pt x="816001" y="150989"/>
                  <a:pt x="851000" y="99237"/>
                  <a:pt x="814590" y="146050"/>
                </a:cubicBezTo>
                <a:cubicBezTo>
                  <a:pt x="747525" y="232276"/>
                  <a:pt x="820606" y="154795"/>
                  <a:pt x="770140" y="196850"/>
                </a:cubicBezTo>
                <a:cubicBezTo>
                  <a:pt x="763241" y="202599"/>
                  <a:pt x="758562" y="210919"/>
                  <a:pt x="751090" y="215900"/>
                </a:cubicBezTo>
                <a:cubicBezTo>
                  <a:pt x="745521" y="219613"/>
                  <a:pt x="737891" y="218999"/>
                  <a:pt x="732040" y="222250"/>
                </a:cubicBezTo>
                <a:cubicBezTo>
                  <a:pt x="718697" y="229663"/>
                  <a:pt x="693940" y="247650"/>
                  <a:pt x="693940" y="247650"/>
                </a:cubicBezTo>
                <a:cubicBezTo>
                  <a:pt x="681864" y="245235"/>
                  <a:pt x="656157" y="241459"/>
                  <a:pt x="643140" y="234950"/>
                </a:cubicBezTo>
                <a:cubicBezTo>
                  <a:pt x="636314" y="231537"/>
                  <a:pt x="631105" y="225256"/>
                  <a:pt x="624090" y="222250"/>
                </a:cubicBezTo>
                <a:cubicBezTo>
                  <a:pt x="616068" y="218812"/>
                  <a:pt x="607224" y="217729"/>
                  <a:pt x="598690" y="215900"/>
                </a:cubicBezTo>
                <a:cubicBezTo>
                  <a:pt x="577583" y="211377"/>
                  <a:pt x="555668" y="210026"/>
                  <a:pt x="535190" y="203200"/>
                </a:cubicBezTo>
                <a:lnTo>
                  <a:pt x="497090" y="190500"/>
                </a:lnTo>
                <a:cubicBezTo>
                  <a:pt x="490740" y="188383"/>
                  <a:pt x="484642" y="185250"/>
                  <a:pt x="478040" y="184150"/>
                </a:cubicBezTo>
                <a:cubicBezTo>
                  <a:pt x="465340" y="182033"/>
                  <a:pt x="452565" y="180325"/>
                  <a:pt x="439940" y="177800"/>
                </a:cubicBezTo>
                <a:cubicBezTo>
                  <a:pt x="388620" y="167536"/>
                  <a:pt x="442729" y="173171"/>
                  <a:pt x="370090" y="165100"/>
                </a:cubicBezTo>
                <a:cubicBezTo>
                  <a:pt x="314705" y="158946"/>
                  <a:pt x="260749" y="156117"/>
                  <a:pt x="204990" y="152400"/>
                </a:cubicBezTo>
                <a:cubicBezTo>
                  <a:pt x="145723" y="154517"/>
                  <a:pt x="86379" y="155051"/>
                  <a:pt x="27190" y="158750"/>
                </a:cubicBezTo>
                <a:cubicBezTo>
                  <a:pt x="18480" y="159294"/>
                  <a:pt x="9052" y="169941"/>
                  <a:pt x="1790" y="165100"/>
                </a:cubicBezTo>
                <a:cubicBezTo>
                  <a:pt x="-3779" y="161387"/>
                  <a:pt x="5147" y="152037"/>
                  <a:pt x="8140" y="146050"/>
                </a:cubicBezTo>
                <a:cubicBezTo>
                  <a:pt x="18723" y="124883"/>
                  <a:pt x="20840" y="127000"/>
                  <a:pt x="39890" y="114300"/>
                </a:cubicBezTo>
                <a:cubicBezTo>
                  <a:pt x="49261" y="100243"/>
                  <a:pt x="56972" y="85979"/>
                  <a:pt x="71640" y="76200"/>
                </a:cubicBezTo>
                <a:cubicBezTo>
                  <a:pt x="77209" y="72487"/>
                  <a:pt x="84703" y="72843"/>
                  <a:pt x="90690" y="69850"/>
                </a:cubicBezTo>
                <a:cubicBezTo>
                  <a:pt x="97516" y="66437"/>
                  <a:pt x="102914" y="60563"/>
                  <a:pt x="109740" y="57150"/>
                </a:cubicBezTo>
                <a:cubicBezTo>
                  <a:pt x="115727" y="54157"/>
                  <a:pt x="122803" y="53793"/>
                  <a:pt x="128790" y="50800"/>
                </a:cubicBezTo>
                <a:cubicBezTo>
                  <a:pt x="135616" y="47387"/>
                  <a:pt x="140866" y="41200"/>
                  <a:pt x="147840" y="38100"/>
                </a:cubicBezTo>
                <a:cubicBezTo>
                  <a:pt x="188494" y="20031"/>
                  <a:pt x="180638" y="14795"/>
                  <a:pt x="192290" y="38100"/>
                </a:cubicBez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95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2"/>
          <p:cNvSpPr txBox="1">
            <a:spLocks noGrp="1"/>
          </p:cNvSpPr>
          <p:nvPr>
            <p:ph type="title"/>
          </p:nvPr>
        </p:nvSpPr>
        <p:spPr>
          <a:xfrm>
            <a:off x="628675" y="428100"/>
            <a:ext cx="7886700" cy="44377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300" b="1" dirty="0" smtClean="0"/>
              <a:t>Validaciones en Nest JS</a:t>
            </a:r>
            <a:endParaRPr sz="3300" b="1" dirty="0"/>
          </a:p>
        </p:txBody>
      </p:sp>
      <p:sp>
        <p:nvSpPr>
          <p:cNvPr id="473" name="Google Shape;473;p52"/>
          <p:cNvSpPr txBox="1">
            <a:spLocks noGrp="1"/>
          </p:cNvSpPr>
          <p:nvPr>
            <p:ph type="body" idx="1"/>
          </p:nvPr>
        </p:nvSpPr>
        <p:spPr>
          <a:xfrm>
            <a:off x="25" y="1127053"/>
            <a:ext cx="9144000" cy="542969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s-ES" sz="2000" dirty="0" smtClean="0"/>
              <a:t>Para resolver ese problema podríamos validar el </a:t>
            </a:r>
            <a:r>
              <a:rPr lang="es-ES" sz="2000" b="1" dirty="0" smtClean="0"/>
              <a:t>id </a:t>
            </a:r>
            <a:r>
              <a:rPr lang="es-ES" sz="2000" dirty="0" smtClean="0"/>
              <a:t>que ingresa por </a:t>
            </a:r>
            <a:r>
              <a:rPr lang="es-ES" sz="2000" b="1" dirty="0" smtClean="0"/>
              <a:t>URL </a:t>
            </a:r>
            <a:r>
              <a:rPr lang="es-ES" sz="2000" b="1" dirty="0" err="1" smtClean="0"/>
              <a:t>Param</a:t>
            </a:r>
            <a:r>
              <a:rPr lang="es-ES" sz="2000" b="1" dirty="0" smtClean="0"/>
              <a:t>. </a:t>
            </a:r>
            <a:r>
              <a:rPr lang="es-ES" sz="2000" dirty="0" smtClean="0"/>
              <a:t>Debe ser</a:t>
            </a:r>
            <a:r>
              <a:rPr lang="es-ES" sz="2000" b="1" dirty="0" smtClean="0"/>
              <a:t> </a:t>
            </a:r>
            <a:r>
              <a:rPr lang="es-ES" sz="2000" dirty="0" smtClean="0"/>
              <a:t>un número entero. Eso le agrega lógica extra a nuestro código. </a:t>
            </a:r>
          </a:p>
          <a:p>
            <a:pPr marL="114300" indent="0">
              <a:buNone/>
            </a:pPr>
            <a:r>
              <a:rPr lang="es-ES" sz="2000" dirty="0" smtClean="0"/>
              <a:t>Afortunadamente,</a:t>
            </a:r>
            <a:r>
              <a:rPr lang="es-ES" sz="1800" dirty="0" smtClean="0"/>
              <a:t> </a:t>
            </a:r>
            <a:r>
              <a:rPr lang="es-ES" sz="2000" dirty="0" err="1"/>
              <a:t>Nest</a:t>
            </a:r>
            <a:r>
              <a:rPr lang="es-ES" sz="2000" dirty="0"/>
              <a:t> nos ofrece una nutrida cantidad de ayudas para que las validaciones y </a:t>
            </a:r>
            <a:r>
              <a:rPr lang="es-ES" sz="2000" dirty="0" smtClean="0"/>
              <a:t>transformaciones de </a:t>
            </a:r>
            <a:r>
              <a:rPr lang="es-ES" sz="2000" dirty="0"/>
              <a:t>la entrada de datos en los </a:t>
            </a:r>
            <a:r>
              <a:rPr lang="es-ES" sz="2000" dirty="0" smtClean="0"/>
              <a:t> controladores </a:t>
            </a:r>
            <a:r>
              <a:rPr lang="es-ES" sz="2000" dirty="0"/>
              <a:t>se pueda realizar de manera </a:t>
            </a:r>
            <a:r>
              <a:rPr lang="es-ES" sz="2000" dirty="0" smtClean="0"/>
              <a:t>sencilla</a:t>
            </a:r>
            <a:r>
              <a:rPr lang="es-ES" sz="2000" dirty="0"/>
              <a:t>, </a:t>
            </a:r>
            <a:r>
              <a:rPr lang="es-ES" sz="2000" dirty="0" smtClean="0"/>
              <a:t>sin prácticamente </a:t>
            </a:r>
            <a:r>
              <a:rPr lang="es-ES" sz="2000" dirty="0"/>
              <a:t>necesidad de escribir código específico. </a:t>
            </a:r>
            <a:endParaRPr lang="es-ES" sz="2000" dirty="0" smtClean="0"/>
          </a:p>
          <a:p>
            <a:pPr marL="114300" indent="0">
              <a:buNone/>
            </a:pPr>
            <a:r>
              <a:rPr lang="es-ES" sz="2000" dirty="0" smtClean="0"/>
              <a:t>Para </a:t>
            </a:r>
            <a:r>
              <a:rPr lang="es-ES" sz="2000" dirty="0"/>
              <a:t>ello ofrece </a:t>
            </a:r>
            <a:r>
              <a:rPr lang="es-ES" sz="2000" dirty="0" smtClean="0"/>
              <a:t>una </a:t>
            </a:r>
            <a:r>
              <a:rPr lang="es-ES" sz="2000" dirty="0"/>
              <a:t>serie de </a:t>
            </a:r>
            <a:r>
              <a:rPr lang="es-ES" sz="2000" b="1" dirty="0" smtClean="0"/>
              <a:t>pipes </a:t>
            </a:r>
            <a:r>
              <a:rPr lang="es-ES" sz="2000" dirty="0" smtClean="0"/>
              <a:t>para </a:t>
            </a:r>
            <a:r>
              <a:rPr lang="es-ES" sz="2000" dirty="0"/>
              <a:t>validaciones de datos simples y la posibilidad de usar </a:t>
            </a:r>
            <a:r>
              <a:rPr lang="es-ES" sz="2000" b="1" dirty="0" err="1"/>
              <a:t>ValidationPipe</a:t>
            </a:r>
            <a:r>
              <a:rPr lang="es-ES" sz="2000" dirty="0"/>
              <a:t> </a:t>
            </a:r>
            <a:r>
              <a:rPr lang="es-ES" sz="2000" dirty="0" smtClean="0"/>
              <a:t>para validar </a:t>
            </a:r>
            <a:r>
              <a:rPr lang="es-ES" sz="2000" dirty="0"/>
              <a:t>datos </a:t>
            </a:r>
            <a:r>
              <a:rPr lang="es-ES" sz="2000" dirty="0" smtClean="0"/>
              <a:t>mas </a:t>
            </a:r>
            <a:r>
              <a:rPr lang="es-ES" sz="2000" smtClean="0"/>
              <a:t>complejos</a:t>
            </a:r>
            <a:r>
              <a:rPr lang="es-ES" sz="2000" smtClean="0"/>
              <a:t>.</a:t>
            </a:r>
          </a:p>
          <a:p>
            <a:pPr marL="114300" indent="0">
              <a:buNone/>
            </a:pPr>
            <a:endParaRPr lang="es-ES" sz="2000" dirty="0" smtClean="0"/>
          </a:p>
          <a:p>
            <a:pPr marL="114300" indent="0">
              <a:buNone/>
            </a:pPr>
            <a:r>
              <a:rPr lang="es-ES" sz="2000" u="sng" dirty="0" smtClean="0"/>
              <a:t>SUS USOS SON BÁSICAMENTE LOS SIGUIENTES:</a:t>
            </a:r>
          </a:p>
          <a:p>
            <a:r>
              <a:rPr lang="es-ES" sz="2000" b="1" dirty="0" smtClean="0"/>
              <a:t>Transformaciones</a:t>
            </a:r>
            <a:r>
              <a:rPr lang="es-ES" sz="2000" dirty="0"/>
              <a:t>: para convertir un dato de un tipo en otro, por ejemplo un </a:t>
            </a:r>
            <a:r>
              <a:rPr lang="es-ES" sz="2000" dirty="0" err="1"/>
              <a:t>string</a:t>
            </a:r>
            <a:r>
              <a:rPr lang="es-ES" sz="2000" dirty="0"/>
              <a:t> </a:t>
            </a:r>
            <a:r>
              <a:rPr lang="es-ES" sz="2000" dirty="0" smtClean="0"/>
              <a:t>en </a:t>
            </a:r>
            <a:r>
              <a:rPr lang="en-US" sz="2000" dirty="0" smtClean="0"/>
              <a:t>un </a:t>
            </a:r>
            <a:r>
              <a:rPr lang="en-US" sz="2000" dirty="0" err="1"/>
              <a:t>número</a:t>
            </a:r>
            <a:r>
              <a:rPr lang="en-US" sz="2000" dirty="0"/>
              <a:t> </a:t>
            </a:r>
            <a:r>
              <a:rPr lang="en-US" sz="2000" dirty="0" err="1"/>
              <a:t>entero</a:t>
            </a:r>
            <a:r>
              <a:rPr lang="en-US" sz="2000" dirty="0"/>
              <a:t>.</a:t>
            </a:r>
          </a:p>
          <a:p>
            <a:r>
              <a:rPr lang="es-ES" sz="2000" b="1" dirty="0"/>
              <a:t>Validaciones</a:t>
            </a:r>
            <a:r>
              <a:rPr lang="es-ES" sz="2000" dirty="0"/>
              <a:t>: para comprobar si un elemento es lo que se espera, o levantar </a:t>
            </a:r>
            <a:r>
              <a:rPr lang="es-ES" sz="2000" dirty="0" smtClean="0"/>
              <a:t>una </a:t>
            </a:r>
            <a:r>
              <a:rPr lang="en-US" sz="2000" dirty="0" err="1" smtClean="0"/>
              <a:t>excepción</a:t>
            </a:r>
            <a:r>
              <a:rPr lang="en-US" sz="2000" dirty="0" smtClean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caso</a:t>
            </a:r>
            <a:r>
              <a:rPr lang="en-US" sz="2000" dirty="0"/>
              <a:t> </a:t>
            </a:r>
            <a:r>
              <a:rPr lang="en-US" sz="2000" dirty="0" err="1"/>
              <a:t>contrario</a:t>
            </a:r>
            <a:r>
              <a:rPr lang="en-US" sz="2000" dirty="0"/>
              <a:t>.</a:t>
            </a:r>
            <a:endParaRPr lang="es-ES" sz="20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28097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2"/>
          <p:cNvSpPr txBox="1">
            <a:spLocks noGrp="1"/>
          </p:cNvSpPr>
          <p:nvPr>
            <p:ph type="title"/>
          </p:nvPr>
        </p:nvSpPr>
        <p:spPr>
          <a:xfrm>
            <a:off x="628675" y="428100"/>
            <a:ext cx="7886700" cy="44377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300" b="1" dirty="0" smtClean="0"/>
              <a:t>Validaciones en Nest JS</a:t>
            </a:r>
            <a:endParaRPr sz="3300" b="1" dirty="0"/>
          </a:p>
        </p:txBody>
      </p:sp>
      <p:sp>
        <p:nvSpPr>
          <p:cNvPr id="473" name="Google Shape;473;p52"/>
          <p:cNvSpPr txBox="1">
            <a:spLocks noGrp="1"/>
          </p:cNvSpPr>
          <p:nvPr>
            <p:ph type="body" idx="1"/>
          </p:nvPr>
        </p:nvSpPr>
        <p:spPr>
          <a:xfrm>
            <a:off x="25" y="1127053"/>
            <a:ext cx="9144000" cy="237179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s-ES" sz="2000" dirty="0"/>
              <a:t>Para </a:t>
            </a:r>
            <a:r>
              <a:rPr lang="es-ES" sz="2000" dirty="0" smtClean="0"/>
              <a:t>servirnos de un </a:t>
            </a:r>
            <a:r>
              <a:rPr lang="es-ES" sz="2000" b="1" dirty="0"/>
              <a:t>pipe </a:t>
            </a:r>
            <a:r>
              <a:rPr lang="es-ES" sz="2000" dirty="0"/>
              <a:t>tenemos que utilizar decoradores en las firmas de los métodos </a:t>
            </a:r>
            <a:r>
              <a:rPr lang="es-ES" sz="2000" dirty="0" smtClean="0"/>
              <a:t>de controlador </a:t>
            </a:r>
            <a:r>
              <a:rPr lang="es-ES" sz="2000" dirty="0"/>
              <a:t>que se ejecutan para implementar las rutas de aplicación. </a:t>
            </a:r>
            <a:endParaRPr lang="es-ES" sz="2000" dirty="0" smtClean="0"/>
          </a:p>
          <a:p>
            <a:pPr marL="114300" indent="0">
              <a:buNone/>
            </a:pPr>
            <a:r>
              <a:rPr lang="es-ES" sz="2000" dirty="0" smtClean="0"/>
              <a:t>Los </a:t>
            </a:r>
            <a:r>
              <a:rPr lang="es-ES" sz="2000" b="1" dirty="0"/>
              <a:t>pipes se ejecutan antes del propio método del controlador</a:t>
            </a:r>
            <a:r>
              <a:rPr lang="es-ES" sz="2000" dirty="0"/>
              <a:t>, </a:t>
            </a:r>
            <a:r>
              <a:rPr lang="es-ES" sz="2000" dirty="0" smtClean="0"/>
              <a:t>pudiendo trabajar </a:t>
            </a:r>
            <a:r>
              <a:rPr lang="es-ES" sz="2000" dirty="0"/>
              <a:t>con sus </a:t>
            </a:r>
            <a:r>
              <a:rPr lang="es-ES" sz="2000" dirty="0" smtClean="0"/>
              <a:t>argumentos </a:t>
            </a:r>
            <a:r>
              <a:rPr lang="es-ES" sz="2000" dirty="0"/>
              <a:t>para validarlos o realizar cualquier transformación. Una </a:t>
            </a:r>
            <a:r>
              <a:rPr lang="es-ES" sz="2000" dirty="0" smtClean="0"/>
              <a:t>vez ejecutado </a:t>
            </a:r>
            <a:r>
              <a:rPr lang="es-ES" sz="2000" dirty="0"/>
              <a:t>el proceso del pipe pueden pasar dos cosas</a:t>
            </a:r>
            <a:r>
              <a:rPr lang="es-ES" sz="2000" dirty="0" smtClean="0"/>
              <a:t>:</a:t>
            </a:r>
          </a:p>
          <a:p>
            <a:pPr marL="114300" indent="0">
              <a:buNone/>
            </a:pPr>
            <a:endParaRPr lang="es-ES" sz="2000" dirty="0"/>
          </a:p>
          <a:p>
            <a:pPr marL="571500" indent="-457200">
              <a:buAutoNum type="alphaLcPeriod"/>
            </a:pPr>
            <a:r>
              <a:rPr lang="es-ES" sz="2000" dirty="0" smtClean="0">
                <a:latin typeface="Arial Narrow" panose="020B0606020202030204" pitchFamily="34" charset="0"/>
              </a:rPr>
              <a:t>Si </a:t>
            </a:r>
            <a:r>
              <a:rPr lang="es-ES" sz="2000" dirty="0">
                <a:latin typeface="Arial Narrow" panose="020B0606020202030204" pitchFamily="34" charset="0"/>
              </a:rPr>
              <a:t>todo ha ido bien, se ejecutará el propio método del controlador. En caso que el </a:t>
            </a:r>
            <a:r>
              <a:rPr lang="es-ES" sz="2000" dirty="0" smtClean="0">
                <a:latin typeface="Arial Narrow" panose="020B0606020202030204" pitchFamily="34" charset="0"/>
              </a:rPr>
              <a:t>pipe implementase </a:t>
            </a:r>
            <a:r>
              <a:rPr lang="es-ES" sz="2000" dirty="0">
                <a:latin typeface="Arial Narrow" panose="020B0606020202030204" pitchFamily="34" charset="0"/>
              </a:rPr>
              <a:t>alguna transformación, el dato estará por supuesto </a:t>
            </a:r>
            <a:r>
              <a:rPr lang="es-ES" sz="2000" dirty="0" smtClean="0">
                <a:latin typeface="Arial Narrow" panose="020B0606020202030204" pitchFamily="34" charset="0"/>
              </a:rPr>
              <a:t>transformado.</a:t>
            </a:r>
          </a:p>
          <a:p>
            <a:pPr marL="571500" indent="-457200">
              <a:buAutoNum type="alphaLcPeriod"/>
            </a:pPr>
            <a:endParaRPr lang="es-ES" sz="2000" dirty="0" smtClean="0"/>
          </a:p>
          <a:p>
            <a:pPr marL="571500" indent="-457200">
              <a:buAutoNum type="alphaLcPeriod"/>
            </a:pPr>
            <a:r>
              <a:rPr lang="es-ES" sz="2000" dirty="0" smtClean="0">
                <a:latin typeface="Arial Narrow" panose="020B0606020202030204" pitchFamily="34" charset="0"/>
              </a:rPr>
              <a:t>Si </a:t>
            </a:r>
            <a:r>
              <a:rPr lang="es-ES" sz="2000" dirty="0">
                <a:latin typeface="Arial Narrow" panose="020B0606020202030204" pitchFamily="34" charset="0"/>
              </a:rPr>
              <a:t>el pipe encontró algún problema al realizar la transformación o la </a:t>
            </a:r>
            <a:r>
              <a:rPr lang="es-ES" sz="2000" dirty="0" smtClean="0">
                <a:latin typeface="Arial Narrow" panose="020B0606020202030204" pitchFamily="34" charset="0"/>
              </a:rPr>
              <a:t>validación, entonces </a:t>
            </a:r>
            <a:r>
              <a:rPr lang="es-ES" sz="2000" dirty="0">
                <a:latin typeface="Arial Narrow" panose="020B0606020202030204" pitchFamily="34" charset="0"/>
              </a:rPr>
              <a:t>levantará una excepción. </a:t>
            </a:r>
            <a:r>
              <a:rPr lang="es-ES" sz="2000" dirty="0" smtClean="0">
                <a:latin typeface="Arial Narrow" panose="020B0606020202030204" pitchFamily="34" charset="0"/>
              </a:rPr>
              <a:t>Como </a:t>
            </a:r>
            <a:r>
              <a:rPr lang="es-ES" sz="2000" dirty="0">
                <a:latin typeface="Arial Narrow" panose="020B0606020202030204" pitchFamily="34" charset="0"/>
              </a:rPr>
              <a:t>los pipes funcionan en coordinación con </a:t>
            </a:r>
            <a:r>
              <a:rPr lang="es-ES" sz="2000" dirty="0" smtClean="0">
                <a:latin typeface="Arial Narrow" panose="020B0606020202030204" pitchFamily="34" charset="0"/>
              </a:rPr>
              <a:t>el tratamiento </a:t>
            </a:r>
            <a:r>
              <a:rPr lang="es-ES" sz="2000" dirty="0">
                <a:latin typeface="Arial Narrow" panose="020B0606020202030204" pitchFamily="34" charset="0"/>
              </a:rPr>
              <a:t>de excepciones, el propio </a:t>
            </a:r>
            <a:r>
              <a:rPr lang="es-ES" sz="2000" dirty="0" err="1">
                <a:latin typeface="Arial Narrow" panose="020B0606020202030204" pitchFamily="34" charset="0"/>
              </a:rPr>
              <a:t>framework</a:t>
            </a:r>
            <a:r>
              <a:rPr lang="es-ES" sz="2000" dirty="0">
                <a:latin typeface="Arial Narrow" panose="020B0606020202030204" pitchFamily="34" charset="0"/>
              </a:rPr>
              <a:t> realizará el envío de los errores a </a:t>
            </a:r>
            <a:r>
              <a:rPr lang="es-ES" sz="2000" dirty="0" smtClean="0">
                <a:latin typeface="Arial Narrow" panose="020B0606020202030204" pitchFamily="34" charset="0"/>
              </a:rPr>
              <a:t>los clientes</a:t>
            </a:r>
            <a:r>
              <a:rPr lang="es-ES" sz="2000" dirty="0">
                <a:latin typeface="Arial Narrow" panose="020B0606020202030204" pitchFamily="34" charset="0"/>
              </a:rPr>
              <a:t>, sin necesidad de intervenir mediante nuestro propio código.</a:t>
            </a:r>
            <a:endParaRPr lang="es-ES" sz="2000" b="1" i="1" dirty="0" smtClean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08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FS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1252</Words>
  <Application>Microsoft Office PowerPoint</Application>
  <PresentationFormat>Presentación en pantalla (4:3)</PresentationFormat>
  <Paragraphs>96</Paragraphs>
  <Slides>15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3" baseType="lpstr">
      <vt:lpstr>Arial</vt:lpstr>
      <vt:lpstr>Arial Narrow</vt:lpstr>
      <vt:lpstr>Bauhaus 93</vt:lpstr>
      <vt:lpstr>Calibri</vt:lpstr>
      <vt:lpstr>Consolas</vt:lpstr>
      <vt:lpstr>Courier New</vt:lpstr>
      <vt:lpstr>Wingdings</vt:lpstr>
      <vt:lpstr>CFS</vt:lpstr>
      <vt:lpstr>Back End</vt:lpstr>
      <vt:lpstr>Modules Best Practices</vt:lpstr>
      <vt:lpstr>Módulos: dominio de la aplicación</vt:lpstr>
      <vt:lpstr>Presentación de PowerPoint</vt:lpstr>
      <vt:lpstr>Presentación de PowerPoint</vt:lpstr>
      <vt:lpstr>Presentación de PowerPoint</vt:lpstr>
      <vt:lpstr>Validaciones en Nest JS</vt:lpstr>
      <vt:lpstr>Validaciones en Nest JS</vt:lpstr>
      <vt:lpstr>Validaciones en Nest JS</vt:lpstr>
      <vt:lpstr>Validaciones en Nest JS</vt:lpstr>
      <vt:lpstr>ParseIntPipe</vt:lpstr>
      <vt:lpstr>ParseIntPipe</vt:lpstr>
      <vt:lpstr>ParseIntPipe</vt:lpstr>
      <vt:lpstr>Presentación de PowerPoint</vt:lpstr>
      <vt:lpstr>NEXT STOP ValidationPipes + DTO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 End</dc:title>
  <cp:lastModifiedBy>Usuario</cp:lastModifiedBy>
  <cp:revision>83</cp:revision>
  <dcterms:modified xsi:type="dcterms:W3CDTF">2023-07-23T20:43:18Z</dcterms:modified>
</cp:coreProperties>
</file>