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4630400" cy="8229600"/>
  <p:notesSz cx="8229600" cy="14630400"/>
  <p:embeddedFontLst>
    <p:embeddedFont>
      <p:font typeface="Mukta Light" panose="020B0000000000000000" pitchFamily="34" charset="77"/>
      <p:regular r:id="rId19"/>
    </p:embeddedFont>
    <p:embeddedFont>
      <p:font typeface="Prompt Medium" panose="020B0604020202020204" pitchFamily="34" charset="0"/>
      <p:regular r:id="rId20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72"/>
    <p:restoredTop sz="94610"/>
  </p:normalViewPr>
  <p:slideViewPr>
    <p:cSldViewPr snapToGrid="0" snapToObjects="1">
      <p:cViewPr varScale="1">
        <p:scale>
          <a:sx n="128" d="100"/>
          <a:sy n="128" d="100"/>
        </p:scale>
        <p:origin x="200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699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B0C23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437" y="1181933"/>
            <a:ext cx="7415927" cy="2057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Criando seu Primeiro Projeto no Visual Studio Code com .NET</a:t>
            </a:r>
            <a:endParaRPr lang="en-US" sz="4300" dirty="0"/>
          </a:p>
        </p:txBody>
      </p:sp>
      <p:sp>
        <p:nvSpPr>
          <p:cNvPr id="4" name="Text 1"/>
          <p:cNvSpPr/>
          <p:nvPr/>
        </p:nvSpPr>
        <p:spPr>
          <a:xfrm>
            <a:off x="6350437" y="3609618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Nesta apresentação, vamos explorar como criar nosso primeiro projeto no Visual Studio Code utilizando o .NET. Vamos explicar detalhadamente cada passo do processo, permitindo que você replique e compreenda como funciona a criação de um projeto de console.</a:t>
            </a:r>
            <a:endParaRPr lang="en-US" sz="1900" dirty="0"/>
          </a:p>
        </p:txBody>
      </p:sp>
      <p:sp>
        <p:nvSpPr>
          <p:cNvPr id="5" name="Text 2"/>
          <p:cNvSpPr/>
          <p:nvPr/>
        </p:nvSpPr>
        <p:spPr>
          <a:xfrm>
            <a:off x="6350437" y="5467469"/>
            <a:ext cx="7415927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Nosso objetivo é desenvolver um aplicativo de forma prática e gradativa, utilizando inicialmente uma programação estruturada. Esta abordagem gradual nos ajudará a construir uma base sólida antes de avançarmos para conceitos mais complexos de programação orientada a objetos.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67063"/>
            <a:ext cx="8866584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Rodando o Projeto pelo Terminal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1943814" y="2644854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Abra o Terminal</a:t>
            </a:r>
            <a:endParaRPr lang="en-US" sz="2150" dirty="0"/>
          </a:p>
        </p:txBody>
      </p:sp>
      <p:sp>
        <p:nvSpPr>
          <p:cNvPr id="4" name="Text 2"/>
          <p:cNvSpPr/>
          <p:nvPr/>
        </p:nvSpPr>
        <p:spPr>
          <a:xfrm>
            <a:off x="864037" y="3135868"/>
            <a:ext cx="382297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Acesse o terminal integrado do VS Code pressionando CTRL+J ou Command+J (Mac).</a:t>
            </a:r>
            <a:endParaRPr lang="en-US" sz="19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299" y="2446615"/>
            <a:ext cx="4515803" cy="4515803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221611" y="3180517"/>
            <a:ext cx="369332" cy="461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2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900" dirty="0"/>
          </a:p>
        </p:txBody>
      </p:sp>
      <p:sp>
        <p:nvSpPr>
          <p:cNvPr id="7" name="Text 4"/>
          <p:cNvSpPr/>
          <p:nvPr/>
        </p:nvSpPr>
        <p:spPr>
          <a:xfrm>
            <a:off x="9943386" y="2842379"/>
            <a:ext cx="2752606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Navegue até a Pasta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9943386" y="3333393"/>
            <a:ext cx="3822978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Certifique-se de estar na pasta do projeto usando o comando cd.</a:t>
            </a:r>
            <a:endParaRPr lang="en-US" sz="190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7299" y="2446615"/>
            <a:ext cx="4515803" cy="451580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423553" y="3564731"/>
            <a:ext cx="369332" cy="461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2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900" dirty="0"/>
          </a:p>
        </p:txBody>
      </p:sp>
      <p:sp>
        <p:nvSpPr>
          <p:cNvPr id="11" name="Text 7"/>
          <p:cNvSpPr/>
          <p:nvPr/>
        </p:nvSpPr>
        <p:spPr>
          <a:xfrm>
            <a:off x="9943386" y="5087898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Execute o Comando</a:t>
            </a:r>
            <a:endParaRPr lang="en-US" sz="2150" dirty="0"/>
          </a:p>
        </p:txBody>
      </p:sp>
      <p:sp>
        <p:nvSpPr>
          <p:cNvPr id="12" name="Text 8"/>
          <p:cNvSpPr/>
          <p:nvPr/>
        </p:nvSpPr>
        <p:spPr>
          <a:xfrm>
            <a:off x="9943386" y="5578912"/>
            <a:ext cx="382297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Digite "dotnet run" para compilar e executar o projeto em um único passo.</a:t>
            </a:r>
            <a:endParaRPr lang="en-US" sz="190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299" y="2446615"/>
            <a:ext cx="4515803" cy="4515803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039338" y="5766673"/>
            <a:ext cx="369332" cy="461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2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900" dirty="0"/>
          </a:p>
        </p:txBody>
      </p:sp>
      <p:sp>
        <p:nvSpPr>
          <p:cNvPr id="15" name="Text 10"/>
          <p:cNvSpPr/>
          <p:nvPr/>
        </p:nvSpPr>
        <p:spPr>
          <a:xfrm>
            <a:off x="1778079" y="5087898"/>
            <a:ext cx="290893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Verifique o Resultado</a:t>
            </a:r>
            <a:endParaRPr lang="en-US" sz="2150" dirty="0"/>
          </a:p>
        </p:txBody>
      </p:sp>
      <p:sp>
        <p:nvSpPr>
          <p:cNvPr id="16" name="Text 11"/>
          <p:cNvSpPr/>
          <p:nvPr/>
        </p:nvSpPr>
        <p:spPr>
          <a:xfrm>
            <a:off x="864037" y="5578912"/>
            <a:ext cx="3822978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 terminal exibirá "Hello World!" se tudo estiver funcionando corretamente.</a:t>
            </a:r>
            <a:endParaRPr lang="en-US" sz="190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7299" y="2446615"/>
            <a:ext cx="4515803" cy="4515803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837396" y="5382458"/>
            <a:ext cx="369332" cy="4617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2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4</a:t>
            </a:r>
            <a:endParaRPr lang="en-US" sz="2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596039"/>
            <a:ext cx="894945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Rodando o Projeto pelo VS Code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775591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Outra forma de executar o projeto é clicar na opção "Run and Debug" no próprio VS Code e selecionar C#. Se tudo estiver configurado corretamente, o terminal integrado do VS Code exibirá o mesmo resultado.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843343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Esta opção é muito útil quando estamos depurando o código, pois nos permite colocar pontos de interrupção (breakpoints) e observar o comportamento do programa linha por linha, inspecionando variáveis e o fluxo de execução.</a:t>
            </a:r>
            <a:endParaRPr lang="en-US" sz="1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393984"/>
            <a:ext cx="804803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Convenções de Nomenclatura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2573417"/>
            <a:ext cx="4053840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6400" dirty="0"/>
          </a:p>
        </p:txBody>
      </p:sp>
      <p:sp>
        <p:nvSpPr>
          <p:cNvPr id="4" name="Text 2"/>
          <p:cNvSpPr/>
          <p:nvPr/>
        </p:nvSpPr>
        <p:spPr>
          <a:xfrm>
            <a:off x="1519357" y="36965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PascalCase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864037" y="4187547"/>
            <a:ext cx="4053840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Utilizado para nomear classes, métodos e arquivos no C#. Todas as palavras começam com letra maiúscula, como em "AgendaCompromissos".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5288161" y="2573417"/>
            <a:ext cx="4053959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6400" dirty="0"/>
          </a:p>
        </p:txBody>
      </p:sp>
      <p:sp>
        <p:nvSpPr>
          <p:cNvPr id="7" name="Text 5"/>
          <p:cNvSpPr/>
          <p:nvPr/>
        </p:nvSpPr>
        <p:spPr>
          <a:xfrm>
            <a:off x="5943481" y="36965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camelCase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5288161" y="4187547"/>
            <a:ext cx="4053959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Usado para variáveis e parâmetros. A primeira palavra começa com letra minúscula e as demais com maiúscula, como em "nomeDoUsuario".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9712404" y="2573417"/>
            <a:ext cx="4053840" cy="8146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400"/>
              </a:lnSpc>
              <a:buNone/>
            </a:pPr>
            <a:r>
              <a:rPr lang="en-US" sz="64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6400" dirty="0"/>
          </a:p>
        </p:txBody>
      </p:sp>
      <p:sp>
        <p:nvSpPr>
          <p:cNvPr id="10" name="Text 8"/>
          <p:cNvSpPr/>
          <p:nvPr/>
        </p:nvSpPr>
        <p:spPr>
          <a:xfrm>
            <a:off x="10367724" y="3696533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_underscorePrefix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9712404" y="4187547"/>
            <a:ext cx="4053840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Comum para campos privados em classes. Começa com underscore seguido de camelCase, como em "_valorTotal".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864037" y="6045398"/>
            <a:ext cx="12902327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Utilizar convenções consistentes é muito importante para que o código seja legível e padronizado, especialmente quando trabalhamos em equipe. Seguir essas convenções facilita a manutenção e compreensão do código por todos os desenvolvedores.</a:t>
            </a:r>
            <a:endParaRPr lang="en-US" sz="19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086" y="539710"/>
            <a:ext cx="7976354" cy="543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50"/>
              </a:lnSpc>
              <a:buNone/>
            </a:pPr>
            <a:r>
              <a:rPr lang="en-US" sz="34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Próximos Passos no Desenvolvimento</a:t>
            </a:r>
            <a:endParaRPr lang="en-US" sz="3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9564" y="1474946"/>
            <a:ext cx="1640919" cy="109382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62268" y="1984415"/>
            <a:ext cx="275273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5016222" y="1670685"/>
            <a:ext cx="2720221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Expandir Funcionalidades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5016222" y="2059900"/>
            <a:ext cx="2720221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Adicionar recursos ao aplicativo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4869418" y="2583656"/>
            <a:ext cx="9026962" cy="11430"/>
          </a:xfrm>
          <a:prstGeom prst="roundRect">
            <a:avLst>
              <a:gd name="adj" fmla="val 719366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104" y="2617708"/>
            <a:ext cx="3281839" cy="109382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62387" y="2992517"/>
            <a:ext cx="275273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150" dirty="0"/>
          </a:p>
        </p:txBody>
      </p:sp>
      <p:sp>
        <p:nvSpPr>
          <p:cNvPr id="10" name="Text 6"/>
          <p:cNvSpPr/>
          <p:nvPr/>
        </p:nvSpPr>
        <p:spPr>
          <a:xfrm>
            <a:off x="5836682" y="2813447"/>
            <a:ext cx="3116223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Aplicar Orientação a Objetos</a:t>
            </a:r>
            <a:endParaRPr lang="en-US" sz="1700" dirty="0"/>
          </a:p>
        </p:txBody>
      </p:sp>
      <p:sp>
        <p:nvSpPr>
          <p:cNvPr id="11" name="Text 7"/>
          <p:cNvSpPr/>
          <p:nvPr/>
        </p:nvSpPr>
        <p:spPr>
          <a:xfrm>
            <a:off x="5836682" y="3202662"/>
            <a:ext cx="3116223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Criar classes e métodos estruturados</a:t>
            </a:r>
            <a:endParaRPr lang="en-US" sz="1500" dirty="0"/>
          </a:p>
        </p:txBody>
      </p:sp>
      <p:sp>
        <p:nvSpPr>
          <p:cNvPr id="12" name="Shape 8"/>
          <p:cNvSpPr/>
          <p:nvPr/>
        </p:nvSpPr>
        <p:spPr>
          <a:xfrm>
            <a:off x="5689878" y="3726418"/>
            <a:ext cx="8206502" cy="11430"/>
          </a:xfrm>
          <a:prstGeom prst="roundRect">
            <a:avLst>
              <a:gd name="adj" fmla="val 719366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8645" y="3760470"/>
            <a:ext cx="4922758" cy="1093827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62387" y="4135279"/>
            <a:ext cx="275273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150" dirty="0"/>
          </a:p>
        </p:txBody>
      </p:sp>
      <p:sp>
        <p:nvSpPr>
          <p:cNvPr id="15" name="Text 10"/>
          <p:cNvSpPr/>
          <p:nvPr/>
        </p:nvSpPr>
        <p:spPr>
          <a:xfrm>
            <a:off x="6657142" y="3956209"/>
            <a:ext cx="2998946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Desenvolver Sistema Prático</a:t>
            </a:r>
            <a:endParaRPr lang="en-US" sz="1700" dirty="0"/>
          </a:p>
        </p:txBody>
      </p:sp>
      <p:sp>
        <p:nvSpPr>
          <p:cNvPr id="16" name="Text 11"/>
          <p:cNvSpPr/>
          <p:nvPr/>
        </p:nvSpPr>
        <p:spPr>
          <a:xfrm>
            <a:off x="6657142" y="4345424"/>
            <a:ext cx="3183493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Construir aplicação de agenda funcional</a:t>
            </a:r>
            <a:endParaRPr lang="en-US" sz="1500" dirty="0"/>
          </a:p>
        </p:txBody>
      </p:sp>
      <p:sp>
        <p:nvSpPr>
          <p:cNvPr id="17" name="Shape 12"/>
          <p:cNvSpPr/>
          <p:nvPr/>
        </p:nvSpPr>
        <p:spPr>
          <a:xfrm>
            <a:off x="6510337" y="4869180"/>
            <a:ext cx="7386042" cy="11430"/>
          </a:xfrm>
          <a:prstGeom prst="roundRect">
            <a:avLst>
              <a:gd name="adj" fmla="val 719366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185" y="4903232"/>
            <a:ext cx="6563797" cy="1093827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862387" y="5278041"/>
            <a:ext cx="275273" cy="3440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45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4</a:t>
            </a:r>
            <a:endParaRPr lang="en-US" sz="2150" dirty="0"/>
          </a:p>
        </p:txBody>
      </p:sp>
      <p:sp>
        <p:nvSpPr>
          <p:cNvPr id="20" name="Text 14"/>
          <p:cNvSpPr/>
          <p:nvPr/>
        </p:nvSpPr>
        <p:spPr>
          <a:xfrm>
            <a:off x="7477720" y="5098971"/>
            <a:ext cx="4502587" cy="2718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Consolidar Ambiente de Desenvolvimento</a:t>
            </a:r>
            <a:endParaRPr lang="en-US" sz="1700" dirty="0"/>
          </a:p>
        </p:txBody>
      </p:sp>
      <p:sp>
        <p:nvSpPr>
          <p:cNvPr id="21" name="Text 15"/>
          <p:cNvSpPr/>
          <p:nvPr/>
        </p:nvSpPr>
        <p:spPr>
          <a:xfrm>
            <a:off x="7477720" y="5488186"/>
            <a:ext cx="4502587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Garantir que o projeto funcione corretamente</a:t>
            </a:r>
            <a:endParaRPr lang="en-US" sz="1500" dirty="0"/>
          </a:p>
        </p:txBody>
      </p:sp>
      <p:sp>
        <p:nvSpPr>
          <p:cNvPr id="22" name="Text 16"/>
          <p:cNvSpPr/>
          <p:nvPr/>
        </p:nvSpPr>
        <p:spPr>
          <a:xfrm>
            <a:off x="685086" y="6217206"/>
            <a:ext cx="13260229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Agora que temos nosso projeto criado e funcionando, vamos começar a expandi-lo. Nos próximos capítulos, adicionaremos funcionalidades ao nosso aplicativo de agenda, aplicando os conceitos de orientação a objetos que já discutimos.</a:t>
            </a:r>
            <a:endParaRPr lang="en-US" sz="1500" dirty="0"/>
          </a:p>
        </p:txBody>
      </p:sp>
      <p:sp>
        <p:nvSpPr>
          <p:cNvPr id="23" name="Text 17"/>
          <p:cNvSpPr/>
          <p:nvPr/>
        </p:nvSpPr>
        <p:spPr>
          <a:xfrm>
            <a:off x="685086" y="7063621"/>
            <a:ext cx="13260229" cy="626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É essencial que cada um tenha um ambiente funcional e compreenda cada etapa desse processo inicial, pois isso será a base para tudo o que faremos a seguir. A prática é fundamental para entender melhor como tudo funciona.</a:t>
            </a:r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2356" y="762238"/>
            <a:ext cx="7802404" cy="597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Importância da Prática Constante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752356" y="1789390"/>
            <a:ext cx="2187535" cy="1201222"/>
          </a:xfrm>
          <a:prstGeom prst="roundRect">
            <a:avLst>
              <a:gd name="adj" fmla="val 751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694974" y="2201108"/>
            <a:ext cx="302300" cy="3777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350" dirty="0"/>
          </a:p>
        </p:txBody>
      </p:sp>
      <p:sp>
        <p:nvSpPr>
          <p:cNvPr id="5" name="Text 3"/>
          <p:cNvSpPr/>
          <p:nvPr/>
        </p:nvSpPr>
        <p:spPr>
          <a:xfrm>
            <a:off x="3154799" y="2004298"/>
            <a:ext cx="2388632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Experimentação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3154799" y="2431733"/>
            <a:ext cx="2481382" cy="343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Teste diferentes abordagens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3047286" y="2975372"/>
            <a:ext cx="10723364" cy="15240"/>
          </a:xfrm>
          <a:prstGeom prst="roundRect">
            <a:avLst>
              <a:gd name="adj" fmla="val 592477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8" name="Shape 6"/>
          <p:cNvSpPr/>
          <p:nvPr/>
        </p:nvSpPr>
        <p:spPr>
          <a:xfrm>
            <a:off x="752356" y="3098006"/>
            <a:ext cx="4375190" cy="1201222"/>
          </a:xfrm>
          <a:prstGeom prst="roundRect">
            <a:avLst>
              <a:gd name="adj" fmla="val 751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9" name="Text 7"/>
          <p:cNvSpPr/>
          <p:nvPr/>
        </p:nvSpPr>
        <p:spPr>
          <a:xfrm>
            <a:off x="2788801" y="3509724"/>
            <a:ext cx="302300" cy="3777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8"/>
          <p:cNvSpPr/>
          <p:nvPr/>
        </p:nvSpPr>
        <p:spPr>
          <a:xfrm>
            <a:off x="5342453" y="3312914"/>
            <a:ext cx="2861548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Resolução de Problemas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5342453" y="3740348"/>
            <a:ext cx="2861548" cy="343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Enfrente desafios técnicos</a:t>
            </a:r>
            <a:endParaRPr lang="en-US" sz="1650" dirty="0"/>
          </a:p>
        </p:txBody>
      </p:sp>
      <p:sp>
        <p:nvSpPr>
          <p:cNvPr id="12" name="Shape 10"/>
          <p:cNvSpPr/>
          <p:nvPr/>
        </p:nvSpPr>
        <p:spPr>
          <a:xfrm>
            <a:off x="5234940" y="4283988"/>
            <a:ext cx="8535710" cy="15240"/>
          </a:xfrm>
          <a:prstGeom prst="roundRect">
            <a:avLst>
              <a:gd name="adj" fmla="val 592477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Shape 11"/>
          <p:cNvSpPr/>
          <p:nvPr/>
        </p:nvSpPr>
        <p:spPr>
          <a:xfrm>
            <a:off x="752356" y="4406622"/>
            <a:ext cx="6562844" cy="1201222"/>
          </a:xfrm>
          <a:prstGeom prst="roundRect">
            <a:avLst>
              <a:gd name="adj" fmla="val 7517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4" name="Text 12"/>
          <p:cNvSpPr/>
          <p:nvPr/>
        </p:nvSpPr>
        <p:spPr>
          <a:xfrm>
            <a:off x="3882628" y="4818340"/>
            <a:ext cx="302300" cy="3777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350" dirty="0"/>
          </a:p>
        </p:txBody>
      </p:sp>
      <p:sp>
        <p:nvSpPr>
          <p:cNvPr id="15" name="Text 13"/>
          <p:cNvSpPr/>
          <p:nvPr/>
        </p:nvSpPr>
        <p:spPr>
          <a:xfrm>
            <a:off x="7530108" y="4621530"/>
            <a:ext cx="3723799" cy="2984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Consolidação do Conhecimento</a:t>
            </a:r>
            <a:endParaRPr lang="en-US" sz="1850" dirty="0"/>
          </a:p>
        </p:txBody>
      </p:sp>
      <p:sp>
        <p:nvSpPr>
          <p:cNvPr id="16" name="Text 14"/>
          <p:cNvSpPr/>
          <p:nvPr/>
        </p:nvSpPr>
        <p:spPr>
          <a:xfrm>
            <a:off x="7530108" y="5048964"/>
            <a:ext cx="3723799" cy="343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Fixe conceitos através da aplicação</a:t>
            </a:r>
            <a:endParaRPr lang="en-US" sz="1650" dirty="0"/>
          </a:p>
        </p:txBody>
      </p:sp>
      <p:sp>
        <p:nvSpPr>
          <p:cNvPr id="17" name="Text 15"/>
          <p:cNvSpPr/>
          <p:nvPr/>
        </p:nvSpPr>
        <p:spPr>
          <a:xfrm>
            <a:off x="752356" y="5849660"/>
            <a:ext cx="13125688" cy="6879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Certifique-se de que você conseguiu criar e rodar o projeto sem problemas. Se houver dúvidas, volte aos passos detalhados e tente novamente. A prática constante é fundamental para o aprendizado efetivo de programação.</a:t>
            </a:r>
            <a:endParaRPr lang="en-US" sz="1650" dirty="0"/>
          </a:p>
        </p:txBody>
      </p:sp>
      <p:sp>
        <p:nvSpPr>
          <p:cNvPr id="18" name="Text 16"/>
          <p:cNvSpPr/>
          <p:nvPr/>
        </p:nvSpPr>
        <p:spPr>
          <a:xfrm>
            <a:off x="752356" y="6779419"/>
            <a:ext cx="13125688" cy="6879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Cada comando executado ajuda a entender melhor como o ambiente de desenvolvimento funciona. Experimente modificar o código inicial para imprimir mensagens diferentes ou realizar operações simples, isso ajudará a familiarizar-se com o processo de edição, compilação e execução.</a:t>
            </a:r>
            <a:endParaRPr lang="en-US" sz="16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5462" y="656392"/>
            <a:ext cx="7915037" cy="662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Suporte e Recursos Adicionais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2300883" y="1987629"/>
            <a:ext cx="2821543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0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Documentação Oficial</a:t>
            </a:r>
            <a:endParaRPr lang="en-US" sz="2050" dirty="0"/>
          </a:p>
        </p:txBody>
      </p:sp>
      <p:sp>
        <p:nvSpPr>
          <p:cNvPr id="4" name="Text 2"/>
          <p:cNvSpPr/>
          <p:nvPr/>
        </p:nvSpPr>
        <p:spPr>
          <a:xfrm>
            <a:off x="835462" y="2462332"/>
            <a:ext cx="4286964" cy="1527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 Microsoft oferece documentação completa sobre o .NET e C# em docs.microsoft.com, com tutoriais, exemplos e referências detalhadas.</a:t>
            </a: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2426" y="1976318"/>
            <a:ext cx="4385548" cy="438554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6348770" y="3160752"/>
            <a:ext cx="335637" cy="419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26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4"/>
          <p:cNvSpPr/>
          <p:nvPr/>
        </p:nvSpPr>
        <p:spPr>
          <a:xfrm>
            <a:off x="9507974" y="1796653"/>
            <a:ext cx="2652236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Comunidade Online</a:t>
            </a:r>
            <a:endParaRPr lang="en-US" sz="2050" dirty="0"/>
          </a:p>
        </p:txBody>
      </p:sp>
      <p:sp>
        <p:nvSpPr>
          <p:cNvPr id="8" name="Text 5"/>
          <p:cNvSpPr/>
          <p:nvPr/>
        </p:nvSpPr>
        <p:spPr>
          <a:xfrm>
            <a:off x="9507974" y="2271355"/>
            <a:ext cx="4286964" cy="19097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Fóruns como Stack Overflow e comunidades no Discord são excelentes para tirar dúvidas e compartilhar conhecimentos com outros desenvolvedores.</a:t>
            </a:r>
            <a:endParaRPr lang="en-US" sz="18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426" y="1976318"/>
            <a:ext cx="4385548" cy="438554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45755" y="3160752"/>
            <a:ext cx="335637" cy="419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26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600" dirty="0"/>
          </a:p>
        </p:txBody>
      </p:sp>
      <p:sp>
        <p:nvSpPr>
          <p:cNvPr id="11" name="Text 7"/>
          <p:cNvSpPr/>
          <p:nvPr/>
        </p:nvSpPr>
        <p:spPr>
          <a:xfrm>
            <a:off x="9507974" y="4539139"/>
            <a:ext cx="2652236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Cursos e Tutoriais</a:t>
            </a:r>
            <a:endParaRPr lang="en-US" sz="2050" dirty="0"/>
          </a:p>
        </p:txBody>
      </p:sp>
      <p:sp>
        <p:nvSpPr>
          <p:cNvPr id="12" name="Text 8"/>
          <p:cNvSpPr/>
          <p:nvPr/>
        </p:nvSpPr>
        <p:spPr>
          <a:xfrm>
            <a:off x="9507974" y="5013841"/>
            <a:ext cx="4286964" cy="15278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Existem diversos cursos online, tanto gratuitos quanto pagos, que podem complementar seu aprendizado sobre .NET e C#.</a:t>
            </a:r>
            <a:endParaRPr lang="en-US" sz="18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2426" y="1976318"/>
            <a:ext cx="4385548" cy="438554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45755" y="4757738"/>
            <a:ext cx="335637" cy="419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26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600" dirty="0"/>
          </a:p>
        </p:txBody>
      </p:sp>
      <p:sp>
        <p:nvSpPr>
          <p:cNvPr id="15" name="Text 10"/>
          <p:cNvSpPr/>
          <p:nvPr/>
        </p:nvSpPr>
        <p:spPr>
          <a:xfrm>
            <a:off x="2462093" y="4730115"/>
            <a:ext cx="2660333" cy="33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20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Suporte do Instrutor</a:t>
            </a:r>
            <a:endParaRPr lang="en-US" sz="2050" dirty="0"/>
          </a:p>
        </p:txBody>
      </p:sp>
      <p:sp>
        <p:nvSpPr>
          <p:cNvPr id="16" name="Text 11"/>
          <p:cNvSpPr/>
          <p:nvPr/>
        </p:nvSpPr>
        <p:spPr>
          <a:xfrm>
            <a:off x="835462" y="5204817"/>
            <a:ext cx="4286964" cy="11458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Estou disponível para esclarecer dúvidas e apoiar em cada etapa do processo. Vamos juntos desenvolver nossas habilidades!</a:t>
            </a:r>
            <a:endParaRPr lang="en-US" sz="18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2426" y="1976318"/>
            <a:ext cx="4385548" cy="438554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6348770" y="4757738"/>
            <a:ext cx="335637" cy="4195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200"/>
              </a:lnSpc>
              <a:buNone/>
            </a:pPr>
            <a:r>
              <a:rPr lang="en-US" sz="26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4</a:t>
            </a:r>
            <a:endParaRPr lang="en-US" sz="2600" dirty="0"/>
          </a:p>
        </p:txBody>
      </p:sp>
      <p:sp>
        <p:nvSpPr>
          <p:cNvPr id="19" name="Text 13"/>
          <p:cNvSpPr/>
          <p:nvPr/>
        </p:nvSpPr>
        <p:spPr>
          <a:xfrm>
            <a:off x="835462" y="6810137"/>
            <a:ext cx="12959477" cy="7639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Lembre-se que o aprendizado de programação é uma jornada contínua. Utilize todos os recursos disponíveis para enriquecer sua experiência e superar os desafios que surgirem no caminho.</a:t>
            </a:r>
            <a:endParaRPr lang="en-US" sz="18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Suplemento 1">
                <a:extLst>
                  <a:ext uri="{FF2B5EF4-FFF2-40B4-BE49-F238E27FC236}">
                    <a16:creationId xmlns:a16="http://schemas.microsoft.com/office/drawing/2014/main" id="{57B40047-5777-B64F-80FE-AFA16F5060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3593491"/>
                  </p:ext>
                </p:extLst>
              </p:nvPr>
            </p:nvGraphicFramePr>
            <p:xfrm>
              <a:off x="0" y="0"/>
              <a:ext cx="14630400" cy="82296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Suplemento 1">
                <a:extLst>
                  <a:ext uri="{FF2B5EF4-FFF2-40B4-BE49-F238E27FC236}">
                    <a16:creationId xmlns:a16="http://schemas.microsoft.com/office/drawing/2014/main" id="{57B40047-5777-B64F-80FE-AFA16F5060D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4630400" cy="8229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719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622227"/>
            <a:ext cx="9072920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O que é o .NET e por que usá-lo?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295596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977146" y="3027878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550" dirty="0"/>
          </a:p>
        </p:txBody>
      </p:sp>
      <p:sp>
        <p:nvSpPr>
          <p:cNvPr id="5" name="Text 3"/>
          <p:cNvSpPr/>
          <p:nvPr/>
        </p:nvSpPr>
        <p:spPr>
          <a:xfrm>
            <a:off x="1666280" y="295596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Plataforma Versátil</a:t>
            </a:r>
            <a:endParaRPr lang="en-US" sz="2150" dirty="0"/>
          </a:p>
        </p:txBody>
      </p:sp>
      <p:sp>
        <p:nvSpPr>
          <p:cNvPr id="6" name="Text 4"/>
          <p:cNvSpPr/>
          <p:nvPr/>
        </p:nvSpPr>
        <p:spPr>
          <a:xfrm>
            <a:off x="1666280" y="3446978"/>
            <a:ext cx="3333988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 .NET é uma plataforma de desenvolvimento criada pela Microsoft que permite construir diversos tipos de aplicações, desde sistemas web e APIs até aplicativos móveis e de console.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5247084" y="295596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6"/>
          <p:cNvSpPr/>
          <p:nvPr/>
        </p:nvSpPr>
        <p:spPr>
          <a:xfrm>
            <a:off x="5360194" y="3027878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550" dirty="0"/>
          </a:p>
        </p:txBody>
      </p:sp>
      <p:sp>
        <p:nvSpPr>
          <p:cNvPr id="9" name="Text 7"/>
          <p:cNvSpPr/>
          <p:nvPr/>
        </p:nvSpPr>
        <p:spPr>
          <a:xfrm>
            <a:off x="6049328" y="295596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Multiplataforma</a:t>
            </a:r>
            <a:endParaRPr lang="en-US" sz="2150" dirty="0"/>
          </a:p>
        </p:txBody>
      </p:sp>
      <p:sp>
        <p:nvSpPr>
          <p:cNvPr id="10" name="Text 8"/>
          <p:cNvSpPr/>
          <p:nvPr/>
        </p:nvSpPr>
        <p:spPr>
          <a:xfrm>
            <a:off x="6049328" y="3446978"/>
            <a:ext cx="3333988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Oferece a possibilidade de criar projetos que funcionam tanto no Windows quanto no Linux e macOS, além de suportar várias linguagens como C#, VB.NET e F#.</a:t>
            </a:r>
            <a:endParaRPr lang="en-US" sz="1900" dirty="0"/>
          </a:p>
        </p:txBody>
      </p:sp>
      <p:sp>
        <p:nvSpPr>
          <p:cNvPr id="11" name="Shape 9"/>
          <p:cNvSpPr/>
          <p:nvPr/>
        </p:nvSpPr>
        <p:spPr>
          <a:xfrm>
            <a:off x="9630132" y="2955965"/>
            <a:ext cx="555427" cy="555427"/>
          </a:xfrm>
          <a:prstGeom prst="roundRect">
            <a:avLst>
              <a:gd name="adj" fmla="val 18669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2" name="Text 10"/>
          <p:cNvSpPr/>
          <p:nvPr/>
        </p:nvSpPr>
        <p:spPr>
          <a:xfrm>
            <a:off x="9743242" y="3027878"/>
            <a:ext cx="329089" cy="411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50"/>
              </a:lnSpc>
              <a:buNone/>
            </a:pPr>
            <a:r>
              <a:rPr lang="en-US" sz="25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550" dirty="0"/>
          </a:p>
        </p:txBody>
      </p:sp>
      <p:sp>
        <p:nvSpPr>
          <p:cNvPr id="13" name="Text 11"/>
          <p:cNvSpPr/>
          <p:nvPr/>
        </p:nvSpPr>
        <p:spPr>
          <a:xfrm>
            <a:off x="10432375" y="2955965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Biblioteca Extensa</a:t>
            </a:r>
            <a:endParaRPr lang="en-US" sz="2150" dirty="0"/>
          </a:p>
        </p:txBody>
      </p:sp>
      <p:sp>
        <p:nvSpPr>
          <p:cNvPr id="14" name="Text 12"/>
          <p:cNvSpPr/>
          <p:nvPr/>
        </p:nvSpPr>
        <p:spPr>
          <a:xfrm>
            <a:off x="10432375" y="3446978"/>
            <a:ext cx="3333988" cy="31603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Possui uma extensa biblioteca de classes, oferecendo diversos recursos prontos para serem utilizados em suas aplicações, como manipulação de arquivos, acesso a bancos de dados e desenvolvimento de interfaces gráficas.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475780"/>
            <a:ext cx="6928842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Visual Studio Code e .NET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2754035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 Visual Studio Code, combinado com as extensões adequadas, facilita o desenvolvimento .NET, tornando tudo muito produtivo e eficiente. É um editor leve, porém robusto, com suporte a uma vasta gama de linguagens.</a:t>
            </a:r>
            <a:endParaRPr lang="en-US" sz="1900" dirty="0"/>
          </a:p>
        </p:txBody>
      </p:sp>
      <p:sp>
        <p:nvSpPr>
          <p:cNvPr id="4" name="Text 2"/>
          <p:cNvSpPr/>
          <p:nvPr/>
        </p:nvSpPr>
        <p:spPr>
          <a:xfrm>
            <a:off x="864037" y="4556403"/>
            <a:ext cx="6150054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 comunidade ativa contribui com diversas extensões, aumentando a produtividade e fluidez do desenvolvimento. A extensão C# Dev Kit é essencial para quem deseja trabalhar com C# no VS Code, pois traz suporte completo para a linguagem.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2754035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 ferramenta de linha de comando do .NET, conhecida como CLI (Command Line Interface), facilita a criação e gestão de projetos de forma rápida e organizada no console/terminal.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623929" y="4161353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Esta combinação de VS Code com as extensões .NET proporciona um ambiente de desenvolvimento completo, permitindo que você crie, compile, execute e depure seus projetos com facilidade.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17126" y="828318"/>
            <a:ext cx="10866358" cy="648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Criando um Projeto via Linha de Comando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7299960" y="1943814"/>
            <a:ext cx="30480" cy="5457349"/>
          </a:xfrm>
          <a:prstGeom prst="roundRect">
            <a:avLst>
              <a:gd name="adj" fmla="val 321729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6382583" y="2453878"/>
            <a:ext cx="700445" cy="30480"/>
          </a:xfrm>
          <a:prstGeom prst="roundRect">
            <a:avLst>
              <a:gd name="adj" fmla="val 321729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3"/>
          <p:cNvSpPr/>
          <p:nvPr/>
        </p:nvSpPr>
        <p:spPr>
          <a:xfrm>
            <a:off x="7052548" y="2206466"/>
            <a:ext cx="525304" cy="525304"/>
          </a:xfrm>
          <a:prstGeom prst="roundRect">
            <a:avLst>
              <a:gd name="adj" fmla="val 18668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7159585" y="2274570"/>
            <a:ext cx="311229" cy="389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5"/>
          <p:cNvSpPr/>
          <p:nvPr/>
        </p:nvSpPr>
        <p:spPr>
          <a:xfrm>
            <a:off x="3553539" y="2177296"/>
            <a:ext cx="2594253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Abra o Terminal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817126" y="2641521"/>
            <a:ext cx="5330666" cy="14939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Utilize o terminal integrado do VS Code ou o prompt de comando do seu sistema operacional. É fundamental para dar comandos diretamente ao sistema e criar, compilar e executar seus projetos .NET.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7547372" y="3621286"/>
            <a:ext cx="700445" cy="30480"/>
          </a:xfrm>
          <a:prstGeom prst="roundRect">
            <a:avLst>
              <a:gd name="adj" fmla="val 321729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Shape 8"/>
          <p:cNvSpPr/>
          <p:nvPr/>
        </p:nvSpPr>
        <p:spPr>
          <a:xfrm>
            <a:off x="7052548" y="3373874"/>
            <a:ext cx="525304" cy="525304"/>
          </a:xfrm>
          <a:prstGeom prst="roundRect">
            <a:avLst>
              <a:gd name="adj" fmla="val 18668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7159585" y="3441978"/>
            <a:ext cx="311229" cy="389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2" name="Text 10"/>
          <p:cNvSpPr/>
          <p:nvPr/>
        </p:nvSpPr>
        <p:spPr>
          <a:xfrm>
            <a:off x="8482608" y="3344704"/>
            <a:ext cx="3858220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Navegue até a Pasta Desejada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8482608" y="3808928"/>
            <a:ext cx="5330666" cy="14939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Utilize o comando cd (change directory) para ir até a pasta onde deseja criar o projeto. Por exemplo: cd C:\MeusProjetos. Certifique-se de estar no local correto para que os arquivos sejam criados lá.</a:t>
            </a:r>
            <a:endParaRPr lang="en-US" sz="1800" dirty="0"/>
          </a:p>
        </p:txBody>
      </p:sp>
      <p:sp>
        <p:nvSpPr>
          <p:cNvPr id="14" name="Shape 12"/>
          <p:cNvSpPr/>
          <p:nvPr/>
        </p:nvSpPr>
        <p:spPr>
          <a:xfrm>
            <a:off x="6382583" y="5112544"/>
            <a:ext cx="700445" cy="30480"/>
          </a:xfrm>
          <a:prstGeom prst="roundRect">
            <a:avLst>
              <a:gd name="adj" fmla="val 321729"/>
            </a:avLst>
          </a:prstGeom>
          <a:solidFill>
            <a:srgbClr val="6D4562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13"/>
          <p:cNvSpPr/>
          <p:nvPr/>
        </p:nvSpPr>
        <p:spPr>
          <a:xfrm>
            <a:off x="7052548" y="4865132"/>
            <a:ext cx="525304" cy="525304"/>
          </a:xfrm>
          <a:prstGeom prst="roundRect">
            <a:avLst>
              <a:gd name="adj" fmla="val 18668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6" name="Text 14"/>
          <p:cNvSpPr/>
          <p:nvPr/>
        </p:nvSpPr>
        <p:spPr>
          <a:xfrm>
            <a:off x="7159585" y="4933236"/>
            <a:ext cx="311229" cy="389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7" name="Text 15"/>
          <p:cNvSpPr/>
          <p:nvPr/>
        </p:nvSpPr>
        <p:spPr>
          <a:xfrm>
            <a:off x="3553539" y="4835962"/>
            <a:ext cx="2594253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Crie o Novo Projeto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817126" y="5300186"/>
            <a:ext cx="5330666" cy="1867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Com o terminal aberto no diretório certo, digite o comando: dotnet new console -n Aula01. Isso criará automaticamente a estrutura básica de um projeto de console, incluindo o arquivo Program.cs com o método Main().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329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4977" y="601028"/>
            <a:ext cx="7614047" cy="12139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750"/>
              </a:lnSpc>
              <a:buNone/>
            </a:pPr>
            <a:r>
              <a:rPr lang="en-US" sz="38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Entendendo o Comando de Criação</a:t>
            </a:r>
            <a:endParaRPr lang="en-US" sz="3800" dirty="0"/>
          </a:p>
        </p:txBody>
      </p:sp>
      <p:sp>
        <p:nvSpPr>
          <p:cNvPr id="4" name="Shape 1"/>
          <p:cNvSpPr/>
          <p:nvPr/>
        </p:nvSpPr>
        <p:spPr>
          <a:xfrm>
            <a:off x="764977" y="2142768"/>
            <a:ext cx="3697843" cy="3334703"/>
          </a:xfrm>
          <a:prstGeom prst="roundRect">
            <a:avLst>
              <a:gd name="adj" fmla="val 2753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991076" y="2368868"/>
            <a:ext cx="2428518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dotnet new console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991076" y="2803565"/>
            <a:ext cx="3245644" cy="2447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Este comando cria um novo projeto do tipo console. Um projeto de console é uma aplicação que roda diretamente no terminal, sem interface gráfica, ideal para iniciarmos e entendermos os conceitos fundamentais.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4681299" y="2142768"/>
            <a:ext cx="3697843" cy="3334703"/>
          </a:xfrm>
          <a:prstGeom prst="roundRect">
            <a:avLst>
              <a:gd name="adj" fmla="val 2753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4907399" y="2368868"/>
            <a:ext cx="2428518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-n Aula01</a:t>
            </a:r>
            <a:endParaRPr lang="en-US" sz="1900" dirty="0"/>
          </a:p>
        </p:txBody>
      </p:sp>
      <p:sp>
        <p:nvSpPr>
          <p:cNvPr id="9" name="Text 6"/>
          <p:cNvSpPr/>
          <p:nvPr/>
        </p:nvSpPr>
        <p:spPr>
          <a:xfrm>
            <a:off x="4907399" y="2803565"/>
            <a:ext cx="3245644" cy="2447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 parâmetro -n define o nome do projeto como "Aula01". Nomear os projetos de forma clara é importante, pois facilita a organização e a identificação dos arquivos, especialmente em projetos maiores.</a:t>
            </a:r>
            <a:endParaRPr lang="en-US" sz="1700" dirty="0"/>
          </a:p>
        </p:txBody>
      </p:sp>
      <p:sp>
        <p:nvSpPr>
          <p:cNvPr id="10" name="Shape 7"/>
          <p:cNvSpPr/>
          <p:nvPr/>
        </p:nvSpPr>
        <p:spPr>
          <a:xfrm>
            <a:off x="764977" y="5695950"/>
            <a:ext cx="7614047" cy="1935956"/>
          </a:xfrm>
          <a:prstGeom prst="roundRect">
            <a:avLst>
              <a:gd name="adj" fmla="val 4742"/>
            </a:avLst>
          </a:prstGeom>
          <a:solidFill>
            <a:srgbClr val="542C49"/>
          </a:solidFill>
          <a:ln w="762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1" name="Text 8"/>
          <p:cNvSpPr/>
          <p:nvPr/>
        </p:nvSpPr>
        <p:spPr>
          <a:xfrm>
            <a:off x="991076" y="5922050"/>
            <a:ext cx="2428518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Estrutura Gerada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991076" y="6356747"/>
            <a:ext cx="7161848" cy="1049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17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Após executar o comando, uma pasta com o nome do projeto será criada, contendo alguns arquivos e subpastas. O principal arquivo é o Program.cs, que será o ponto de entrada da nossa aplicação.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2164437"/>
            <a:ext cx="12245697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Top Level Statements vs. Estrutura Tradicional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864037" y="3467338"/>
            <a:ext cx="4561642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Top Level Statements</a:t>
            </a:r>
            <a:endParaRPr lang="en-US" sz="3450" dirty="0"/>
          </a:p>
        </p:txBody>
      </p:sp>
      <p:sp>
        <p:nvSpPr>
          <p:cNvPr id="4" name="Text 2"/>
          <p:cNvSpPr/>
          <p:nvPr/>
        </p:nvSpPr>
        <p:spPr>
          <a:xfrm>
            <a:off x="864037" y="4262676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Introduzidos no C# 9, permitem escrever código diretamente no arquivo sem a necessidade de declarar uma classe e um método principal, simplificando programas simples. O código é escrito diretamente no arquivo Program.cs.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7623929" y="3467338"/>
            <a:ext cx="4389120" cy="548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Estrutura Tradicional</a:t>
            </a:r>
            <a:endParaRPr lang="en-US" sz="3450" dirty="0"/>
          </a:p>
        </p:txBody>
      </p:sp>
      <p:sp>
        <p:nvSpPr>
          <p:cNvPr id="6" name="Text 4"/>
          <p:cNvSpPr/>
          <p:nvPr/>
        </p:nvSpPr>
        <p:spPr>
          <a:xfrm>
            <a:off x="7623929" y="4262676"/>
            <a:ext cx="6150054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Cada aplicação precisa de uma classe que contenha o método Main(), que serve como ponto de entrada do programa. Esta abordagem é mais detalhada e reflete o estilo padrão de linguagens orientadas a objetos.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294805"/>
            <a:ext cx="11909941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Criando um Projeto pelo Visual Studio Code</a:t>
            </a:r>
            <a:endParaRPr lang="en-US" sz="4300" dirty="0"/>
          </a:p>
        </p:txBody>
      </p:sp>
      <p:sp>
        <p:nvSpPr>
          <p:cNvPr id="3" name="Shape 1"/>
          <p:cNvSpPr/>
          <p:nvPr/>
        </p:nvSpPr>
        <p:spPr>
          <a:xfrm>
            <a:off x="864037" y="2350889"/>
            <a:ext cx="185142" cy="1281113"/>
          </a:xfrm>
          <a:prstGeom prst="roundRect">
            <a:avLst>
              <a:gd name="adj" fmla="val 56007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Text 2"/>
          <p:cNvSpPr/>
          <p:nvPr/>
        </p:nvSpPr>
        <p:spPr>
          <a:xfrm>
            <a:off x="1419463" y="2350889"/>
            <a:ext cx="3385423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Abra o Command Palette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1419463" y="2841903"/>
            <a:ext cx="12346900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No VS Code, pressione Ctrl + Shift + P para abrir o Command Palette. Este recurso permite acessar rapidamente uma série de comandos do VS Code, sem precisar navegar pelos menus.</a:t>
            </a:r>
            <a:endParaRPr lang="en-US" sz="1900" dirty="0"/>
          </a:p>
        </p:txBody>
      </p:sp>
      <p:sp>
        <p:nvSpPr>
          <p:cNvPr id="6" name="Shape 4"/>
          <p:cNvSpPr/>
          <p:nvPr/>
        </p:nvSpPr>
        <p:spPr>
          <a:xfrm>
            <a:off x="1234321" y="3878818"/>
            <a:ext cx="185142" cy="1281113"/>
          </a:xfrm>
          <a:prstGeom prst="roundRect">
            <a:avLst>
              <a:gd name="adj" fmla="val 56007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7" name="Text 5"/>
          <p:cNvSpPr/>
          <p:nvPr/>
        </p:nvSpPr>
        <p:spPr>
          <a:xfrm>
            <a:off x="1789748" y="3878818"/>
            <a:ext cx="4095988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Busque o Template de Projeto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1789748" y="4369832"/>
            <a:ext cx="11976616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No Command Palette, digite ".NET: New Project" e selecione essa opção. Este comando é possível graças à extensão C# Dev Kit instalada no VS Code, que oferece ferramentas para tornar o processo mais prático.</a:t>
            </a:r>
            <a:endParaRPr lang="en-US" sz="1900" dirty="0"/>
          </a:p>
        </p:txBody>
      </p:sp>
      <p:sp>
        <p:nvSpPr>
          <p:cNvPr id="9" name="Shape 7"/>
          <p:cNvSpPr/>
          <p:nvPr/>
        </p:nvSpPr>
        <p:spPr>
          <a:xfrm>
            <a:off x="1604605" y="5406747"/>
            <a:ext cx="185142" cy="1281113"/>
          </a:xfrm>
          <a:prstGeom prst="roundRect">
            <a:avLst>
              <a:gd name="adj" fmla="val 56007"/>
            </a:avLst>
          </a:prstGeom>
          <a:solidFill>
            <a:srgbClr val="542C49"/>
          </a:solidFill>
          <a:ln w="15240">
            <a:solidFill>
              <a:srgbClr val="6D4562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0" name="Text 8"/>
          <p:cNvSpPr/>
          <p:nvPr/>
        </p:nvSpPr>
        <p:spPr>
          <a:xfrm>
            <a:off x="2160032" y="5406747"/>
            <a:ext cx="345757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Escolha o Tipo de Projeto</a:t>
            </a:r>
            <a:endParaRPr lang="en-US" sz="2150" dirty="0"/>
          </a:p>
        </p:txBody>
      </p:sp>
      <p:sp>
        <p:nvSpPr>
          <p:cNvPr id="11" name="Text 9"/>
          <p:cNvSpPr/>
          <p:nvPr/>
        </p:nvSpPr>
        <p:spPr>
          <a:xfrm>
            <a:off x="2160032" y="5897761"/>
            <a:ext cx="11606332" cy="7900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Selecione o template "Console Application". Em seguida, escolha o diretório onde deseja salvar o projeto e informe um nome para ele, como "Aula01", seguindo a convenção PascalCase.</a:t>
            </a:r>
            <a:endParaRPr lang="en-US" sz="1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921550"/>
            <a:ext cx="7394615" cy="685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Estrutura do Projeto Criado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037" y="2977634"/>
            <a:ext cx="617220" cy="6172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64037" y="384167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Estrutura de Pastas</a:t>
            </a:r>
            <a:endParaRPr lang="en-US" sz="2150" dirty="0"/>
          </a:p>
        </p:txBody>
      </p:sp>
      <p:sp>
        <p:nvSpPr>
          <p:cNvPr id="5" name="Text 2"/>
          <p:cNvSpPr/>
          <p:nvPr/>
        </p:nvSpPr>
        <p:spPr>
          <a:xfrm>
            <a:off x="864037" y="4332684"/>
            <a:ext cx="4053840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 VS Code cria a estrutura de pastas e arquivos necessários para o projeto. Você verá uma janela do Explorer com a estrutura física do projeto (os arquivos no disco).</a:t>
            </a:r>
            <a:endParaRPr lang="en-US" sz="19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8161" y="2977634"/>
            <a:ext cx="617220" cy="617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88161" y="384167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Program.cs</a:t>
            </a:r>
            <a:endParaRPr lang="en-US" sz="2150" dirty="0"/>
          </a:p>
        </p:txBody>
      </p:sp>
      <p:sp>
        <p:nvSpPr>
          <p:cNvPr id="8" name="Text 4"/>
          <p:cNvSpPr/>
          <p:nvPr/>
        </p:nvSpPr>
        <p:spPr>
          <a:xfrm>
            <a:off x="5288161" y="4332684"/>
            <a:ext cx="4053959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 principal arquivo é o Program.cs, que contém o ponto de entrada da aplicação. Inicialmente, ele terá um código simples que imprime "Hello, World!" no console.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2404" y="2977634"/>
            <a:ext cx="617220" cy="61722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2404" y="3841671"/>
            <a:ext cx="274320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Arquivo de Projeto</a:t>
            </a:r>
            <a:endParaRPr lang="en-US" sz="2150" dirty="0"/>
          </a:p>
        </p:txBody>
      </p:sp>
      <p:sp>
        <p:nvSpPr>
          <p:cNvPr id="11" name="Text 6"/>
          <p:cNvSpPr/>
          <p:nvPr/>
        </p:nvSpPr>
        <p:spPr>
          <a:xfrm>
            <a:off x="9712404" y="4332684"/>
            <a:ext cx="4053840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19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O arquivo Aula01.csproj configura as dependências e definições do projeto, enquanto a pasta obj armazena dados temporários gerados durante a compilação.</a:t>
            </a:r>
            <a:endParaRPr lang="en-US" sz="1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3396" y="932140"/>
            <a:ext cx="7306747" cy="5769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dirty="0">
                <a:solidFill>
                  <a:srgbClr val="C6BFEE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Solution Explorer e Organização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3396" y="1820704"/>
            <a:ext cx="1038701" cy="18255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63683" y="2028349"/>
            <a:ext cx="2308146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Soluções no .NET</a:t>
            </a:r>
            <a:endParaRPr lang="en-US" sz="1800" dirty="0"/>
          </a:p>
        </p:txBody>
      </p:sp>
      <p:sp>
        <p:nvSpPr>
          <p:cNvPr id="6" name="Text 2"/>
          <p:cNvSpPr/>
          <p:nvPr/>
        </p:nvSpPr>
        <p:spPr>
          <a:xfrm>
            <a:off x="7563683" y="2441377"/>
            <a:ext cx="6339721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No .NET, trabalhamos com soluções (solutions). Uma solução é uma estrutura que hospeda vários projetos, permitindo que você trabalhe com projetos relacionados de maneira organizada.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3396" y="3646289"/>
            <a:ext cx="1038701" cy="18255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63683" y="3853934"/>
            <a:ext cx="2308146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Projetos Múltiplos</a:t>
            </a:r>
            <a:endParaRPr lang="en-US" sz="1800" dirty="0"/>
          </a:p>
        </p:txBody>
      </p:sp>
      <p:sp>
        <p:nvSpPr>
          <p:cNvPr id="9" name="Text 4"/>
          <p:cNvSpPr/>
          <p:nvPr/>
        </p:nvSpPr>
        <p:spPr>
          <a:xfrm>
            <a:off x="7563683" y="4266962"/>
            <a:ext cx="6339721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Isso é especialmente útil se quisermos, no futuro, criar um projeto de backend separado, ou uma aplicação para dispositivos móveis, mas que estejam todos ligados ao mesmo sistema.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3396" y="5471874"/>
            <a:ext cx="1038701" cy="18255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63683" y="5679519"/>
            <a:ext cx="2482334" cy="288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DAD8E9"/>
                </a:solidFill>
                <a:latin typeface="Prompt Medium" pitchFamily="34" charset="0"/>
                <a:ea typeface="Prompt Medium" pitchFamily="34" charset="-122"/>
                <a:cs typeface="Prompt Medium" pitchFamily="34" charset="-120"/>
              </a:rPr>
              <a:t>Renomeando Projetos</a:t>
            </a:r>
            <a:endParaRPr lang="en-US" sz="1800" dirty="0"/>
          </a:p>
        </p:txBody>
      </p:sp>
      <p:sp>
        <p:nvSpPr>
          <p:cNvPr id="12" name="Text 6"/>
          <p:cNvSpPr/>
          <p:nvPr/>
        </p:nvSpPr>
        <p:spPr>
          <a:xfrm>
            <a:off x="7563683" y="6092547"/>
            <a:ext cx="6339721" cy="997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DAD8E9"/>
                </a:solidFill>
                <a:latin typeface="Mukta Light" pitchFamily="34" charset="0"/>
                <a:ea typeface="Mukta Light" pitchFamily="34" charset="-122"/>
                <a:cs typeface="Mukta Light" pitchFamily="34" charset="-120"/>
              </a:rPr>
              <a:t>Caso deseje mudar o nome do projeto para algo mais específico, você pode fazer isso diretamente pelo Solution Explorer. Clique com o botão direito no nome do projeto e selecione "Rename".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3.png"/></Relationships>
</file>

<file path=ppt/webextensions/webextension1.xml><?xml version="1.0" encoding="utf-8"?>
<we:webextension xmlns:we="http://schemas.microsoft.com/office/webextensions/webextension/2010/11" id="{4BE5F2F1-C684-6B47-9C34-6F0116C56083}">
  <we:reference id="wa200004824" version="2.0.1.0" store="pt-BR" storeType="OMEX"/>
  <we:alternateReferences>
    <we:reference id="wa200004824" version="2.0.1.0" store="wa200004824" storeType="OMEX"/>
  </we:alternateReferences>
  <we:properties>
    <we:property name="dataSlidePPT" value="&quot;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6911</TotalTime>
  <Words>1722</Words>
  <Application>Microsoft Macintosh PowerPoint</Application>
  <PresentationFormat>Personalizar</PresentationFormat>
  <Paragraphs>144</Paragraphs>
  <Slides>16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Prompt Medium</vt:lpstr>
      <vt:lpstr>Mukta Light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Everton Coimbra de Araújo</cp:lastModifiedBy>
  <cp:revision>2</cp:revision>
  <dcterms:created xsi:type="dcterms:W3CDTF">2025-03-11T17:29:52Z</dcterms:created>
  <dcterms:modified xsi:type="dcterms:W3CDTF">2025-03-16T12:43:15Z</dcterms:modified>
</cp:coreProperties>
</file>