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8" r:id="rId5"/>
    <p:sldId id="269" r:id="rId6"/>
    <p:sldId id="260" r:id="rId7"/>
    <p:sldId id="259" r:id="rId8"/>
    <p:sldId id="266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7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87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1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2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8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94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9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6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1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9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1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4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0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766C0-57AF-4011-B18D-42EBE74A4008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 selection for Alzheimer’s Disease -</a:t>
            </a:r>
            <a:br>
              <a:rPr lang="en-AU" dirty="0" smtClean="0"/>
            </a:br>
            <a:r>
              <a:rPr lang="en-AU" dirty="0" smtClean="0"/>
              <a:t>AIBL cohort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82" y="5350155"/>
            <a:ext cx="9144000" cy="956515"/>
          </a:xfrm>
        </p:spPr>
        <p:txBody>
          <a:bodyPr/>
          <a:lstStyle/>
          <a:p>
            <a:r>
              <a:rPr lang="en-AU" dirty="0" smtClean="0"/>
              <a:t>Ian Brettell</a:t>
            </a:r>
          </a:p>
          <a:p>
            <a:r>
              <a:rPr lang="en-AU" i="1" dirty="0" smtClean="0"/>
              <a:t>21 December 2017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53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Bioconductor’s ‘</a:t>
            </a:r>
            <a:r>
              <a:rPr lang="en-AU" dirty="0" err="1" smtClean="0"/>
              <a:t>limma</a:t>
            </a:r>
            <a:r>
              <a:rPr lang="en-AU" dirty="0" smtClean="0"/>
              <a:t>’ package, we obtained the genes that were differentially expressed between six contrasts:</a:t>
            </a:r>
          </a:p>
          <a:p>
            <a:pPr lvl="1"/>
            <a:r>
              <a:rPr lang="en-AU" dirty="0" smtClean="0"/>
              <a:t>PET scan positive for amyloid </a:t>
            </a:r>
            <a:r>
              <a:rPr lang="en-AU" dirty="0" err="1" smtClean="0"/>
              <a:t>buildup</a:t>
            </a:r>
            <a:r>
              <a:rPr lang="en-AU" dirty="0" smtClean="0"/>
              <a:t> v PET scan negative (i.e. those with and without AD)</a:t>
            </a:r>
          </a:p>
          <a:p>
            <a:pPr lvl="1"/>
            <a:r>
              <a:rPr lang="en-AU" dirty="0" smtClean="0"/>
              <a:t>At least one apoe4 allele v no apoe4 allele</a:t>
            </a:r>
          </a:p>
          <a:p>
            <a:pPr lvl="1"/>
            <a:r>
              <a:rPr lang="en-AU" dirty="0" smtClean="0"/>
              <a:t>Between the apoe4 groups for individuals who were PET </a:t>
            </a:r>
            <a:r>
              <a:rPr lang="en-AU" dirty="0" err="1" smtClean="0"/>
              <a:t>pos</a:t>
            </a:r>
            <a:endParaRPr lang="en-AU" dirty="0" smtClean="0"/>
          </a:p>
          <a:p>
            <a:pPr lvl="1"/>
            <a:r>
              <a:rPr lang="en-AU" dirty="0"/>
              <a:t>Between the apoe4 groups for individuals who were PET </a:t>
            </a:r>
            <a:r>
              <a:rPr lang="en-AU" dirty="0" err="1" smtClean="0"/>
              <a:t>neg</a:t>
            </a:r>
            <a:endParaRPr lang="en-AU" dirty="0" smtClean="0"/>
          </a:p>
          <a:p>
            <a:pPr lvl="1"/>
            <a:r>
              <a:rPr lang="en-AU" dirty="0" smtClean="0"/>
              <a:t>Between the PET groups for individuals who had at least one apoe4 allele.</a:t>
            </a:r>
          </a:p>
          <a:p>
            <a:pPr lvl="1"/>
            <a:r>
              <a:rPr lang="en-AU" dirty="0" smtClean="0"/>
              <a:t>Between the PET groups for individuals who did not have an apoe4 allele.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6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2944253" cy="4195763"/>
          </a:xfrm>
        </p:spPr>
        <p:txBody>
          <a:bodyPr/>
          <a:lstStyle/>
          <a:p>
            <a:r>
              <a:rPr lang="en-AU" b="1" dirty="0" smtClean="0"/>
              <a:t>865 </a:t>
            </a:r>
            <a:r>
              <a:rPr lang="en-AU" dirty="0" smtClean="0"/>
              <a:t>genes differentially expressed between the PET </a:t>
            </a:r>
            <a:r>
              <a:rPr lang="en-AU" dirty="0" err="1" smtClean="0"/>
              <a:t>pos</a:t>
            </a:r>
            <a:r>
              <a:rPr lang="en-AU" dirty="0" smtClean="0"/>
              <a:t> and 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</a:p>
          <a:p>
            <a:r>
              <a:rPr lang="en-AU" b="1" dirty="0" smtClean="0"/>
              <a:t>554</a:t>
            </a:r>
            <a:r>
              <a:rPr lang="en-AU" dirty="0" smtClean="0"/>
              <a:t> genes differentially expressed between the apoe4 groups</a:t>
            </a:r>
          </a:p>
          <a:p>
            <a:r>
              <a:rPr lang="en-AU" b="1" dirty="0" smtClean="0"/>
              <a:t>74 </a:t>
            </a:r>
            <a:r>
              <a:rPr lang="en-AU" dirty="0" smtClean="0"/>
              <a:t>shared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29" y="1853248"/>
            <a:ext cx="7325140" cy="45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392" y="1358153"/>
            <a:ext cx="2934501" cy="5093246"/>
          </a:xfrm>
        </p:spPr>
        <p:txBody>
          <a:bodyPr/>
          <a:lstStyle/>
          <a:p>
            <a:r>
              <a:rPr lang="en-AU" dirty="0" smtClean="0"/>
              <a:t>Total of </a:t>
            </a:r>
            <a:r>
              <a:rPr lang="en-AU" b="1" dirty="0" smtClean="0"/>
              <a:t>2,438</a:t>
            </a:r>
            <a:r>
              <a:rPr lang="en-AU" dirty="0" smtClean="0"/>
              <a:t> genes differentially expressed in at least one of these four contrasts</a:t>
            </a:r>
          </a:p>
          <a:p>
            <a:r>
              <a:rPr lang="en-AU" b="1" dirty="0" smtClean="0"/>
              <a:t>265</a:t>
            </a:r>
            <a:r>
              <a:rPr lang="en-AU" dirty="0" smtClean="0"/>
              <a:t> genes may mediate the effects of </a:t>
            </a:r>
            <a:r>
              <a:rPr lang="en-AU" i="1" dirty="0" smtClean="0"/>
              <a:t>apoe4</a:t>
            </a:r>
            <a:r>
              <a:rPr lang="en-AU" dirty="0" smtClean="0"/>
              <a:t>?</a:t>
            </a:r>
          </a:p>
          <a:p>
            <a:r>
              <a:rPr lang="en-AU" b="1" dirty="0" smtClean="0"/>
              <a:t>189</a:t>
            </a:r>
            <a:r>
              <a:rPr lang="en-AU" dirty="0" smtClean="0"/>
              <a:t> genes may act independently of the </a:t>
            </a:r>
            <a:r>
              <a:rPr lang="en-AU" i="1" dirty="0" err="1" smtClean="0"/>
              <a:t>apoe</a:t>
            </a:r>
            <a:r>
              <a:rPr lang="en-AU" i="1" dirty="0" smtClean="0"/>
              <a:t> </a:t>
            </a:r>
            <a:r>
              <a:rPr lang="en-AU" dirty="0" smtClean="0"/>
              <a:t>network to cause AD?</a:t>
            </a:r>
            <a:endParaRPr lang="en-AU" b="1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31" y="1358152"/>
            <a:ext cx="7941193" cy="49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Next steps:</a:t>
            </a:r>
          </a:p>
          <a:p>
            <a:pPr lvl="1"/>
            <a:r>
              <a:rPr lang="en-AU" dirty="0" smtClean="0"/>
              <a:t>Use the Bioconductor ‘gage’ package and ‘</a:t>
            </a:r>
            <a:r>
              <a:rPr lang="en-AU" dirty="0" err="1" smtClean="0"/>
              <a:t>g:Profiler</a:t>
            </a:r>
            <a:r>
              <a:rPr lang="en-AU" dirty="0" smtClean="0"/>
              <a:t>’ web tool to examine system networks that are being differentially expressed between those with and without AD.</a:t>
            </a:r>
          </a:p>
          <a:p>
            <a:pPr lvl="1"/>
            <a:r>
              <a:rPr lang="en-AU" dirty="0" smtClean="0"/>
              <a:t>Reconcile those networks with the AIBL SNPs and Proxy SNPs to find a relationship between expression levels and genotype.</a:t>
            </a:r>
          </a:p>
          <a:p>
            <a:pPr lvl="1"/>
            <a:r>
              <a:rPr lang="en-AU" dirty="0" smtClean="0"/>
              <a:t>Apply feature selection methods to determine whether some combination of expression patterns and genotypes can accurately predict AD.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8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Our sample comprises individuals </a:t>
            </a:r>
            <a:r>
              <a:rPr lang="en-AU" dirty="0"/>
              <a:t>from the AIBL cohort </a:t>
            </a:r>
            <a:endParaRPr lang="en-AU" dirty="0" smtClean="0"/>
          </a:p>
          <a:p>
            <a:r>
              <a:rPr lang="en-AU" dirty="0" smtClean="0"/>
              <a:t>We have genotyped </a:t>
            </a:r>
            <a:r>
              <a:rPr lang="en-AU" b="1" dirty="0" smtClean="0"/>
              <a:t>181</a:t>
            </a:r>
            <a:r>
              <a:rPr lang="en-AU" dirty="0" smtClean="0"/>
              <a:t> of those individuals at </a:t>
            </a:r>
            <a:r>
              <a:rPr lang="en-AU" b="1" dirty="0" smtClean="0"/>
              <a:t>2,084</a:t>
            </a:r>
            <a:r>
              <a:rPr lang="en-AU" dirty="0" smtClean="0"/>
              <a:t> loci commonly associated with Alzheimer’s Disease (“AIBL SNPs”).</a:t>
            </a:r>
          </a:p>
          <a:p>
            <a:r>
              <a:rPr lang="en-AU" dirty="0" smtClean="0"/>
              <a:t>Of those 2,084 SNPs, </a:t>
            </a:r>
            <a:r>
              <a:rPr lang="en-AU" b="1" dirty="0" smtClean="0"/>
              <a:t>1,527</a:t>
            </a:r>
            <a:r>
              <a:rPr lang="en-AU" dirty="0" smtClean="0"/>
              <a:t> are in LD with other SNPs (“proxy SNPs”)</a:t>
            </a:r>
          </a:p>
          <a:p>
            <a:pPr lvl="1"/>
            <a:r>
              <a:rPr lang="en-AU" dirty="0" smtClean="0"/>
              <a:t>For a total of </a:t>
            </a:r>
            <a:r>
              <a:rPr lang="en-AU" b="1" dirty="0" smtClean="0"/>
              <a:t>18,118 </a:t>
            </a:r>
            <a:r>
              <a:rPr lang="en-AU" dirty="0" smtClean="0"/>
              <a:t>unique proxy SNPs.</a:t>
            </a:r>
          </a:p>
          <a:p>
            <a:r>
              <a:rPr lang="en-AU" dirty="0" smtClean="0"/>
              <a:t>Using the Bioconductor ‘</a:t>
            </a:r>
            <a:r>
              <a:rPr lang="en-AU" dirty="0" err="1" smtClean="0"/>
              <a:t>biomaRt</a:t>
            </a:r>
            <a:r>
              <a:rPr lang="en-AU" dirty="0" smtClean="0"/>
              <a:t>’ package, we obtained:</a:t>
            </a:r>
          </a:p>
          <a:p>
            <a:pPr lvl="1"/>
            <a:r>
              <a:rPr lang="en-AU" dirty="0" smtClean="0"/>
              <a:t>the locations of the AIBL SNPs</a:t>
            </a:r>
          </a:p>
          <a:p>
            <a:pPr lvl="2"/>
            <a:r>
              <a:rPr lang="en-AU" dirty="0" smtClean="0"/>
              <a:t>for </a:t>
            </a:r>
            <a:r>
              <a:rPr lang="en-AU" b="1" dirty="0" smtClean="0"/>
              <a:t>2,075</a:t>
            </a:r>
            <a:r>
              <a:rPr lang="en-AU" dirty="0" smtClean="0"/>
              <a:t>/2,084</a:t>
            </a:r>
          </a:p>
          <a:p>
            <a:pPr lvl="1"/>
            <a:r>
              <a:rPr lang="en-AU" dirty="0" err="1" smtClean="0"/>
              <a:t>Ensembl</a:t>
            </a:r>
            <a:r>
              <a:rPr lang="en-AU" dirty="0" smtClean="0"/>
              <a:t> IDs and </a:t>
            </a:r>
            <a:r>
              <a:rPr lang="en-AU" dirty="0"/>
              <a:t>HGNC symbols for the genes in which </a:t>
            </a:r>
            <a:r>
              <a:rPr lang="en-AU" dirty="0" smtClean="0"/>
              <a:t>they reside</a:t>
            </a:r>
          </a:p>
          <a:p>
            <a:pPr lvl="2"/>
            <a:r>
              <a:rPr lang="en-AU" b="1" dirty="0" smtClean="0"/>
              <a:t>1,994 </a:t>
            </a:r>
            <a:r>
              <a:rPr lang="en-AU" dirty="0" smtClean="0"/>
              <a:t>of the AIBL SNPs reside in </a:t>
            </a:r>
            <a:r>
              <a:rPr lang="en-AU" b="1" dirty="0" smtClean="0"/>
              <a:t>621 </a:t>
            </a:r>
            <a:r>
              <a:rPr lang="en-AU" dirty="0" smtClean="0"/>
              <a:t>unique genes</a:t>
            </a:r>
          </a:p>
          <a:p>
            <a:r>
              <a:rPr lang="en-AU" dirty="0" smtClean="0"/>
              <a:t>Followed the same process for the proxy SNPs.</a:t>
            </a:r>
            <a:endParaRPr lang="en-AU" dirty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33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</a:t>
            </a:r>
            <a:r>
              <a:rPr lang="en-AU" dirty="0" smtClean="0"/>
              <a:t>annotation info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44575"/>
              </p:ext>
            </p:extLst>
          </p:nvPr>
        </p:nvGraphicFramePr>
        <p:xfrm>
          <a:off x="1103313" y="2052638"/>
          <a:ext cx="8947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AIBL</a:t>
                      </a:r>
                      <a:r>
                        <a:rPr lang="en-AU" baseline="0" dirty="0" smtClean="0"/>
                        <a:t> SNPs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Proxy SNPs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Total</a:t>
                      </a:r>
                      <a:r>
                        <a:rPr lang="en-AU" b="1" baseline="0" dirty="0" smtClean="0"/>
                        <a:t> genotyped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2,084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No. in LD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1,527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18,118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Loci identified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2,075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17,847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Genes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1,103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Unique genes (shared genes)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127 </a:t>
                      </a:r>
                      <a:r>
                        <a:rPr lang="en-AU" dirty="0" smtClean="0"/>
                        <a:t>(</a:t>
                      </a:r>
                      <a:r>
                        <a:rPr lang="en-AU" dirty="0" smtClean="0"/>
                        <a:t>494)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609 </a:t>
                      </a:r>
                      <a:r>
                        <a:rPr lang="en-AU" dirty="0" smtClean="0"/>
                        <a:t>(</a:t>
                      </a:r>
                      <a:r>
                        <a:rPr lang="en-AU" dirty="0" smtClean="0"/>
                        <a:t>494)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association analysis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81844"/>
              </p:ext>
            </p:extLst>
          </p:nvPr>
        </p:nvGraphicFramePr>
        <p:xfrm>
          <a:off x="1103313" y="2052638"/>
          <a:ext cx="8947148" cy="338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/>
                <a:gridCol w="2236787"/>
                <a:gridCol w="2236787"/>
                <a:gridCol w="2236787"/>
              </a:tblGrid>
              <a:tr h="91515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s</a:t>
                      </a:r>
                      <a:r>
                        <a:rPr lang="en-AU" dirty="0" smtClean="0"/>
                        <a:t>ignificant</a:t>
                      </a:r>
                      <a:r>
                        <a:rPr lang="en-AU" baseline="0" dirty="0" smtClean="0"/>
                        <a:t> SNPs (p &lt; 0.05)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Adjusted for multiple testing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g</a:t>
                      </a:r>
                      <a:r>
                        <a:rPr lang="en-AU" dirty="0" smtClean="0"/>
                        <a:t>enes mapped to by</a:t>
                      </a:r>
                      <a:r>
                        <a:rPr lang="en-AU" baseline="0" dirty="0" smtClean="0"/>
                        <a:t> significant SNPs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Association</a:t>
                      </a:r>
                      <a:r>
                        <a:rPr lang="en-AU" baseline="0" dirty="0" smtClean="0"/>
                        <a:t> (chi square, Fisher exact)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72 SNPs mapping</a:t>
                      </a:r>
                      <a:r>
                        <a:rPr lang="en-AU" baseline="0" dirty="0" smtClean="0"/>
                        <a:t> to 58 unique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 (from</a:t>
                      </a:r>
                      <a:r>
                        <a:rPr lang="en-AU" baseline="0" dirty="0" smtClean="0"/>
                        <a:t> 10,000 permutations)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Logistic</a:t>
                      </a:r>
                      <a:r>
                        <a:rPr lang="en-AU" baseline="0" dirty="0" smtClean="0"/>
                        <a:t> regression with covariates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87 SNPs mapping</a:t>
                      </a:r>
                      <a:r>
                        <a:rPr lang="en-AU" baseline="0" dirty="0" smtClean="0"/>
                        <a:t> to 59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 (&lt;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0.05</a:t>
                      </a:r>
                      <a:r>
                        <a:rPr lang="en-AU" baseline="0" dirty="0" smtClean="0"/>
                        <a:t> FDR-adjusted)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Intersection between above</a:t>
                      </a:r>
                      <a:r>
                        <a:rPr lang="en-AU" baseline="0" dirty="0" smtClean="0"/>
                        <a:t> analyses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eQTL</a:t>
            </a:r>
            <a:r>
              <a:rPr lang="en-AU" dirty="0" smtClean="0"/>
              <a:t> analysis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42"/>
              </p:ext>
            </p:extLst>
          </p:nvPr>
        </p:nvGraphicFramePr>
        <p:xfrm>
          <a:off x="1103313" y="2052638"/>
          <a:ext cx="894714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/>
                <a:gridCol w="2236787"/>
                <a:gridCol w="2236787"/>
                <a:gridCol w="2236787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s</a:t>
                      </a:r>
                      <a:r>
                        <a:rPr lang="en-AU" dirty="0" smtClean="0"/>
                        <a:t>ignificant</a:t>
                      </a:r>
                      <a:r>
                        <a:rPr lang="en-AU" baseline="0" dirty="0" smtClean="0"/>
                        <a:t> SNPs (p &lt; </a:t>
                      </a:r>
                      <a:r>
                        <a:rPr lang="en-AU" baseline="0" smtClean="0"/>
                        <a:t>0.05 FDR-adjusted)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d</a:t>
                      </a:r>
                      <a:r>
                        <a:rPr lang="en-AU" dirty="0" smtClean="0"/>
                        <a:t>ifferentially</a:t>
                      </a:r>
                      <a:r>
                        <a:rPr lang="en-AU" baseline="0" dirty="0" smtClean="0"/>
                        <a:t> expressed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 of SNPs</a:t>
                      </a:r>
                      <a:r>
                        <a:rPr lang="en-AU" baseline="0" dirty="0" smtClean="0"/>
                        <a:t> acting in </a:t>
                      </a:r>
                      <a:r>
                        <a:rPr lang="en-AU" i="1" baseline="0" dirty="0" smtClean="0"/>
                        <a:t>cis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cohort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130 SNPs mapped to 101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2,242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AB-</a:t>
                      </a:r>
                      <a:r>
                        <a:rPr lang="en-AU" dirty="0" err="1" smtClean="0"/>
                        <a:t>pos</a:t>
                      </a:r>
                      <a:r>
                        <a:rPr lang="en-AU" baseline="0" dirty="0" smtClean="0"/>
                        <a:t> only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28 SNPs mapped to 31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AB-</a:t>
                      </a:r>
                      <a:r>
                        <a:rPr lang="en-AU" dirty="0" err="1" smtClean="0"/>
                        <a:t>neg</a:t>
                      </a:r>
                      <a:r>
                        <a:rPr lang="en-AU" baseline="0" dirty="0" smtClean="0"/>
                        <a:t> only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35 SNPs</a:t>
                      </a:r>
                      <a:r>
                        <a:rPr lang="en-AU" baseline="0" dirty="0" smtClean="0"/>
                        <a:t> mapped to 34 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Next steps:</a:t>
            </a:r>
          </a:p>
          <a:p>
            <a:pPr lvl="1"/>
            <a:r>
              <a:rPr lang="en-AU" dirty="0" smtClean="0"/>
              <a:t>Incorporate AIBL cohort’s genotype data for future analysis with the expression data…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2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03313" y="1924171"/>
            <a:ext cx="3508678" cy="433216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We hold previously imported </a:t>
            </a:r>
            <a:r>
              <a:rPr lang="en-AU" dirty="0"/>
              <a:t>and </a:t>
            </a:r>
            <a:r>
              <a:rPr lang="en-AU" dirty="0" smtClean="0"/>
              <a:t>normalised expression data from the </a:t>
            </a:r>
            <a:r>
              <a:rPr lang="en-AU" dirty="0" err="1" smtClean="0"/>
              <a:t>Affymetrix</a:t>
            </a:r>
            <a:r>
              <a:rPr lang="en-AU" dirty="0" smtClean="0"/>
              <a:t> HuEx-1_0-st-v2 platform (</a:t>
            </a:r>
            <a:r>
              <a:rPr lang="en-AU" b="1" dirty="0" smtClean="0"/>
              <a:t>22,011</a:t>
            </a:r>
            <a:r>
              <a:rPr lang="en-AU" dirty="0" smtClean="0"/>
              <a:t> </a:t>
            </a:r>
            <a:r>
              <a:rPr lang="en-AU" dirty="0"/>
              <a:t>probe </a:t>
            </a:r>
            <a:r>
              <a:rPr lang="en-AU" dirty="0" smtClean="0"/>
              <a:t>targets)</a:t>
            </a:r>
            <a:r>
              <a:rPr lang="en-AU" b="1" dirty="0" smtClean="0"/>
              <a:t> </a:t>
            </a:r>
            <a:r>
              <a:rPr lang="en-AU" dirty="0" smtClean="0"/>
              <a:t>for 218 individuals from the AIBL cohort. </a:t>
            </a:r>
          </a:p>
          <a:p>
            <a:r>
              <a:rPr lang="en-AU" dirty="0" smtClean="0"/>
              <a:t>Some individuals did not have the required metadata.</a:t>
            </a:r>
          </a:p>
          <a:p>
            <a:r>
              <a:rPr lang="en-AU" dirty="0" smtClean="0"/>
              <a:t>Exploratory PCA of the expression data also showed three outliers (AIBL Ids 771, 918, and 914).</a:t>
            </a:r>
          </a:p>
          <a:p>
            <a:r>
              <a:rPr lang="en-AU" dirty="0" smtClean="0"/>
              <a:t>Excluding those, we are left with </a:t>
            </a:r>
            <a:r>
              <a:rPr lang="en-AU" b="1" i="1" dirty="0" smtClean="0"/>
              <a:t>N = </a:t>
            </a:r>
            <a:r>
              <a:rPr lang="en-AU" b="1" dirty="0" smtClean="0"/>
              <a:t>193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1990" y="1924171"/>
            <a:ext cx="7019716" cy="4332167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7140387" y="3686841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6324599" y="4968794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/>
          <p:cNvSpPr/>
          <p:nvPr/>
        </p:nvSpPr>
        <p:spPr>
          <a:xfrm>
            <a:off x="5160213" y="4430911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2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2782888" cy="4195763"/>
          </a:xfrm>
        </p:spPr>
        <p:txBody>
          <a:bodyPr/>
          <a:lstStyle/>
          <a:p>
            <a:r>
              <a:rPr lang="en-AU" dirty="0" smtClean="0"/>
              <a:t>First two principal components explain a large proportion of the variance in gene expression levels, so we can use PCA to detect clusters.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7082" y="2060575"/>
            <a:ext cx="6905683" cy="42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33" y="1413808"/>
            <a:ext cx="7976714" cy="778064"/>
          </a:xfrm>
        </p:spPr>
        <p:txBody>
          <a:bodyPr>
            <a:normAutofit/>
          </a:bodyPr>
          <a:lstStyle/>
          <a:p>
            <a:r>
              <a:rPr lang="en-AU" dirty="0" smtClean="0"/>
              <a:t>No apparent clustering between the PET </a:t>
            </a:r>
            <a:r>
              <a:rPr lang="en-AU" dirty="0" err="1" smtClean="0"/>
              <a:t>pos</a:t>
            </a:r>
            <a:r>
              <a:rPr lang="en-AU" dirty="0" smtClean="0"/>
              <a:t>/</a:t>
            </a:r>
            <a:r>
              <a:rPr lang="en-AU" dirty="0" err="1" smtClean="0"/>
              <a:t>neg</a:t>
            </a:r>
            <a:r>
              <a:rPr lang="en-AU" dirty="0" smtClean="0"/>
              <a:t> or </a:t>
            </a:r>
            <a:r>
              <a:rPr lang="en-AU" i="1" dirty="0" smtClean="0"/>
              <a:t>APOE4</a:t>
            </a:r>
            <a:r>
              <a:rPr lang="en-AU" dirty="0" smtClean="0"/>
              <a:t> allele </a:t>
            </a:r>
            <a:r>
              <a:rPr lang="en-AU" dirty="0" err="1" smtClean="0"/>
              <a:t>pos</a:t>
            </a:r>
            <a:r>
              <a:rPr lang="en-AU" dirty="0" smtClean="0"/>
              <a:t>/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783" y="2596836"/>
            <a:ext cx="5607611" cy="3460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" y="2596837"/>
            <a:ext cx="5607608" cy="34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632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Feature selection for Alzheimer’s Disease - AIBL cohort</vt:lpstr>
      <vt:lpstr>SNP data</vt:lpstr>
      <vt:lpstr>SNP annotation info</vt:lpstr>
      <vt:lpstr>SNP association analysis</vt:lpstr>
      <vt:lpstr>eQTL analysis</vt:lpstr>
      <vt:lpstr>SNP data</vt:lpstr>
      <vt:lpstr>Expression data</vt:lpstr>
      <vt:lpstr>Expression data</vt:lpstr>
      <vt:lpstr>Expression data</vt:lpstr>
      <vt:lpstr>Expression data</vt:lpstr>
      <vt:lpstr>Expression data</vt:lpstr>
      <vt:lpstr>Expression data</vt:lpstr>
      <vt:lpstr>Expression data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for Alzheimer’s Disease - AIBL cohort</dc:title>
  <dc:creator>Brettell, Ian (H&amp;B, Herston - RBWH)</dc:creator>
  <cp:lastModifiedBy>Brettell, Ian (H&amp;B, Herston - RBWH)</cp:lastModifiedBy>
  <cp:revision>30</cp:revision>
  <dcterms:created xsi:type="dcterms:W3CDTF">2017-12-21T06:51:44Z</dcterms:created>
  <dcterms:modified xsi:type="dcterms:W3CDTF">2018-01-25T07:56:16Z</dcterms:modified>
</cp:coreProperties>
</file>