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59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Building network models for Alzheimer’s Disease pathology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Ian Brettell</a:t>
            </a:r>
          </a:p>
          <a:p>
            <a:r>
              <a:rPr lang="en-AU" dirty="0" smtClean="0"/>
              <a:t>CSIRO summer vacation project 2017/18</a:t>
            </a:r>
          </a:p>
          <a:p>
            <a:r>
              <a:rPr lang="en-AU" dirty="0" smtClean="0"/>
              <a:t>Supervisor: James </a:t>
            </a:r>
            <a:r>
              <a:rPr lang="en-AU" dirty="0" err="1" smtClean="0"/>
              <a:t>doecke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67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1: expression data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97" y="2603500"/>
            <a:ext cx="4782819" cy="3416300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09" y="2603500"/>
            <a:ext cx="4782819" cy="3416300"/>
          </a:xfrm>
        </p:spPr>
      </p:pic>
    </p:spTree>
    <p:extLst>
      <p:ext uri="{BB962C8B-B14F-4D97-AF65-F5344CB8AC3E}">
        <p14:creationId xmlns:p14="http://schemas.microsoft.com/office/powerpoint/2010/main" val="34391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1: expression data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Comparison between A</a:t>
            </a:r>
            <a:r>
              <a:rPr lang="el-GR" dirty="0" smtClean="0"/>
              <a:t>β</a:t>
            </a:r>
            <a:r>
              <a:rPr lang="en-AU" dirty="0" smtClean="0"/>
              <a:t>-</a:t>
            </a:r>
            <a:r>
              <a:rPr lang="en-AU" dirty="0" err="1" smtClean="0"/>
              <a:t>pos</a:t>
            </a:r>
            <a:r>
              <a:rPr lang="en-AU" dirty="0" smtClean="0"/>
              <a:t> and –</a:t>
            </a:r>
            <a:r>
              <a:rPr lang="en-AU" dirty="0" err="1" smtClean="0"/>
              <a:t>neg</a:t>
            </a:r>
            <a:r>
              <a:rPr lang="en-AU" dirty="0" smtClean="0"/>
              <a:t> groups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362248"/>
              </p:ext>
            </p:extLst>
          </p:nvPr>
        </p:nvGraphicFramePr>
        <p:xfrm>
          <a:off x="1155700" y="3179763"/>
          <a:ext cx="482429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149"/>
                <a:gridCol w="2412149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25227" marR="25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Count</a:t>
                      </a:r>
                      <a:endParaRPr lang="en-AU" b="1" dirty="0"/>
                    </a:p>
                  </a:txBody>
                  <a:tcPr marL="25227" marR="25227"/>
                </a:tc>
              </a:tr>
              <a:tr h="330334">
                <a:tc>
                  <a:txBody>
                    <a:bodyPr/>
                    <a:lstStyle/>
                    <a:p>
                      <a:r>
                        <a:rPr lang="en-AU" dirty="0" smtClean="0"/>
                        <a:t>No.</a:t>
                      </a:r>
                      <a:r>
                        <a:rPr lang="en-AU" baseline="0" dirty="0" smtClean="0"/>
                        <a:t> differentially expressed probes</a:t>
                      </a:r>
                      <a:endParaRPr lang="en-AU" dirty="0"/>
                    </a:p>
                  </a:txBody>
                  <a:tcPr marL="25227" marR="25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865</a:t>
                      </a:r>
                      <a:endParaRPr lang="en-AU" b="1" dirty="0"/>
                    </a:p>
                  </a:txBody>
                  <a:tcPr marL="25227" marR="252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No. of those probes</a:t>
                      </a:r>
                      <a:r>
                        <a:rPr lang="en-AU" baseline="0" dirty="0" smtClean="0"/>
                        <a:t> we could annotate with the a gene name</a:t>
                      </a:r>
                      <a:endParaRPr lang="en-AU" dirty="0"/>
                    </a:p>
                  </a:txBody>
                  <a:tcPr marL="25227" marR="25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530</a:t>
                      </a:r>
                      <a:endParaRPr lang="en-AU" b="1" dirty="0"/>
                    </a:p>
                  </a:txBody>
                  <a:tcPr marL="25227" marR="25227"/>
                </a:tc>
              </a:tr>
            </a:tbl>
          </a:graphicData>
        </a:graphic>
      </p:graphicFrame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98" y="2422191"/>
            <a:ext cx="5714697" cy="4081927"/>
          </a:xfrm>
        </p:spPr>
      </p:pic>
      <p:sp>
        <p:nvSpPr>
          <p:cNvPr id="11" name="Donut 10"/>
          <p:cNvSpPr/>
          <p:nvPr/>
        </p:nvSpPr>
        <p:spPr>
          <a:xfrm>
            <a:off x="4443663" y="4102630"/>
            <a:ext cx="625642" cy="625642"/>
          </a:xfrm>
          <a:prstGeom prst="donut">
            <a:avLst>
              <a:gd name="adj" fmla="val 6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11" idx="4"/>
          </p:cNvCxnSpPr>
          <p:nvPr/>
        </p:nvCxnSpPr>
        <p:spPr>
          <a:xfrm rot="5400000">
            <a:off x="2167583" y="3715645"/>
            <a:ext cx="1576275" cy="36015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728" y="5841974"/>
            <a:ext cx="1998452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Further analysis</a:t>
            </a:r>
            <a:endParaRPr lang="en-AU" b="1" dirty="0"/>
          </a:p>
        </p:txBody>
      </p:sp>
      <p:sp>
        <p:nvSpPr>
          <p:cNvPr id="25" name="Donut 24"/>
          <p:cNvSpPr/>
          <p:nvPr/>
        </p:nvSpPr>
        <p:spPr>
          <a:xfrm>
            <a:off x="7418806" y="4724121"/>
            <a:ext cx="625642" cy="625642"/>
          </a:xfrm>
          <a:prstGeom prst="donut">
            <a:avLst>
              <a:gd name="adj" fmla="val 6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5" idx="4"/>
          </p:cNvCxnSpPr>
          <p:nvPr/>
        </p:nvCxnSpPr>
        <p:spPr>
          <a:xfrm rot="5400000">
            <a:off x="6830367" y="5125199"/>
            <a:ext cx="676696" cy="1125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3372" y="6026459"/>
            <a:ext cx="328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Cause AD independent of APOE-</a:t>
            </a:r>
            <a:r>
              <a:rPr lang="el-GR" dirty="0" smtClean="0"/>
              <a:t>ε</a:t>
            </a:r>
            <a:r>
              <a:rPr lang="en-AU" dirty="0" smtClean="0"/>
              <a:t>4? </a:t>
            </a:r>
            <a:endParaRPr lang="en-AU" dirty="0"/>
          </a:p>
        </p:txBody>
      </p:sp>
      <p:sp>
        <p:nvSpPr>
          <p:cNvPr id="30" name="Donut 29"/>
          <p:cNvSpPr/>
          <p:nvPr/>
        </p:nvSpPr>
        <p:spPr>
          <a:xfrm>
            <a:off x="9695286" y="4713377"/>
            <a:ext cx="625642" cy="625642"/>
          </a:xfrm>
          <a:prstGeom prst="donut">
            <a:avLst>
              <a:gd name="adj" fmla="val 6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30" idx="4"/>
          </p:cNvCxnSpPr>
          <p:nvPr/>
        </p:nvCxnSpPr>
        <p:spPr>
          <a:xfrm rot="16200000" flipH="1">
            <a:off x="10062481" y="5284645"/>
            <a:ext cx="687440" cy="79618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55140" y="6026459"/>
            <a:ext cx="312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Protect against the effect of APOE-</a:t>
            </a:r>
            <a:r>
              <a:rPr lang="el-GR" dirty="0"/>
              <a:t> ε</a:t>
            </a:r>
            <a:r>
              <a:rPr lang="en-AU" dirty="0"/>
              <a:t>4?</a:t>
            </a:r>
          </a:p>
        </p:txBody>
      </p:sp>
    </p:spTree>
    <p:extLst>
      <p:ext uri="{BB962C8B-B14F-4D97-AF65-F5344CB8AC3E}">
        <p14:creationId xmlns:p14="http://schemas.microsoft.com/office/powerpoint/2010/main" val="40452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2: genotype data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258378"/>
            <a:ext cx="10026393" cy="576262"/>
          </a:xfrm>
        </p:spPr>
        <p:txBody>
          <a:bodyPr/>
          <a:lstStyle/>
          <a:p>
            <a:r>
              <a:rPr lang="en-AU" dirty="0" smtClean="0"/>
              <a:t>Association analyses between allele and A</a:t>
            </a:r>
            <a:r>
              <a:rPr lang="el-GR" dirty="0" smtClean="0"/>
              <a:t>β</a:t>
            </a:r>
            <a:r>
              <a:rPr lang="en-AU" dirty="0" smtClean="0"/>
              <a:t>-</a:t>
            </a:r>
            <a:r>
              <a:rPr lang="en-AU" dirty="0" err="1" smtClean="0"/>
              <a:t>pos</a:t>
            </a:r>
            <a:r>
              <a:rPr lang="en-AU" dirty="0" smtClean="0"/>
              <a:t> or –</a:t>
            </a:r>
            <a:r>
              <a:rPr lang="en-AU" dirty="0" err="1" smtClean="0"/>
              <a:t>neg</a:t>
            </a:r>
            <a:r>
              <a:rPr lang="en-AU" dirty="0" smtClean="0"/>
              <a:t> status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8623493"/>
              </p:ext>
            </p:extLst>
          </p:nvPr>
        </p:nvGraphicFramePr>
        <p:xfrm>
          <a:off x="5005138" y="2979019"/>
          <a:ext cx="6176209" cy="353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358"/>
                <a:gridCol w="1914358"/>
                <a:gridCol w="2347493"/>
              </a:tblGrid>
              <a:tr h="98890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No. significant SNPs</a:t>
                      </a:r>
                      <a:r>
                        <a:rPr lang="en-AU" baseline="0" dirty="0" smtClean="0"/>
                        <a:t> </a:t>
                      </a:r>
                    </a:p>
                    <a:p>
                      <a:pPr algn="ctr"/>
                      <a:r>
                        <a:rPr lang="en-AU" baseline="0" dirty="0" smtClean="0"/>
                        <a:t>(p &lt; 0.05)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No. genes mapped to the significant SNPs</a:t>
                      </a:r>
                      <a:endParaRPr lang="en-AU" dirty="0"/>
                    </a:p>
                  </a:txBody>
                  <a:tcPr marL="51499" marR="51499"/>
                </a:tc>
              </a:tr>
              <a:tr h="247227">
                <a:tc>
                  <a:txBody>
                    <a:bodyPr/>
                    <a:lstStyle/>
                    <a:p>
                      <a:r>
                        <a:rPr lang="en-AU" dirty="0" smtClean="0"/>
                        <a:t>Association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72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58</a:t>
                      </a:r>
                      <a:endParaRPr lang="en-AU" dirty="0"/>
                    </a:p>
                  </a:txBody>
                  <a:tcPr marL="51499" marR="51499"/>
                </a:tc>
              </a:tr>
              <a:tr h="988909">
                <a:tc>
                  <a:txBody>
                    <a:bodyPr/>
                    <a:lstStyle/>
                    <a:p>
                      <a:r>
                        <a:rPr lang="en-AU" dirty="0" smtClean="0"/>
                        <a:t>Logistic regression</a:t>
                      </a:r>
                      <a:r>
                        <a:rPr lang="en-AU" baseline="0" dirty="0" smtClean="0"/>
                        <a:t> with covariates (age, sex, 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83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59</a:t>
                      </a:r>
                      <a:endParaRPr lang="en-AU" dirty="0"/>
                    </a:p>
                  </a:txBody>
                  <a:tcPr marL="51499" marR="51499"/>
                </a:tc>
              </a:tr>
              <a:tr h="987977">
                <a:tc>
                  <a:txBody>
                    <a:bodyPr/>
                    <a:lstStyle/>
                    <a:p>
                      <a:r>
                        <a:rPr lang="en-AU" dirty="0" smtClean="0"/>
                        <a:t>Intersection between the above analyses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43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47</a:t>
                      </a:r>
                      <a:endParaRPr lang="en-AU" dirty="0"/>
                    </a:p>
                  </a:txBody>
                  <a:tcPr marL="51499" marR="51499"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1154952" y="3167145"/>
            <a:ext cx="3577469" cy="2840039"/>
          </a:xfrm>
        </p:spPr>
        <p:txBody>
          <a:bodyPr/>
          <a:lstStyle/>
          <a:p>
            <a:r>
              <a:rPr lang="en-AU" dirty="0" smtClean="0"/>
              <a:t>E.g. </a:t>
            </a:r>
            <a:r>
              <a:rPr lang="en-AU" dirty="0"/>
              <a:t>f</a:t>
            </a:r>
            <a:r>
              <a:rPr lang="en-AU" dirty="0" smtClean="0"/>
              <a:t>or a given SNP, do those with a T instead of an A more likely to be A</a:t>
            </a:r>
            <a:r>
              <a:rPr lang="el-GR" dirty="0" smtClean="0"/>
              <a:t>β</a:t>
            </a:r>
            <a:r>
              <a:rPr lang="en-AU" dirty="0" smtClean="0"/>
              <a:t>-</a:t>
            </a:r>
            <a:r>
              <a:rPr lang="en-AU" dirty="0" err="1" smtClean="0"/>
              <a:t>pos</a:t>
            </a:r>
            <a:r>
              <a:rPr lang="en-AU" dirty="0" smtClean="0"/>
              <a:t>?</a:t>
            </a:r>
          </a:p>
          <a:p>
            <a:r>
              <a:rPr lang="en-AU" dirty="0" smtClean="0"/>
              <a:t>Repeat for all 2,000 SNPs</a:t>
            </a:r>
          </a:p>
          <a:p>
            <a:r>
              <a:rPr lang="en-AU" dirty="0" smtClean="0"/>
              <a:t>None significant at the FDR-adjusted level (small sample size)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2: genotype data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258378"/>
            <a:ext cx="10026393" cy="576262"/>
          </a:xfrm>
        </p:spPr>
        <p:txBody>
          <a:bodyPr/>
          <a:lstStyle/>
          <a:p>
            <a:r>
              <a:rPr lang="en-AU" dirty="0" err="1" smtClean="0"/>
              <a:t>eQTL</a:t>
            </a:r>
            <a:r>
              <a:rPr lang="en-AU" dirty="0" smtClean="0"/>
              <a:t> analyses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9426214"/>
              </p:ext>
            </p:extLst>
          </p:nvPr>
        </p:nvGraphicFramePr>
        <p:xfrm>
          <a:off x="4732421" y="2745398"/>
          <a:ext cx="6833936" cy="368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850"/>
                <a:gridCol w="2202172"/>
                <a:gridCol w="1558977"/>
                <a:gridCol w="1537937"/>
              </a:tblGrid>
              <a:tr h="113085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No. significant SNPs</a:t>
                      </a:r>
                      <a:r>
                        <a:rPr lang="en-AU" baseline="0" dirty="0" smtClean="0"/>
                        <a:t> </a:t>
                      </a:r>
                    </a:p>
                    <a:p>
                      <a:pPr algn="ctr"/>
                      <a:r>
                        <a:rPr lang="en-AU" baseline="0" dirty="0" smtClean="0"/>
                        <a:t>(q &lt; 0.05 FDR-adjusted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No. differentially expressed genes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No. of SNPs acting in </a:t>
                      </a:r>
                      <a:r>
                        <a:rPr lang="en-AU" i="1" dirty="0" smtClean="0"/>
                        <a:t>cis</a:t>
                      </a:r>
                      <a:endParaRPr lang="en-AU" dirty="0"/>
                    </a:p>
                  </a:txBody>
                  <a:tcPr marL="51499" marR="51499"/>
                </a:tc>
              </a:tr>
              <a:tr h="927366">
                <a:tc>
                  <a:txBody>
                    <a:bodyPr/>
                    <a:lstStyle/>
                    <a:p>
                      <a:r>
                        <a:rPr lang="en-AU" dirty="0" smtClean="0"/>
                        <a:t>Total cohort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130 SNPs mapped to 101 genes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2,242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 marL="51499" marR="51499"/>
                </a:tc>
              </a:tr>
              <a:tr h="927366"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r>
                        <a:rPr lang="el-GR" dirty="0" smtClean="0"/>
                        <a:t>β</a:t>
                      </a:r>
                      <a:r>
                        <a:rPr lang="en-AU" dirty="0" smtClean="0"/>
                        <a:t>-</a:t>
                      </a:r>
                      <a:r>
                        <a:rPr lang="en-AU" dirty="0" err="1" smtClean="0"/>
                        <a:t>pos</a:t>
                      </a:r>
                      <a:r>
                        <a:rPr lang="en-AU" dirty="0" smtClean="0"/>
                        <a:t> only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28 SNPS mapped to 31 genes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48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marL="51499" marR="51499"/>
                </a:tc>
              </a:tr>
              <a:tr h="599235"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r>
                        <a:rPr lang="el-GR" dirty="0" smtClean="0"/>
                        <a:t>β</a:t>
                      </a:r>
                      <a:r>
                        <a:rPr lang="en-AU" dirty="0" smtClean="0"/>
                        <a:t>-</a:t>
                      </a:r>
                      <a:r>
                        <a:rPr lang="en-AU" dirty="0" err="1" smtClean="0"/>
                        <a:t>neg</a:t>
                      </a:r>
                      <a:r>
                        <a:rPr lang="en-AU" dirty="0" smtClean="0"/>
                        <a:t> only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35</a:t>
                      </a:r>
                      <a:r>
                        <a:rPr lang="en-AU" baseline="0" dirty="0" smtClean="0"/>
                        <a:t> SNPs mapped to 34 genes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74</a:t>
                      </a:r>
                      <a:endParaRPr lang="en-AU" dirty="0"/>
                    </a:p>
                  </a:txBody>
                  <a:tcPr marL="51499" marR="514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marL="51499" marR="51499"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1154952" y="3167145"/>
            <a:ext cx="3577469" cy="2840039"/>
          </a:xfrm>
        </p:spPr>
        <p:txBody>
          <a:bodyPr/>
          <a:lstStyle/>
          <a:p>
            <a:r>
              <a:rPr lang="en-AU" dirty="0" smtClean="0"/>
              <a:t>E.g. </a:t>
            </a:r>
            <a:r>
              <a:rPr lang="en-AU" dirty="0"/>
              <a:t>f</a:t>
            </a:r>
            <a:r>
              <a:rPr lang="en-AU" dirty="0" smtClean="0"/>
              <a:t>or a given SNP, do those with a T instead of an A express more of a given gene?</a:t>
            </a:r>
          </a:p>
          <a:p>
            <a:r>
              <a:rPr lang="en-AU" dirty="0" smtClean="0"/>
              <a:t>Repeat for all ~2,000 SNPs with all ~22,000 genes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9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3: network analysis</a:t>
            </a:r>
            <a:endParaRPr lang="en-AU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795189" y="2588510"/>
            <a:ext cx="4825157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Comparison between A</a:t>
            </a:r>
            <a:r>
              <a:rPr lang="el-GR" smtClean="0"/>
              <a:t>β</a:t>
            </a:r>
            <a:r>
              <a:rPr lang="en-AU" smtClean="0"/>
              <a:t>-pos and –neg groups</a:t>
            </a:r>
            <a:endParaRPr lang="en-AU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490187"/>
              </p:ext>
            </p:extLst>
          </p:nvPr>
        </p:nvGraphicFramePr>
        <p:xfrm>
          <a:off x="795935" y="3164773"/>
          <a:ext cx="482429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149"/>
                <a:gridCol w="2412149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marL="25227" marR="25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Count</a:t>
                      </a:r>
                      <a:endParaRPr lang="en-AU" b="1" dirty="0"/>
                    </a:p>
                  </a:txBody>
                  <a:tcPr marL="25227" marR="25227"/>
                </a:tc>
              </a:tr>
              <a:tr h="330334">
                <a:tc>
                  <a:txBody>
                    <a:bodyPr/>
                    <a:lstStyle/>
                    <a:p>
                      <a:r>
                        <a:rPr lang="en-AU" dirty="0" smtClean="0"/>
                        <a:t>No.</a:t>
                      </a:r>
                      <a:r>
                        <a:rPr lang="en-AU" baseline="0" dirty="0" smtClean="0"/>
                        <a:t> differentially expressed probes</a:t>
                      </a:r>
                      <a:endParaRPr lang="en-AU" dirty="0"/>
                    </a:p>
                  </a:txBody>
                  <a:tcPr marL="25227" marR="25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865</a:t>
                      </a:r>
                      <a:endParaRPr lang="en-AU" b="1" dirty="0"/>
                    </a:p>
                  </a:txBody>
                  <a:tcPr marL="25227" marR="252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No. of those probes</a:t>
                      </a:r>
                      <a:r>
                        <a:rPr lang="en-AU" baseline="0" dirty="0" smtClean="0"/>
                        <a:t> we could annotate with the a gene name</a:t>
                      </a:r>
                      <a:endParaRPr lang="en-AU" dirty="0"/>
                    </a:p>
                  </a:txBody>
                  <a:tcPr marL="25227" marR="25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530</a:t>
                      </a:r>
                      <a:endParaRPr lang="en-AU" b="1" dirty="0"/>
                    </a:p>
                  </a:txBody>
                  <a:tcPr marL="25227" marR="25227"/>
                </a:tc>
              </a:tr>
            </a:tbl>
          </a:graphicData>
        </a:graphic>
      </p:graphicFrame>
      <p:sp>
        <p:nvSpPr>
          <p:cNvPr id="10" name="Donut 9"/>
          <p:cNvSpPr/>
          <p:nvPr/>
        </p:nvSpPr>
        <p:spPr>
          <a:xfrm>
            <a:off x="4083898" y="4087640"/>
            <a:ext cx="625642" cy="625642"/>
          </a:xfrm>
          <a:prstGeom prst="donut">
            <a:avLst>
              <a:gd name="adj" fmla="val 6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10" idx="4"/>
          </p:cNvCxnSpPr>
          <p:nvPr/>
        </p:nvCxnSpPr>
        <p:spPr>
          <a:xfrm rot="16200000" flipH="1">
            <a:off x="3895433" y="5214568"/>
            <a:ext cx="1012964" cy="1039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7506" y="5726246"/>
            <a:ext cx="239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249 networks</a:t>
            </a:r>
          </a:p>
          <a:p>
            <a:pPr algn="ctr"/>
            <a:r>
              <a:rPr lang="en-AU" dirty="0" smtClean="0"/>
              <a:t>(containing 5073 unique genes)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6913613" y="5726246"/>
            <a:ext cx="269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Remove genes we don’t have expression data for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5595932" y="6187911"/>
            <a:ext cx="13176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</p:cNvCxnSpPr>
          <p:nvPr/>
        </p:nvCxnSpPr>
        <p:spPr>
          <a:xfrm flipV="1">
            <a:off x="9608695" y="6184357"/>
            <a:ext cx="1302691" cy="3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40" y="0"/>
            <a:ext cx="5833807" cy="6858000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405443" y="3387777"/>
            <a:ext cx="3577469" cy="34702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For each network, separate the A</a:t>
            </a:r>
            <a:r>
              <a:rPr lang="el-GR" dirty="0" smtClean="0"/>
              <a:t>β</a:t>
            </a:r>
            <a:r>
              <a:rPr lang="en-AU" dirty="0" smtClean="0"/>
              <a:t>-</a:t>
            </a:r>
            <a:r>
              <a:rPr lang="en-AU" dirty="0" err="1" smtClean="0"/>
              <a:t>pos</a:t>
            </a:r>
            <a:r>
              <a:rPr lang="en-AU" dirty="0" smtClean="0"/>
              <a:t> and –</a:t>
            </a:r>
            <a:r>
              <a:rPr lang="en-AU" dirty="0" err="1" smtClean="0"/>
              <a:t>neg</a:t>
            </a:r>
            <a:r>
              <a:rPr lang="en-AU" dirty="0" smtClean="0"/>
              <a:t> groups</a:t>
            </a:r>
          </a:p>
          <a:p>
            <a:r>
              <a:rPr lang="en-AU" dirty="0" smtClean="0"/>
              <a:t>Calculate the correlations between each pair of genes for both groups</a:t>
            </a:r>
          </a:p>
          <a:p>
            <a:r>
              <a:rPr lang="en-AU" dirty="0" smtClean="0"/>
              <a:t>Compare how the correlation patterns differ, and pull out the genes that differ the most</a:t>
            </a:r>
            <a:endParaRPr lang="en-AU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405443" y="1828800"/>
            <a:ext cx="5260836" cy="9593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 smtClean="0">
                <a:solidFill>
                  <a:schemeClr val="accent1"/>
                </a:solidFill>
              </a:rPr>
              <a:t>“Enriched Network Decomposition” (</a:t>
            </a:r>
            <a:r>
              <a:rPr lang="en-AU" sz="2400" b="1" dirty="0" smtClean="0">
                <a:solidFill>
                  <a:schemeClr val="accent1"/>
                </a:solidFill>
              </a:rPr>
              <a:t>END</a:t>
            </a:r>
            <a:r>
              <a:rPr lang="en-AU" sz="2400" dirty="0" smtClean="0">
                <a:solidFill>
                  <a:schemeClr val="accent1"/>
                </a:solidFill>
              </a:rPr>
              <a:t>)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542852" y="2788170"/>
            <a:ext cx="5260836" cy="5996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 smtClean="0">
                <a:solidFill>
                  <a:schemeClr val="accent1"/>
                </a:solidFill>
              </a:rPr>
              <a:t>A: filter for differentially-correlated genes</a:t>
            </a:r>
            <a:endParaRPr lang="en-A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3: network analysis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END</a:t>
            </a:r>
          </a:p>
          <a:p>
            <a:r>
              <a:rPr lang="en-AU" sz="2000" dirty="0" smtClean="0"/>
              <a:t>B: Create eigenvalues</a:t>
            </a:r>
            <a:endParaRPr lang="en-AU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For each network containing just the genes that were the most differentially correlated between A</a:t>
            </a:r>
            <a:r>
              <a:rPr lang="el-GR" dirty="0" smtClean="0"/>
              <a:t>β</a:t>
            </a:r>
            <a:r>
              <a:rPr lang="en-AU" dirty="0" smtClean="0"/>
              <a:t>-</a:t>
            </a:r>
            <a:r>
              <a:rPr lang="en-AU" dirty="0" err="1" smtClean="0"/>
              <a:t>pos</a:t>
            </a:r>
            <a:r>
              <a:rPr lang="en-AU" dirty="0" smtClean="0"/>
              <a:t> and –</a:t>
            </a:r>
            <a:r>
              <a:rPr lang="en-AU" dirty="0" err="1" smtClean="0"/>
              <a:t>neg</a:t>
            </a:r>
            <a:r>
              <a:rPr lang="en-AU" dirty="0" smtClean="0"/>
              <a:t> groups, we take the first eigenvalue</a:t>
            </a:r>
          </a:p>
          <a:p>
            <a:pPr lvl="1"/>
            <a:r>
              <a:rPr lang="en-AU" dirty="0" smtClean="0"/>
              <a:t>Explains the most variance in expression levels</a:t>
            </a:r>
          </a:p>
          <a:p>
            <a:r>
              <a:rPr lang="en-AU" dirty="0" smtClean="0"/>
              <a:t>Repeat for all 249 networks</a:t>
            </a:r>
            <a:endParaRPr lang="en-AU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32" y="2603500"/>
            <a:ext cx="4782819" cy="3416300"/>
          </a:xfrm>
        </p:spPr>
      </p:pic>
    </p:spTree>
    <p:extLst>
      <p:ext uri="{BB962C8B-B14F-4D97-AF65-F5344CB8AC3E}">
        <p14:creationId xmlns:p14="http://schemas.microsoft.com/office/powerpoint/2010/main" val="18604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3: network analysis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END</a:t>
            </a:r>
          </a:p>
          <a:p>
            <a:r>
              <a:rPr lang="en-AU" sz="2000" dirty="0" smtClean="0"/>
              <a:t>C: Run PCA on eigenvalues</a:t>
            </a:r>
            <a:endParaRPr lang="en-AU" sz="2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7" y="3179762"/>
            <a:ext cx="5566995" cy="3435631"/>
          </a:xfrm>
          <a:prstGeom prst="rect">
            <a:avLst/>
          </a:prstGeom>
        </p:spPr>
      </p:pic>
      <p:pic>
        <p:nvPicPr>
          <p:cNvPr id="16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9" y="3349988"/>
            <a:ext cx="4571566" cy="3265405"/>
          </a:xfrm>
        </p:spPr>
      </p:pic>
    </p:spTree>
    <p:extLst>
      <p:ext uri="{BB962C8B-B14F-4D97-AF65-F5344CB8AC3E}">
        <p14:creationId xmlns:p14="http://schemas.microsoft.com/office/powerpoint/2010/main" val="14405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Build a model that can more reliably predict A</a:t>
            </a:r>
            <a:r>
              <a:rPr lang="el-GR" dirty="0" smtClean="0"/>
              <a:t>β</a:t>
            </a:r>
            <a:r>
              <a:rPr lang="en-AU" dirty="0"/>
              <a:t> </a:t>
            </a:r>
            <a:r>
              <a:rPr lang="en-AU" dirty="0" smtClean="0"/>
              <a:t>status using:</a:t>
            </a:r>
          </a:p>
          <a:p>
            <a:pPr lvl="1"/>
            <a:r>
              <a:rPr lang="en-AU" dirty="0" smtClean="0"/>
              <a:t>END values, plus</a:t>
            </a:r>
          </a:p>
          <a:p>
            <a:pPr lvl="1"/>
            <a:r>
              <a:rPr lang="en-AU" dirty="0" smtClean="0"/>
              <a:t>Genotype data</a:t>
            </a:r>
          </a:p>
          <a:p>
            <a:r>
              <a:rPr lang="en-AU" dirty="0" smtClean="0"/>
              <a:t>Validate model using data from brain tissue from different cohort (US)</a:t>
            </a:r>
          </a:p>
          <a:p>
            <a:r>
              <a:rPr lang="en-AU" dirty="0" smtClean="0"/>
              <a:t>Consistent patterns between what we’ve found in blood in the AIBL cohort, and what we find in the brain in the US cohort might shed light on disease pathology.</a:t>
            </a:r>
          </a:p>
          <a:p>
            <a:pPr lvl="1"/>
            <a:r>
              <a:rPr lang="en-AU" dirty="0" smtClean="0"/>
              <a:t>Biomarker for diagnosis</a:t>
            </a:r>
          </a:p>
          <a:p>
            <a:pPr lvl="1"/>
            <a:r>
              <a:rPr lang="en-AU" dirty="0" smtClean="0"/>
              <a:t>Potential drug targets</a:t>
            </a:r>
          </a:p>
        </p:txBody>
      </p:sp>
    </p:spTree>
    <p:extLst>
      <p:ext uri="{BB962C8B-B14F-4D97-AF65-F5344CB8AC3E}">
        <p14:creationId xmlns:p14="http://schemas.microsoft.com/office/powerpoint/2010/main" val="3771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8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Alzheimer’s Disease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Neurodegenerative disorder:</a:t>
            </a:r>
          </a:p>
          <a:p>
            <a:pPr lvl="1"/>
            <a:r>
              <a:rPr lang="en-AU" dirty="0" smtClean="0"/>
              <a:t>Symptoms: memory loss, disorientation, problems with language, and mood swings</a:t>
            </a:r>
          </a:p>
          <a:p>
            <a:r>
              <a:rPr lang="en-AU" dirty="0" smtClean="0"/>
              <a:t>Almost always late onset ( &gt; 65 years)</a:t>
            </a:r>
          </a:p>
          <a:p>
            <a:r>
              <a:rPr lang="en-AU" dirty="0" smtClean="0"/>
              <a:t>Costs in the US alone: ~$200 billion per year</a:t>
            </a:r>
          </a:p>
          <a:p>
            <a:r>
              <a:rPr lang="en-AU" dirty="0" smtClean="0"/>
              <a:t>Caused by build-up in the brain of misfolded amyloid-beta protein (</a:t>
            </a:r>
            <a:r>
              <a:rPr lang="en-AU" b="1" dirty="0" smtClean="0"/>
              <a:t>A</a:t>
            </a:r>
            <a:r>
              <a:rPr lang="el-GR" b="1" dirty="0" smtClean="0"/>
              <a:t>β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neurotoxic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710990" y="6148138"/>
            <a:ext cx="611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Nordberg et al. (2010) </a:t>
            </a:r>
            <a:r>
              <a:rPr lang="en-AU" sz="1600" i="1" dirty="0" smtClean="0"/>
              <a:t>The use of PET in Alzheimer disease</a:t>
            </a:r>
            <a:endParaRPr lang="en-AU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615065"/>
            <a:ext cx="4824412" cy="3393169"/>
          </a:xfrm>
        </p:spPr>
      </p:pic>
    </p:spTree>
    <p:extLst>
      <p:ext uri="{BB962C8B-B14F-4D97-AF65-F5344CB8AC3E}">
        <p14:creationId xmlns:p14="http://schemas.microsoft.com/office/powerpoint/2010/main" val="20715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causes the build-up of A</a:t>
            </a:r>
            <a:r>
              <a:rPr lang="el-GR" dirty="0" smtClean="0"/>
              <a:t>β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Genetics are implicated (estimated 50 – 70% heritability)</a:t>
            </a:r>
          </a:p>
          <a:p>
            <a:r>
              <a:rPr lang="en-AU" dirty="0" smtClean="0"/>
              <a:t>Major risk factor: APOE-</a:t>
            </a:r>
            <a:r>
              <a:rPr lang="el-GR" dirty="0" smtClean="0"/>
              <a:t>ε</a:t>
            </a:r>
            <a:r>
              <a:rPr lang="en-AU" dirty="0" smtClean="0"/>
              <a:t>4 allele</a:t>
            </a:r>
          </a:p>
          <a:p>
            <a:pPr lvl="1"/>
            <a:r>
              <a:rPr lang="en-AU" dirty="0" smtClean="0"/>
              <a:t>40 – 80% of people have at least one copy</a:t>
            </a:r>
          </a:p>
          <a:p>
            <a:r>
              <a:rPr lang="en-AU" dirty="0" smtClean="0"/>
              <a:t>Many other genes contribute to risk</a:t>
            </a:r>
          </a:p>
          <a:p>
            <a:pPr lvl="1"/>
            <a:r>
              <a:rPr lang="en-AU" dirty="0" smtClean="0"/>
              <a:t>But how?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61248" y="2603501"/>
            <a:ext cx="1532545" cy="341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0" y="6339288"/>
            <a:ext cx="747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/>
              <a:t>Chiti</a:t>
            </a:r>
            <a:r>
              <a:rPr lang="en-AU" sz="1400" dirty="0" smtClean="0"/>
              <a:t> and Dobson (2006) </a:t>
            </a:r>
            <a:r>
              <a:rPr lang="en-AU" sz="1400" i="1" dirty="0" smtClean="0"/>
              <a:t>Protein </a:t>
            </a:r>
            <a:r>
              <a:rPr lang="en-AU" sz="1400" i="1" dirty="0" err="1" smtClean="0"/>
              <a:t>misfolding</a:t>
            </a:r>
            <a:r>
              <a:rPr lang="en-AU" sz="1400" i="1" dirty="0" smtClean="0"/>
              <a:t>, functional amyloid and human disease</a:t>
            </a:r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24" y="3550250"/>
            <a:ext cx="2639520" cy="15228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8351644" y="4311650"/>
            <a:ext cx="110960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0112" y="5215422"/>
            <a:ext cx="23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  <a:r>
              <a:rPr lang="en-AU" dirty="0" smtClean="0"/>
              <a:t>unctional proteins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060574" y="6162173"/>
            <a:ext cx="21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amyloid-like fibrils</a:t>
            </a:r>
          </a:p>
        </p:txBody>
      </p:sp>
    </p:spTree>
    <p:extLst>
      <p:ext uri="{BB962C8B-B14F-4D97-AF65-F5344CB8AC3E}">
        <p14:creationId xmlns:p14="http://schemas.microsoft.com/office/powerpoint/2010/main" val="42477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Central dogma of molecular biochemistry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84" y="735199"/>
            <a:ext cx="4228056" cy="5172056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919370" y="6024879"/>
            <a:ext cx="691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https://en.wikipedia.org/wiki/Central_dogma_of_molecular_biology</a:t>
            </a:r>
          </a:p>
        </p:txBody>
      </p:sp>
    </p:spTree>
    <p:extLst>
      <p:ext uri="{BB962C8B-B14F-4D97-AF65-F5344CB8AC3E}">
        <p14:creationId xmlns:p14="http://schemas.microsoft.com/office/powerpoint/2010/main" val="37778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the effect of mutations (1)</a:t>
            </a:r>
            <a:endParaRPr lang="en-AU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89" y="2374265"/>
            <a:ext cx="2980155" cy="3645536"/>
          </a:xfrm>
        </p:spPr>
      </p:pic>
      <p:sp>
        <p:nvSpPr>
          <p:cNvPr id="15" name="TextBox 14"/>
          <p:cNvSpPr txBox="1"/>
          <p:nvPr/>
        </p:nvSpPr>
        <p:spPr>
          <a:xfrm>
            <a:off x="6689557" y="2374265"/>
            <a:ext cx="3785937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ATGCTTTAGTCGTAAAAAATTAA</a:t>
            </a:r>
            <a:endParaRPr lang="en-AU" dirty="0"/>
          </a:p>
        </p:txBody>
      </p:sp>
      <p:pic>
        <p:nvPicPr>
          <p:cNvPr id="16" name="Content Placeholder 1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7081413" y="5759116"/>
            <a:ext cx="3002220" cy="260685"/>
          </a:xfrm>
        </p:spPr>
      </p:pic>
      <p:sp>
        <p:nvSpPr>
          <p:cNvPr id="17" name="TextBox 16"/>
          <p:cNvSpPr txBox="1"/>
          <p:nvPr/>
        </p:nvSpPr>
        <p:spPr>
          <a:xfrm>
            <a:off x="6689556" y="3140121"/>
            <a:ext cx="3785937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ATGCTTTAGTCGT</a:t>
            </a:r>
            <a:r>
              <a:rPr lang="en-AU" dirty="0" smtClean="0">
                <a:solidFill>
                  <a:srgbClr val="FF0000"/>
                </a:solidFill>
              </a:rPr>
              <a:t>C</a:t>
            </a:r>
            <a:r>
              <a:rPr lang="en-AU" dirty="0" smtClean="0"/>
              <a:t>AAAAATTAA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8514681" y="3408284"/>
            <a:ext cx="1345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/>
              <a:t>SNP</a:t>
            </a:r>
            <a:endParaRPr lang="en-A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30759" y="3140121"/>
            <a:ext cx="69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DNA</a:t>
            </a:r>
            <a:endParaRPr lang="en-A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475493" y="2388225"/>
            <a:ext cx="1348712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(healthy)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10475493" y="3150257"/>
            <a:ext cx="1348712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(diseased)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421185" y="4411524"/>
            <a:ext cx="41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AUGCUUUAGUCGU</a:t>
            </a:r>
            <a:r>
              <a:rPr lang="en-AU" dirty="0" smtClean="0">
                <a:solidFill>
                  <a:srgbClr val="FF0000"/>
                </a:solidFill>
              </a:rPr>
              <a:t>C</a:t>
            </a:r>
            <a:r>
              <a:rPr lang="en-AU" dirty="0" smtClean="0"/>
              <a:t>AAAAAUUAA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5430758" y="4411524"/>
            <a:ext cx="9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mRNA</a:t>
            </a:r>
            <a:endParaRPr lang="en-A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46691" y="5715739"/>
            <a:ext cx="3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0000"/>
                </a:solidFill>
              </a:rPr>
              <a:t>X</a:t>
            </a:r>
            <a:endParaRPr lang="en-AU" sz="2000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816479" y="4909890"/>
            <a:ext cx="0" cy="664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16479" y="3746838"/>
            <a:ext cx="0" cy="664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4" y="2701967"/>
            <a:ext cx="2611188" cy="31941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the effect of mutations (2)</a:t>
            </a:r>
            <a:endParaRPr lang="en-AU" dirty="0"/>
          </a:p>
        </p:txBody>
      </p:sp>
      <p:pic>
        <p:nvPicPr>
          <p:cNvPr id="9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89" y="2374265"/>
            <a:ext cx="2980155" cy="3645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3052" y="3162840"/>
            <a:ext cx="3019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ATGCTTTAGTCGTAAAAAATTAA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8182645" y="2323234"/>
            <a:ext cx="31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TTAGGTTTCTCGT</a:t>
            </a:r>
            <a:r>
              <a:rPr lang="en-AU" sz="1400" dirty="0" smtClean="0">
                <a:solidFill>
                  <a:srgbClr val="FF0000"/>
                </a:solidFill>
              </a:rPr>
              <a:t>C</a:t>
            </a:r>
            <a:r>
              <a:rPr lang="en-AU" sz="1400" dirty="0" smtClean="0"/>
              <a:t>TTACCCGAAA</a:t>
            </a:r>
            <a:endParaRPr lang="en-AU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60478" y="39944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60478" y="41468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60478" y="42992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60478" y="4435642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60478" y="4700337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60478" y="4555958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60478" y="4820653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64030" y="39944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2645" y="3174894"/>
            <a:ext cx="3019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ATGCTTTAGTCGTAAAAAATTAA</a:t>
            </a:r>
            <a:endParaRPr lang="en-AU" dirty="0"/>
          </a:p>
        </p:txBody>
      </p:sp>
      <p:sp>
        <p:nvSpPr>
          <p:cNvPr id="22" name="Pie 21"/>
          <p:cNvSpPr/>
          <p:nvPr/>
        </p:nvSpPr>
        <p:spPr>
          <a:xfrm rot="4391908">
            <a:off x="8775032" y="2993073"/>
            <a:ext cx="689810" cy="661789"/>
          </a:xfrm>
          <a:prstGeom prst="pie">
            <a:avLst>
              <a:gd name="adj1" fmla="val 1863436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264030" y="41468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64030" y="4299062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5114929" y="5711673"/>
            <a:ext cx="3002220" cy="260685"/>
          </a:xfrm>
          <a:prstGeom prst="rect">
            <a:avLst/>
          </a:prstGeom>
        </p:spPr>
      </p:pic>
      <p:pic>
        <p:nvPicPr>
          <p:cNvPr id="26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5114929" y="5976368"/>
            <a:ext cx="3002220" cy="260685"/>
          </a:xfrm>
          <a:prstGeom prst="rect">
            <a:avLst/>
          </a:prstGeom>
        </p:spPr>
      </p:pic>
      <p:pic>
        <p:nvPicPr>
          <p:cNvPr id="27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5114929" y="5454999"/>
            <a:ext cx="3002220" cy="260685"/>
          </a:xfrm>
          <a:prstGeom prst="rect">
            <a:avLst/>
          </a:prstGeom>
        </p:spPr>
      </p:pic>
      <p:pic>
        <p:nvPicPr>
          <p:cNvPr id="28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8103102" y="5976368"/>
            <a:ext cx="3002220" cy="26068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1" idx="2"/>
          </p:cNvCxnSpPr>
          <p:nvPr/>
        </p:nvCxnSpPr>
        <p:spPr>
          <a:xfrm flipH="1">
            <a:off x="9536405" y="2631011"/>
            <a:ext cx="201152" cy="26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16367" y="2701967"/>
            <a:ext cx="156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(creates stronger repressor)</a:t>
            </a:r>
            <a:endParaRPr lang="en-A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927558" y="6385077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healthy</a:t>
            </a:r>
            <a:endParaRPr lang="en-A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299919" y="6387356"/>
            <a:ext cx="123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disease</a:t>
            </a:r>
            <a:endParaRPr lang="en-AU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77263" y="4940968"/>
            <a:ext cx="0" cy="35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761620" y="4940968"/>
            <a:ext cx="0" cy="35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Sample and data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5" y="2603500"/>
            <a:ext cx="5326056" cy="3765216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Sample taken from the </a:t>
            </a:r>
            <a:r>
              <a:rPr lang="en-AU" b="1" dirty="0" smtClean="0"/>
              <a:t>AIBL study </a:t>
            </a:r>
            <a:r>
              <a:rPr lang="en-AU" dirty="0" smtClean="0"/>
              <a:t>(Australian Imaging, Biomarkers &amp; Lifestyle flagship study of ageing)</a:t>
            </a:r>
          </a:p>
          <a:p>
            <a:r>
              <a:rPr lang="en-AU" dirty="0" smtClean="0"/>
              <a:t>For </a:t>
            </a:r>
            <a:r>
              <a:rPr lang="en-AU" b="1" dirty="0" smtClean="0"/>
              <a:t>193</a:t>
            </a:r>
            <a:r>
              <a:rPr lang="en-AU" dirty="0" smtClean="0"/>
              <a:t> </a:t>
            </a:r>
            <a:r>
              <a:rPr lang="en-AU" b="1" dirty="0" smtClean="0"/>
              <a:t>individuals</a:t>
            </a:r>
            <a:r>
              <a:rPr lang="en-AU" dirty="0" smtClean="0"/>
              <a:t>, we have the following data:</a:t>
            </a:r>
          </a:p>
          <a:p>
            <a:pPr lvl="1"/>
            <a:r>
              <a:rPr lang="en-AU" b="1" dirty="0" smtClean="0"/>
              <a:t>A</a:t>
            </a:r>
            <a:r>
              <a:rPr lang="el-GR" b="1" dirty="0" smtClean="0"/>
              <a:t>β</a:t>
            </a:r>
            <a:r>
              <a:rPr lang="en-AU" b="1" dirty="0" smtClean="0"/>
              <a:t>-</a:t>
            </a:r>
            <a:r>
              <a:rPr lang="en-AU" b="1" dirty="0" err="1" smtClean="0"/>
              <a:t>pos</a:t>
            </a:r>
            <a:r>
              <a:rPr lang="en-AU" b="1" dirty="0" smtClean="0"/>
              <a:t> or –</a:t>
            </a:r>
            <a:r>
              <a:rPr lang="en-AU" b="1" dirty="0" err="1" smtClean="0"/>
              <a:t>neg</a:t>
            </a:r>
            <a:r>
              <a:rPr lang="en-AU" b="1" dirty="0" smtClean="0"/>
              <a:t> status </a:t>
            </a:r>
            <a:r>
              <a:rPr lang="en-AU" dirty="0" smtClean="0"/>
              <a:t>from PET scans</a:t>
            </a:r>
          </a:p>
          <a:p>
            <a:pPr lvl="1"/>
            <a:r>
              <a:rPr lang="en-AU" b="1" dirty="0" smtClean="0"/>
              <a:t>Genotypes </a:t>
            </a:r>
            <a:r>
              <a:rPr lang="en-AU" dirty="0"/>
              <a:t>(e.g. A/A or </a:t>
            </a:r>
            <a:r>
              <a:rPr lang="en-AU" dirty="0" smtClean="0"/>
              <a:t>A/T) </a:t>
            </a:r>
            <a:r>
              <a:rPr lang="en-AU" b="1" dirty="0" smtClean="0"/>
              <a:t>for ~2,000 SNPs</a:t>
            </a:r>
            <a:r>
              <a:rPr lang="en-AU" dirty="0" smtClean="0"/>
              <a:t> associated with AD</a:t>
            </a:r>
          </a:p>
          <a:p>
            <a:pPr lvl="1"/>
            <a:r>
              <a:rPr lang="en-AU" b="1" dirty="0" smtClean="0"/>
              <a:t>Gene expression </a:t>
            </a:r>
            <a:r>
              <a:rPr lang="en-AU" dirty="0" smtClean="0"/>
              <a:t>levels for </a:t>
            </a:r>
            <a:r>
              <a:rPr lang="en-AU" b="1" dirty="0" smtClean="0"/>
              <a:t>~22,000 genes</a:t>
            </a:r>
            <a:r>
              <a:rPr lang="en-AU" dirty="0" smtClean="0"/>
              <a:t> (</a:t>
            </a:r>
            <a:r>
              <a:rPr lang="en-AU" i="1" dirty="0" smtClean="0"/>
              <a:t>from blood samples</a:t>
            </a:r>
            <a:r>
              <a:rPr lang="en-AU" dirty="0" smtClean="0"/>
              <a:t>)</a:t>
            </a:r>
            <a:endParaRPr lang="en-AU" b="1" dirty="0" smtClean="0"/>
          </a:p>
          <a:p>
            <a:r>
              <a:rPr lang="en-AU" b="1" dirty="0" smtClean="0"/>
              <a:t>Question</a:t>
            </a:r>
            <a:r>
              <a:rPr lang="en-AU" dirty="0" smtClean="0"/>
              <a:t>: what are the relationships between the genotypes and gene expression patterns that might contribute to the development of AD?  </a:t>
            </a:r>
            <a:endParaRPr lang="en-AU" b="1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96" y="3288632"/>
            <a:ext cx="4990875" cy="3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Stages of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Stage 1: Analysis of </a:t>
            </a:r>
            <a:r>
              <a:rPr lang="en-AU" b="1" dirty="0" smtClean="0"/>
              <a:t>expression</a:t>
            </a:r>
            <a:r>
              <a:rPr lang="en-AU" dirty="0" smtClean="0"/>
              <a:t> data</a:t>
            </a:r>
          </a:p>
          <a:p>
            <a:r>
              <a:rPr lang="en-AU" dirty="0" smtClean="0"/>
              <a:t>Stage 2: Analysis of </a:t>
            </a:r>
            <a:r>
              <a:rPr lang="en-AU" b="1" dirty="0" smtClean="0"/>
              <a:t>genotype</a:t>
            </a:r>
            <a:r>
              <a:rPr lang="en-AU" dirty="0" smtClean="0"/>
              <a:t> data</a:t>
            </a:r>
          </a:p>
          <a:p>
            <a:r>
              <a:rPr lang="en-AU" dirty="0" smtClean="0"/>
              <a:t>Stage 3: </a:t>
            </a:r>
            <a:r>
              <a:rPr lang="en-AU" b="1" dirty="0" smtClean="0"/>
              <a:t>Network</a:t>
            </a:r>
            <a:r>
              <a:rPr lang="en-AU" dirty="0" smtClean="0"/>
              <a:t>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1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Stage 1: Expression data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154954" y="2358189"/>
            <a:ext cx="9878917" cy="821573"/>
          </a:xfrm>
        </p:spPr>
        <p:txBody>
          <a:bodyPr/>
          <a:lstStyle/>
          <a:p>
            <a:r>
              <a:rPr lang="en-AU" dirty="0" smtClean="0"/>
              <a:t>Which genes are differentially expressed between the A</a:t>
            </a:r>
            <a:r>
              <a:rPr lang="el-GR" dirty="0" smtClean="0"/>
              <a:t>β</a:t>
            </a:r>
            <a:r>
              <a:rPr lang="en-AU" dirty="0" smtClean="0"/>
              <a:t>-</a:t>
            </a:r>
            <a:r>
              <a:rPr lang="en-AU" dirty="0" err="1" smtClean="0"/>
              <a:t>pos</a:t>
            </a:r>
            <a:r>
              <a:rPr lang="en-AU" dirty="0" smtClean="0"/>
              <a:t> and –</a:t>
            </a:r>
            <a:r>
              <a:rPr lang="en-AU" dirty="0" err="1" smtClean="0"/>
              <a:t>neg</a:t>
            </a:r>
            <a:r>
              <a:rPr lang="en-AU" dirty="0" smtClean="0"/>
              <a:t> groups?</a:t>
            </a:r>
            <a:endParaRPr lang="en-AU" dirty="0"/>
          </a:p>
        </p:txBody>
      </p:sp>
      <p:pic>
        <p:nvPicPr>
          <p:cNvPr id="14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t="56346" b="31643"/>
          <a:stretch/>
        </p:blipFill>
        <p:spPr>
          <a:xfrm>
            <a:off x="1379622" y="4299062"/>
            <a:ext cx="2957809" cy="43313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260478" y="39944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60478" y="41468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60478" y="42992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60478" y="4435642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60478" y="4700337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60478" y="4555958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60478" y="4820653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64030" y="39944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64030" y="4146884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64030" y="4299062"/>
            <a:ext cx="268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5114929" y="5711673"/>
            <a:ext cx="3002220" cy="260685"/>
          </a:xfrm>
          <a:prstGeom prst="rect">
            <a:avLst/>
          </a:prstGeom>
        </p:spPr>
      </p:pic>
      <p:pic>
        <p:nvPicPr>
          <p:cNvPr id="30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5114929" y="5976368"/>
            <a:ext cx="3002220" cy="260685"/>
          </a:xfrm>
          <a:prstGeom prst="rect">
            <a:avLst/>
          </a:prstGeom>
        </p:spPr>
      </p:pic>
      <p:pic>
        <p:nvPicPr>
          <p:cNvPr id="31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5114929" y="5454999"/>
            <a:ext cx="3002220" cy="260685"/>
          </a:xfrm>
          <a:prstGeom prst="rect">
            <a:avLst/>
          </a:prstGeom>
        </p:spPr>
      </p:pic>
      <p:pic>
        <p:nvPicPr>
          <p:cNvPr id="32" name="Content Placeholder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8" t="92849" r="539"/>
          <a:stretch/>
        </p:blipFill>
        <p:spPr>
          <a:xfrm>
            <a:off x="8103102" y="5976368"/>
            <a:ext cx="3002220" cy="26068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999749" y="3175473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healthy</a:t>
            </a:r>
            <a:endParaRPr lang="en-A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145172" y="3198791"/>
            <a:ext cx="123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disease</a:t>
            </a:r>
            <a:endParaRPr lang="en-AU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577263" y="4940968"/>
            <a:ext cx="0" cy="35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61620" y="4940968"/>
            <a:ext cx="0" cy="35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55163" y="4924243"/>
            <a:ext cx="272714" cy="36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?</a:t>
            </a:r>
            <a:endParaRPr lang="en-A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339519" y="4924243"/>
            <a:ext cx="272714" cy="36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194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454</TotalTime>
  <Words>825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Building network models for Alzheimer’s Disease pathology</vt:lpstr>
      <vt:lpstr>Alzheimer’s Disease</vt:lpstr>
      <vt:lpstr>What causes the build-up of Aβ?</vt:lpstr>
      <vt:lpstr>Central dogma of molecular biochemistry</vt:lpstr>
      <vt:lpstr>Example of the effect of mutations (1)</vt:lpstr>
      <vt:lpstr>Example of the effect of mutations (2)</vt:lpstr>
      <vt:lpstr>Sample and data</vt:lpstr>
      <vt:lpstr>Stages of analysis</vt:lpstr>
      <vt:lpstr>Stage 1: Expression data</vt:lpstr>
      <vt:lpstr>Stage 1: expression data</vt:lpstr>
      <vt:lpstr>Stage 1: expression data</vt:lpstr>
      <vt:lpstr>Stage 2: genotype data </vt:lpstr>
      <vt:lpstr>Stage 2: genotype data </vt:lpstr>
      <vt:lpstr>Stage 3: network analysis</vt:lpstr>
      <vt:lpstr>PowerPoint Presentation</vt:lpstr>
      <vt:lpstr>Stage 3: network analysis</vt:lpstr>
      <vt:lpstr>Stage 3: network analysis</vt:lpstr>
      <vt:lpstr>Next steps</vt:lpstr>
      <vt:lpstr>Questions?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network models for Alzheimer’s Disease pathology</dc:title>
  <dc:creator>Brettell, Ian (H&amp;B, Herston - RBWH)</dc:creator>
  <cp:lastModifiedBy>Brettell, Ian (H&amp;B, Herston - RBWH)</cp:lastModifiedBy>
  <cp:revision>31</cp:revision>
  <dcterms:created xsi:type="dcterms:W3CDTF">2018-02-14T23:57:42Z</dcterms:created>
  <dcterms:modified xsi:type="dcterms:W3CDTF">2018-02-15T07:32:14Z</dcterms:modified>
</cp:coreProperties>
</file>