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3"/>
  </p:notesMasterIdLst>
  <p:sldIdLst>
    <p:sldId id="268" r:id="rId2"/>
    <p:sldId id="721" r:id="rId3"/>
    <p:sldId id="740" r:id="rId4"/>
    <p:sldId id="741" r:id="rId5"/>
    <p:sldId id="742" r:id="rId6"/>
    <p:sldId id="743" r:id="rId7"/>
    <p:sldId id="744" r:id="rId8"/>
    <p:sldId id="719" r:id="rId9"/>
    <p:sldId id="745" r:id="rId10"/>
    <p:sldId id="735" r:id="rId11"/>
    <p:sldId id="728" r:id="rId12"/>
  </p:sldIdLst>
  <p:sldSz cx="9906000" cy="6858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7B986D2-E8C1-4D0A-990C-749DED7ABA5E}">
          <p14:sldIdLst>
            <p14:sldId id="268"/>
            <p14:sldId id="721"/>
            <p14:sldId id="740"/>
            <p14:sldId id="741"/>
            <p14:sldId id="742"/>
            <p14:sldId id="743"/>
            <p14:sldId id="744"/>
            <p14:sldId id="719"/>
            <p14:sldId id="745"/>
            <p14:sldId id="735"/>
            <p14:sldId id="728"/>
          </p14:sldIdLst>
        </p14:section>
      </p14:sectionLst>
    </p:ext>
    <p:ext uri="{EFAFB233-063F-42B5-8137-9DF3F51BA10A}">
      <p15:sldGuideLst xmlns:p15="http://schemas.microsoft.com/office/powerpoint/2012/main">
        <p15:guide id="2" pos="312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92E7"/>
    <a:srgbClr val="318DDE"/>
    <a:srgbClr val="5EBA47"/>
    <a:srgbClr val="17486A"/>
    <a:srgbClr val="3E8EDE"/>
    <a:srgbClr val="036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52" autoAdjust="0"/>
    <p:restoredTop sz="96816" autoAdjust="0"/>
  </p:normalViewPr>
  <p:slideViewPr>
    <p:cSldViewPr snapToGrid="0">
      <p:cViewPr varScale="1">
        <p:scale>
          <a:sx n="128" d="100"/>
          <a:sy n="128" d="100"/>
        </p:scale>
        <p:origin x="1936" y="176"/>
      </p:cViewPr>
      <p:guideLst>
        <p:guide pos="3120"/>
        <p:guide orient="horz" pos="2160"/>
      </p:guideLst>
    </p:cSldViewPr>
  </p:slideViewPr>
  <p:outlineViewPr>
    <p:cViewPr>
      <p:scale>
        <a:sx n="33" d="100"/>
        <a:sy n="33" d="100"/>
      </p:scale>
      <p:origin x="0" y="-17772"/>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47FDE8E-C9EA-4A43-8789-DFF19C510078}" type="datetimeFigureOut">
              <a:rPr lang="en-US" smtClean="0"/>
              <a:t>10/29/19</a:t>
            </a:fld>
            <a:endParaRPr lang="en-US"/>
          </a:p>
        </p:txBody>
      </p:sp>
      <p:sp>
        <p:nvSpPr>
          <p:cNvPr id="4" name="Slide Image Placeholder 3"/>
          <p:cNvSpPr>
            <a:spLocks noGrp="1" noRot="1" noChangeAspect="1"/>
          </p:cNvSpPr>
          <p:nvPr>
            <p:ph type="sldImg" idx="2"/>
          </p:nvPr>
        </p:nvSpPr>
        <p:spPr>
          <a:xfrm>
            <a:off x="2900363" y="857250"/>
            <a:ext cx="334327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F856F99-1514-4F4B-89CD-D1870C008194}" type="slidenum">
              <a:rPr lang="en-US" smtClean="0"/>
              <a:t>‹#›</a:t>
            </a:fld>
            <a:endParaRPr lang="en-US"/>
          </a:p>
        </p:txBody>
      </p:sp>
    </p:spTree>
    <p:extLst>
      <p:ext uri="{BB962C8B-B14F-4D97-AF65-F5344CB8AC3E}">
        <p14:creationId xmlns:p14="http://schemas.microsoft.com/office/powerpoint/2010/main" val="571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81038" y="6356352"/>
            <a:ext cx="2228850" cy="365125"/>
          </a:xfrm>
          <a:prstGeom prst="rect">
            <a:avLst/>
          </a:prstGeom>
        </p:spPr>
        <p:txBody>
          <a:bodyPr/>
          <a:lstStyle/>
          <a:p>
            <a:fld id="{6DBF160B-3A44-4C3B-BCEA-BD19AB6803E9}" type="datetime1">
              <a:rPr lang="en-US" smtClean="0"/>
              <a:t>10/29/19</a:t>
            </a:fld>
            <a:endParaRPr lang="en-US"/>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EB09506-28EA-4C19-A061-02E7C9DE017B}" type="slidenum">
              <a:rPr lang="en-US" smtClean="0"/>
              <a:t>‹#›</a:t>
            </a:fld>
            <a:endParaRPr lang="en-US"/>
          </a:p>
        </p:txBody>
      </p:sp>
      <p:grpSp>
        <p:nvGrpSpPr>
          <p:cNvPr id="7" name="Group 6"/>
          <p:cNvGrpSpPr/>
          <p:nvPr userDrawn="1"/>
        </p:nvGrpSpPr>
        <p:grpSpPr>
          <a:xfrm>
            <a:off x="6371416" y="193892"/>
            <a:ext cx="3339682" cy="6665283"/>
            <a:chOff x="6371416" y="193892"/>
            <a:chExt cx="3339682" cy="6665283"/>
          </a:xfrm>
        </p:grpSpPr>
        <p:pic>
          <p:nvPicPr>
            <p:cNvPr id="8" name="Picture 7"/>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259247" y="193892"/>
              <a:ext cx="1564020" cy="3695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71416" y="636953"/>
              <a:ext cx="3339682" cy="6222222"/>
            </a:xfrm>
            <a:prstGeom prst="rect">
              <a:avLst/>
            </a:prstGeom>
          </p:spPr>
        </p:pic>
      </p:grpSp>
      <p:sp>
        <p:nvSpPr>
          <p:cNvPr id="10" name="Rectangle 9"/>
          <p:cNvSpPr/>
          <p:nvPr userDrawn="1"/>
        </p:nvSpPr>
        <p:spPr>
          <a:xfrm>
            <a:off x="0" y="0"/>
            <a:ext cx="31089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42950" y="1122363"/>
            <a:ext cx="6253163" cy="2387600"/>
          </a:xfrm>
          <a:prstGeom prst="rect">
            <a:avLst/>
          </a:prstGeom>
        </p:spPr>
        <p:txBody>
          <a:bodyPr anchor="b">
            <a:normAutofit/>
          </a:bodyPr>
          <a:lstStyle>
            <a:lvl1pPr algn="ctr">
              <a:defRPr sz="3200">
                <a:latin typeface="Arial Black" panose="020B0A04020102020204" pitchFamily="34" charset="0"/>
              </a:defRPr>
            </a:lvl1pPr>
          </a:lstStyle>
          <a:p>
            <a:r>
              <a:rPr lang="en-US" dirty="0"/>
              <a:t>Click to edit Master title style</a:t>
            </a:r>
          </a:p>
        </p:txBody>
      </p:sp>
      <p:sp>
        <p:nvSpPr>
          <p:cNvPr id="3" name="Subtitle 2"/>
          <p:cNvSpPr>
            <a:spLocks noGrp="1"/>
          </p:cNvSpPr>
          <p:nvPr>
            <p:ph type="subTitle" idx="1"/>
          </p:nvPr>
        </p:nvSpPr>
        <p:spPr>
          <a:xfrm>
            <a:off x="742950" y="3602038"/>
            <a:ext cx="6253163" cy="1655762"/>
          </a:xfrm>
          <a:prstGeom prst="rect">
            <a:avLst/>
          </a:prstGeom>
        </p:spPr>
        <p:txBody>
          <a:bodyPr>
            <a:normAutofit/>
          </a:bodyPr>
          <a:lstStyle>
            <a:lvl1pPr marL="0" indent="0" algn="ctr">
              <a:buNone/>
              <a:defRPr sz="2000">
                <a:solidFill>
                  <a:srgbClr val="318DDE"/>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901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9320" y="365128"/>
            <a:ext cx="8045643"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
        <p:nvSpPr>
          <p:cNvPr id="3" name="Content Placeholder 2"/>
          <p:cNvSpPr>
            <a:spLocks noGrp="1"/>
          </p:cNvSpPr>
          <p:nvPr>
            <p:ph idx="1"/>
          </p:nvPr>
        </p:nvSpPr>
        <p:spPr>
          <a:xfrm>
            <a:off x="1179320" y="1252025"/>
            <a:ext cx="8045643" cy="49249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FA8505E0-37E7-4BCD-BA8D-3C81CE89C100}" type="datetime1">
              <a:rPr lang="en-US" smtClean="0"/>
              <a:t>10/29/19</a:t>
            </a:fld>
            <a:endParaRPr lang="en-US"/>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lvl1pPr algn="r">
              <a:defRPr/>
            </a:lvl1pPr>
          </a:lstStyle>
          <a:p>
            <a:fld id="{FEB09506-28EA-4C19-A061-02E7C9DE017B}" type="slidenum">
              <a:rPr lang="en-US" smtClean="0"/>
              <a:pPr/>
              <a:t>‹#›</a:t>
            </a:fld>
            <a:endParaRPr lang="en-US"/>
          </a:p>
        </p:txBody>
      </p:sp>
    </p:spTree>
    <p:extLst>
      <p:ext uri="{BB962C8B-B14F-4D97-AF65-F5344CB8AC3E}">
        <p14:creationId xmlns:p14="http://schemas.microsoft.com/office/powerpoint/2010/main" val="204819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87866" y="1223889"/>
            <a:ext cx="3885161"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802" y="1223889"/>
            <a:ext cx="3885161"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9A38245A-2362-40A2-9432-11E173A2FE35}" type="datetime1">
              <a:rPr lang="en-US" smtClean="0"/>
              <a:t>10/29/19</a:t>
            </a:fld>
            <a:endParaRPr lang="en-US"/>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EB09506-28EA-4C19-A061-02E7C9DE017B}" type="slidenum">
              <a:rPr lang="en-US" smtClean="0"/>
              <a:t>‹#›</a:t>
            </a:fld>
            <a:endParaRPr lang="en-US"/>
          </a:p>
        </p:txBody>
      </p:sp>
      <p:sp>
        <p:nvSpPr>
          <p:cNvPr id="8" name="Title 1"/>
          <p:cNvSpPr>
            <a:spLocks noGrp="1"/>
          </p:cNvSpPr>
          <p:nvPr>
            <p:ph type="title"/>
          </p:nvPr>
        </p:nvSpPr>
        <p:spPr>
          <a:xfrm>
            <a:off x="1187866" y="365128"/>
            <a:ext cx="8037097"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52142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866" y="1248536"/>
            <a:ext cx="3885161"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5339802" y="1251521"/>
            <a:ext cx="3886452"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a:xfrm>
            <a:off x="681038" y="6356352"/>
            <a:ext cx="2228850" cy="365125"/>
          </a:xfrm>
          <a:prstGeom prst="rect">
            <a:avLst/>
          </a:prstGeom>
        </p:spPr>
        <p:txBody>
          <a:bodyPr/>
          <a:lstStyle/>
          <a:p>
            <a:fld id="{6FB96879-471E-46C8-A813-F70B84DA637C}" type="datetime1">
              <a:rPr lang="en-US" smtClean="0"/>
              <a:t>10/29/19</a:t>
            </a:fld>
            <a:endParaRPr lang="en-US"/>
          </a:p>
        </p:txBody>
      </p:sp>
      <p:sp>
        <p:nvSpPr>
          <p:cNvPr id="8" name="Footer Placeholder 7"/>
          <p:cNvSpPr>
            <a:spLocks noGrp="1"/>
          </p:cNvSpPr>
          <p:nvPr>
            <p:ph type="ftr" sz="quarter" idx="11"/>
          </p:nvPr>
        </p:nvSpPr>
        <p:spPr>
          <a:xfrm>
            <a:off x="3281363" y="6356352"/>
            <a:ext cx="334327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996113" y="6356352"/>
            <a:ext cx="2228850" cy="365125"/>
          </a:xfrm>
          <a:prstGeom prst="rect">
            <a:avLst/>
          </a:prstGeom>
        </p:spPr>
        <p:txBody>
          <a:bodyPr/>
          <a:lstStyle/>
          <a:p>
            <a:fld id="{FEB09506-28EA-4C19-A061-02E7C9DE017B}" type="slidenum">
              <a:rPr lang="en-US" smtClean="0"/>
              <a:t>‹#›</a:t>
            </a:fld>
            <a:endParaRPr lang="en-US"/>
          </a:p>
        </p:txBody>
      </p:sp>
      <p:sp>
        <p:nvSpPr>
          <p:cNvPr id="10" name="Title 1"/>
          <p:cNvSpPr>
            <a:spLocks noGrp="1"/>
          </p:cNvSpPr>
          <p:nvPr>
            <p:ph type="title"/>
          </p:nvPr>
        </p:nvSpPr>
        <p:spPr>
          <a:xfrm>
            <a:off x="1187866" y="365128"/>
            <a:ext cx="8037097"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
        <p:nvSpPr>
          <p:cNvPr id="11" name="Content Placeholder 2"/>
          <p:cNvSpPr>
            <a:spLocks noGrp="1"/>
          </p:cNvSpPr>
          <p:nvPr>
            <p:ph sz="half" idx="13"/>
          </p:nvPr>
        </p:nvSpPr>
        <p:spPr>
          <a:xfrm>
            <a:off x="1187866" y="1842867"/>
            <a:ext cx="3885161"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2"/>
          </p:nvPr>
        </p:nvSpPr>
        <p:spPr>
          <a:xfrm>
            <a:off x="5339802" y="1842867"/>
            <a:ext cx="3885162"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435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81038" y="6356352"/>
            <a:ext cx="2228850" cy="365125"/>
          </a:xfrm>
          <a:prstGeom prst="rect">
            <a:avLst/>
          </a:prstGeom>
        </p:spPr>
        <p:txBody>
          <a:bodyPr/>
          <a:lstStyle/>
          <a:p>
            <a:fld id="{81A389D0-0F06-4052-931B-BC5D7EEFC8E9}" type="datetime1">
              <a:rPr lang="en-US" smtClean="0"/>
              <a:t>10/29/19</a:t>
            </a:fld>
            <a:endParaRPr lang="en-US"/>
          </a:p>
        </p:txBody>
      </p:sp>
      <p:sp>
        <p:nvSpPr>
          <p:cNvPr id="4" name="Footer Placeholder 3"/>
          <p:cNvSpPr>
            <a:spLocks noGrp="1"/>
          </p:cNvSpPr>
          <p:nvPr>
            <p:ph type="ftr" sz="quarter" idx="11"/>
          </p:nvPr>
        </p:nvSpPr>
        <p:spPr>
          <a:xfrm>
            <a:off x="3281363" y="6356352"/>
            <a:ext cx="334327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996113" y="6356352"/>
            <a:ext cx="2228850" cy="365125"/>
          </a:xfrm>
          <a:prstGeom prst="rect">
            <a:avLst/>
          </a:prstGeom>
        </p:spPr>
        <p:txBody>
          <a:bodyPr/>
          <a:lstStyle/>
          <a:p>
            <a:fld id="{FEB09506-28EA-4C19-A061-02E7C9DE017B}" type="slidenum">
              <a:rPr lang="en-US" smtClean="0"/>
              <a:t>‹#›</a:t>
            </a:fld>
            <a:endParaRPr lang="en-US"/>
          </a:p>
        </p:txBody>
      </p:sp>
      <p:sp>
        <p:nvSpPr>
          <p:cNvPr id="6" name="Title 1"/>
          <p:cNvSpPr>
            <a:spLocks noGrp="1"/>
          </p:cNvSpPr>
          <p:nvPr>
            <p:ph type="title"/>
          </p:nvPr>
        </p:nvSpPr>
        <p:spPr>
          <a:xfrm>
            <a:off x="1187866" y="365128"/>
            <a:ext cx="8037097"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20594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1038" y="6356352"/>
            <a:ext cx="2228850" cy="365125"/>
          </a:xfrm>
          <a:prstGeom prst="rect">
            <a:avLst/>
          </a:prstGeom>
        </p:spPr>
        <p:txBody>
          <a:bodyPr/>
          <a:lstStyle/>
          <a:p>
            <a:fld id="{5ECBC4FA-4788-483E-AD3A-36A4714E3E4D}" type="datetime1">
              <a:rPr lang="en-US" smtClean="0"/>
              <a:t>10/29/19</a:t>
            </a:fld>
            <a:endParaRPr lang="en-US"/>
          </a:p>
        </p:txBody>
      </p:sp>
      <p:sp>
        <p:nvSpPr>
          <p:cNvPr id="3" name="Footer Placeholder 2"/>
          <p:cNvSpPr>
            <a:spLocks noGrp="1"/>
          </p:cNvSpPr>
          <p:nvPr>
            <p:ph type="ftr" sz="quarter" idx="11"/>
          </p:nvPr>
        </p:nvSpPr>
        <p:spPr>
          <a:xfrm>
            <a:off x="3281363" y="6356352"/>
            <a:ext cx="334327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996113" y="6356352"/>
            <a:ext cx="2228850" cy="365125"/>
          </a:xfrm>
          <a:prstGeom prst="rect">
            <a:avLst/>
          </a:prstGeom>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223831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6009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mailto:Steve.capell@gmail.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docs.vendhq.com/reference/0/spec/consignments/newconsignment" TargetMode="External"/><Relationship Id="rId3" Type="http://schemas.openxmlformats.org/officeDocument/2006/relationships/hyperlink" Target="https://www.shipmate.co.uk/guides/api" TargetMode="External"/><Relationship Id="rId7" Type="http://schemas.openxmlformats.org/officeDocument/2006/relationships/hyperlink" Target="https://github.com/NxtPort/API" TargetMode="External"/><Relationship Id="rId2" Type="http://schemas.openxmlformats.org/officeDocument/2006/relationships/hyperlink" Target="https://docs.tradelens.com/reference/api_documentation/" TargetMode="External"/><Relationship Id="rId1" Type="http://schemas.openxmlformats.org/officeDocument/2006/relationships/slideLayout" Target="../slideLayouts/slideLayout3.xml"/><Relationship Id="rId6" Type="http://schemas.openxmlformats.org/officeDocument/2006/relationships/hyperlink" Target="https://scurri.docs.apiary.io/#reference/consignments" TargetMode="External"/><Relationship Id="rId5" Type="http://schemas.openxmlformats.org/officeDocument/2006/relationships/hyperlink" Target="https://example.metapack.net/api.html" TargetMode="External"/><Relationship Id="rId4" Type="http://schemas.openxmlformats.org/officeDocument/2006/relationships/hyperlink" Target="https://developer.bring.com/api/tracking/" TargetMode="External"/><Relationship Id="rId9" Type="http://schemas.openxmlformats.org/officeDocument/2006/relationships/hyperlink" Target="https://api.ingotportal.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uncefact.unece.org/display/uncefactpublic/API+Town+Plan" TargetMode="External"/><Relationship Id="rId2" Type="http://schemas.openxmlformats.org/officeDocument/2006/relationships/hyperlink" Target="https://uncefact.unece.org/display/uncefactpublic/RDM2API"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8" name="Subtitle 5"/>
          <p:cNvSpPr txBox="1">
            <a:spLocks/>
          </p:cNvSpPr>
          <p:nvPr/>
        </p:nvSpPr>
        <p:spPr>
          <a:xfrm>
            <a:off x="380074" y="4835758"/>
            <a:ext cx="5275825" cy="163629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r>
              <a:rPr lang="en-US" sz="1600" dirty="0">
                <a:solidFill>
                  <a:schemeClr val="tx1">
                    <a:lumMod val="65000"/>
                    <a:lumOff val="35000"/>
                  </a:schemeClr>
                </a:solidFill>
                <a:latin typeface="Arial" panose="020B0604020202020204" pitchFamily="34" charset="0"/>
                <a:cs typeface="Arial" panose="020B0604020202020204" pitchFamily="34" charset="0"/>
              </a:rPr>
              <a:t>Steve Capell</a:t>
            </a:r>
          </a:p>
          <a:p>
            <a:pPr marL="0" indent="0">
              <a:spcBef>
                <a:spcPts val="0"/>
              </a:spcBef>
              <a:buNone/>
            </a:pPr>
            <a:r>
              <a:rPr lang="en-US" sz="1600" dirty="0" err="1">
                <a:solidFill>
                  <a:schemeClr val="tx1">
                    <a:lumMod val="65000"/>
                    <a:lumOff val="35000"/>
                  </a:schemeClr>
                </a:solidFill>
                <a:latin typeface="Arial" panose="020B0604020202020204" pitchFamily="34" charset="0"/>
                <a:cs typeface="Arial" panose="020B0604020202020204" pitchFamily="34" charset="0"/>
              </a:rPr>
              <a:t>steve.capell@gmail.com</a:t>
            </a:r>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marL="0" indent="0">
              <a:spcBef>
                <a:spcPts val="0"/>
              </a:spcBef>
              <a:buNone/>
            </a:pPr>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marL="0" indent="0">
              <a:spcBef>
                <a:spcPts val="0"/>
              </a:spcBef>
              <a:buNone/>
            </a:pPr>
            <a:endParaRPr lang="en-US" sz="16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412402" y="729673"/>
            <a:ext cx="6665104" cy="2110737"/>
          </a:xfrm>
        </p:spPr>
        <p:txBody>
          <a:bodyPr>
            <a:normAutofit/>
          </a:bodyPr>
          <a:lstStyle/>
          <a:p>
            <a:r>
              <a:rPr lang="en-US" dirty="0">
                <a:solidFill>
                  <a:srgbClr val="3392E7"/>
                </a:solidFill>
              </a:rPr>
              <a:t>UN/CEFACT API Projects</a:t>
            </a:r>
          </a:p>
        </p:txBody>
      </p:sp>
      <p:sp>
        <p:nvSpPr>
          <p:cNvPr id="3" name="Subtitle 2"/>
          <p:cNvSpPr>
            <a:spLocks noGrp="1"/>
          </p:cNvSpPr>
          <p:nvPr>
            <p:ph type="subTitle" idx="1"/>
          </p:nvPr>
        </p:nvSpPr>
        <p:spPr>
          <a:xfrm>
            <a:off x="863924" y="3252155"/>
            <a:ext cx="5762059" cy="1171857"/>
          </a:xfrm>
        </p:spPr>
        <p:txBody>
          <a:bodyPr/>
          <a:lstStyle/>
          <a:p>
            <a:r>
              <a:rPr lang="en-US" dirty="0"/>
              <a:t>RDM2API</a:t>
            </a:r>
          </a:p>
          <a:p>
            <a:r>
              <a:rPr lang="en-US" dirty="0"/>
              <a:t>API Town Plan</a:t>
            </a:r>
          </a:p>
        </p:txBody>
      </p:sp>
    </p:spTree>
    <p:extLst>
      <p:ext uri="{BB962C8B-B14F-4D97-AF65-F5344CB8AC3E}">
        <p14:creationId xmlns:p14="http://schemas.microsoft.com/office/powerpoint/2010/main" val="3870484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7DBFD2-FCC5-48B9-851B-F1EA63A23455}"/>
              </a:ext>
            </a:extLst>
          </p:cNvPr>
          <p:cNvSpPr>
            <a:spLocks noGrp="1"/>
          </p:cNvSpPr>
          <p:nvPr>
            <p:ph type="title"/>
          </p:nvPr>
        </p:nvSpPr>
        <p:spPr>
          <a:xfrm>
            <a:off x="1187866" y="365128"/>
            <a:ext cx="8542643" cy="620524"/>
          </a:xfrm>
        </p:spPr>
        <p:txBody>
          <a:bodyPr>
            <a:normAutofit/>
          </a:bodyPr>
          <a:lstStyle/>
          <a:p>
            <a:pPr algn="l"/>
            <a:r>
              <a:rPr lang="en-AU" dirty="0">
                <a:solidFill>
                  <a:srgbClr val="3392E7"/>
                </a:solidFill>
                <a:latin typeface="Arial" panose="020B0604020202020204" pitchFamily="34" charset="0"/>
                <a:cs typeface="Arial" panose="020B0604020202020204" pitchFamily="34" charset="0"/>
              </a:rPr>
              <a:t>Invitation – Join the effort!</a:t>
            </a:r>
          </a:p>
        </p:txBody>
      </p:sp>
      <p:sp>
        <p:nvSpPr>
          <p:cNvPr id="68" name="TextBox 67">
            <a:extLst>
              <a:ext uri="{FF2B5EF4-FFF2-40B4-BE49-F238E27FC236}">
                <a16:creationId xmlns:a16="http://schemas.microsoft.com/office/drawing/2014/main" id="{2257C093-E220-534F-80A3-DED2C5A6C1A1}"/>
              </a:ext>
            </a:extLst>
          </p:cNvPr>
          <p:cNvSpPr txBox="1"/>
          <p:nvPr/>
        </p:nvSpPr>
        <p:spPr>
          <a:xfrm>
            <a:off x="1187866" y="1188615"/>
            <a:ext cx="7989633" cy="1292662"/>
          </a:xfrm>
          <a:prstGeom prst="rect">
            <a:avLst/>
          </a:prstGeom>
          <a:noFill/>
        </p:spPr>
        <p:txBody>
          <a:bodyPr wrap="square" rtlCol="0">
            <a:spAutoFit/>
          </a:bodyPr>
          <a:lstStyle/>
          <a:p>
            <a:r>
              <a:rPr lang="en-US" sz="2400" b="1" dirty="0"/>
              <a:t>RDM2API - </a:t>
            </a:r>
            <a:r>
              <a:rPr lang="en-US" dirty="0"/>
              <a:t>A more technical stream – needs people with</a:t>
            </a:r>
            <a:endParaRPr lang="en-US" sz="2400" b="1" dirty="0"/>
          </a:p>
          <a:p>
            <a:pPr marL="285750" indent="-285750">
              <a:buFont typeface="Arial" panose="020B0604020202020204" pitchFamily="34" charset="0"/>
              <a:buChar char="•"/>
            </a:pPr>
            <a:r>
              <a:rPr lang="en-US" dirty="0"/>
              <a:t>a good knowledge of existing UN/CEFACT RDMs</a:t>
            </a:r>
          </a:p>
          <a:p>
            <a:pPr marL="285750" indent="-285750">
              <a:buFont typeface="Arial" panose="020B0604020202020204" pitchFamily="34" charset="0"/>
              <a:buChar char="•"/>
            </a:pPr>
            <a:r>
              <a:rPr lang="en-US" dirty="0"/>
              <a:t>a good understanding of RESTful API design </a:t>
            </a:r>
          </a:p>
          <a:p>
            <a:pPr marL="285750" indent="-285750">
              <a:buFont typeface="Arial" panose="020B0604020202020204" pitchFamily="34" charset="0"/>
              <a:buChar char="•"/>
            </a:pPr>
            <a:r>
              <a:rPr lang="en-US" dirty="0"/>
              <a:t>a good understanding of UML based data &amp; state lifecycle modelling.</a:t>
            </a:r>
          </a:p>
        </p:txBody>
      </p:sp>
      <p:sp>
        <p:nvSpPr>
          <p:cNvPr id="6" name="TextBox 5">
            <a:extLst>
              <a:ext uri="{FF2B5EF4-FFF2-40B4-BE49-F238E27FC236}">
                <a16:creationId xmlns:a16="http://schemas.microsoft.com/office/drawing/2014/main" id="{10D6676C-C4A9-4A4C-9D20-EAC04D7AE1AB}"/>
              </a:ext>
            </a:extLst>
          </p:cNvPr>
          <p:cNvSpPr txBox="1"/>
          <p:nvPr/>
        </p:nvSpPr>
        <p:spPr>
          <a:xfrm>
            <a:off x="1187865" y="2871641"/>
            <a:ext cx="7989633" cy="1292662"/>
          </a:xfrm>
          <a:prstGeom prst="rect">
            <a:avLst/>
          </a:prstGeom>
          <a:noFill/>
        </p:spPr>
        <p:txBody>
          <a:bodyPr wrap="square" rtlCol="0">
            <a:spAutoFit/>
          </a:bodyPr>
          <a:lstStyle/>
          <a:p>
            <a:r>
              <a:rPr lang="en-US" sz="2400" b="1" dirty="0"/>
              <a:t>API Town Plan - </a:t>
            </a:r>
            <a:r>
              <a:rPr lang="en-US" dirty="0"/>
              <a:t>A more business </a:t>
            </a:r>
            <a:r>
              <a:rPr lang="en-US" dirty="0" err="1"/>
              <a:t>focussed</a:t>
            </a:r>
            <a:r>
              <a:rPr lang="en-US" dirty="0"/>
              <a:t> stream – needs people with</a:t>
            </a:r>
            <a:endParaRPr lang="en-US" sz="2400" b="1" dirty="0"/>
          </a:p>
          <a:p>
            <a:pPr marL="285750" indent="-285750">
              <a:buFont typeface="Arial" panose="020B0604020202020204" pitchFamily="34" charset="0"/>
              <a:buChar char="•"/>
            </a:pPr>
            <a:r>
              <a:rPr lang="en-US" dirty="0"/>
              <a:t>Good business domain knowledge in Trade/Transport/Regulatory/Finance</a:t>
            </a:r>
          </a:p>
          <a:p>
            <a:pPr marL="285750" indent="-285750">
              <a:buFont typeface="Arial" panose="020B0604020202020204" pitchFamily="34" charset="0"/>
              <a:buChar char="•"/>
            </a:pPr>
            <a:r>
              <a:rPr lang="en-US" dirty="0"/>
              <a:t>Willingness to apply the RDM2API tools to their domain models and generate API / JSON-LD outputs.</a:t>
            </a:r>
          </a:p>
        </p:txBody>
      </p:sp>
    </p:spTree>
    <p:extLst>
      <p:ext uri="{BB962C8B-B14F-4D97-AF65-F5344CB8AC3E}">
        <p14:creationId xmlns:p14="http://schemas.microsoft.com/office/powerpoint/2010/main" val="225757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7DBFD2-FCC5-48B9-851B-F1EA63A23455}"/>
              </a:ext>
            </a:extLst>
          </p:cNvPr>
          <p:cNvSpPr>
            <a:spLocks noGrp="1"/>
          </p:cNvSpPr>
          <p:nvPr>
            <p:ph type="title"/>
          </p:nvPr>
        </p:nvSpPr>
        <p:spPr>
          <a:xfrm>
            <a:off x="1187866" y="365128"/>
            <a:ext cx="8542643" cy="688168"/>
          </a:xfrm>
        </p:spPr>
        <p:txBody>
          <a:bodyPr>
            <a:normAutofit/>
          </a:bodyPr>
          <a:lstStyle/>
          <a:p>
            <a:pPr algn="l"/>
            <a:r>
              <a:rPr lang="en-AU" dirty="0">
                <a:solidFill>
                  <a:srgbClr val="3392E7"/>
                </a:solidFill>
                <a:latin typeface="Arial" panose="020B0604020202020204" pitchFamily="34" charset="0"/>
                <a:cs typeface="Arial" panose="020B0604020202020204" pitchFamily="34" charset="0"/>
              </a:rPr>
              <a:t>Thanks for listening</a:t>
            </a:r>
          </a:p>
        </p:txBody>
      </p:sp>
      <p:sp>
        <p:nvSpPr>
          <p:cNvPr id="6" name="Content Placeholder 2">
            <a:extLst>
              <a:ext uri="{FF2B5EF4-FFF2-40B4-BE49-F238E27FC236}">
                <a16:creationId xmlns:a16="http://schemas.microsoft.com/office/drawing/2014/main" id="{E575F0EC-1D16-884B-8DA5-4047649D9388}"/>
              </a:ext>
            </a:extLst>
          </p:cNvPr>
          <p:cNvSpPr txBox="1">
            <a:spLocks/>
          </p:cNvSpPr>
          <p:nvPr/>
        </p:nvSpPr>
        <p:spPr>
          <a:xfrm>
            <a:off x="1289385" y="1933531"/>
            <a:ext cx="7955456" cy="13563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800" dirty="0"/>
              <a:t>Feel </a:t>
            </a:r>
            <a:r>
              <a:rPr lang="da-DK" sz="1800" dirty="0" err="1"/>
              <a:t>free</a:t>
            </a:r>
            <a:r>
              <a:rPr lang="da-DK" sz="1800" dirty="0"/>
              <a:t> to </a:t>
            </a:r>
            <a:r>
              <a:rPr lang="da-DK" sz="1800" dirty="0" err="1"/>
              <a:t>contact</a:t>
            </a:r>
            <a:r>
              <a:rPr lang="da-DK" sz="1800" dirty="0"/>
              <a:t> </a:t>
            </a:r>
            <a:r>
              <a:rPr lang="da-DK" sz="1800" dirty="0" err="1"/>
              <a:t>me</a:t>
            </a:r>
            <a:endParaRPr lang="da-DK" sz="1800" dirty="0"/>
          </a:p>
          <a:p>
            <a:r>
              <a:rPr lang="da-DK" sz="1800" dirty="0">
                <a:hlinkClick r:id="rId2"/>
              </a:rPr>
              <a:t>Steve.capell@gmail.com</a:t>
            </a:r>
            <a:endParaRPr lang="da-DK" sz="1800" dirty="0"/>
          </a:p>
          <a:p>
            <a:r>
              <a:rPr lang="da-DK" sz="1800" dirty="0"/>
              <a:t>edi3.org</a:t>
            </a:r>
          </a:p>
          <a:p>
            <a:pPr marL="0" indent="0">
              <a:buNone/>
            </a:pPr>
            <a:endParaRPr lang="da-DK" sz="1800" dirty="0"/>
          </a:p>
        </p:txBody>
      </p:sp>
    </p:spTree>
    <p:extLst>
      <p:ext uri="{BB962C8B-B14F-4D97-AF65-F5344CB8AC3E}">
        <p14:creationId xmlns:p14="http://schemas.microsoft.com/office/powerpoint/2010/main" val="267914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7DBFD2-FCC5-48B9-851B-F1EA63A23455}"/>
              </a:ext>
            </a:extLst>
          </p:cNvPr>
          <p:cNvSpPr>
            <a:spLocks noGrp="1"/>
          </p:cNvSpPr>
          <p:nvPr>
            <p:ph type="title"/>
          </p:nvPr>
        </p:nvSpPr>
        <p:spPr>
          <a:xfrm>
            <a:off x="1187866" y="365128"/>
            <a:ext cx="8542643" cy="632399"/>
          </a:xfrm>
        </p:spPr>
        <p:txBody>
          <a:bodyPr>
            <a:normAutofit/>
          </a:bodyPr>
          <a:lstStyle/>
          <a:p>
            <a:pPr algn="l"/>
            <a:r>
              <a:rPr lang="en-AU" dirty="0">
                <a:solidFill>
                  <a:srgbClr val="3392E7"/>
                </a:solidFill>
                <a:latin typeface="Arial" panose="020B0604020202020204" pitchFamily="34" charset="0"/>
                <a:cs typeface="Arial" panose="020B0604020202020204" pitchFamily="34" charset="0"/>
              </a:rPr>
              <a:t>Why is UN/CEFACT into this?</a:t>
            </a:r>
          </a:p>
        </p:txBody>
      </p:sp>
      <p:sp>
        <p:nvSpPr>
          <p:cNvPr id="6" name="Content Placeholder 2">
            <a:extLst>
              <a:ext uri="{FF2B5EF4-FFF2-40B4-BE49-F238E27FC236}">
                <a16:creationId xmlns:a16="http://schemas.microsoft.com/office/drawing/2014/main" id="{53553C47-A754-3242-B50B-5D0C43011191}"/>
              </a:ext>
            </a:extLst>
          </p:cNvPr>
          <p:cNvSpPr txBox="1">
            <a:spLocks/>
          </p:cNvSpPr>
          <p:nvPr/>
        </p:nvSpPr>
        <p:spPr>
          <a:xfrm>
            <a:off x="1187866" y="997526"/>
            <a:ext cx="7955456" cy="5495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a:t>Because APIs in the trade &amp; transport domain are popping up everywhere.  </a:t>
            </a:r>
          </a:p>
          <a:p>
            <a:r>
              <a:rPr lang="en-AU" sz="1600" dirty="0">
                <a:hlinkClick r:id="rId2"/>
              </a:rPr>
              <a:t>https://docs.tradelens.com/reference/api_documentation/</a:t>
            </a:r>
            <a:endParaRPr lang="en-AU" sz="1600" dirty="0"/>
          </a:p>
          <a:p>
            <a:r>
              <a:rPr lang="en-AU" sz="1600" dirty="0">
                <a:hlinkClick r:id="rId3"/>
              </a:rPr>
              <a:t>https://www.shipmate.co.uk/guides/api</a:t>
            </a:r>
            <a:endParaRPr lang="en-AU" sz="1600" dirty="0"/>
          </a:p>
          <a:p>
            <a:r>
              <a:rPr lang="en-AU" sz="1600" dirty="0">
                <a:hlinkClick r:id="rId4"/>
              </a:rPr>
              <a:t>https://developer.bring.com/api/tracking/</a:t>
            </a:r>
            <a:endParaRPr lang="en-AU" sz="1600" dirty="0"/>
          </a:p>
          <a:p>
            <a:r>
              <a:rPr lang="en-AU" sz="1600" dirty="0">
                <a:hlinkClick r:id="rId5"/>
              </a:rPr>
              <a:t>https://example.metapack.net/api.html</a:t>
            </a:r>
            <a:endParaRPr lang="en-AU" sz="1600" dirty="0"/>
          </a:p>
          <a:p>
            <a:r>
              <a:rPr lang="en-AU" sz="1600" dirty="0">
                <a:hlinkClick r:id="rId6"/>
              </a:rPr>
              <a:t>https://scurri.docs.apiary.io/#reference/consignments</a:t>
            </a:r>
            <a:endParaRPr lang="en-AU" sz="1600" dirty="0"/>
          </a:p>
          <a:p>
            <a:r>
              <a:rPr lang="en-AU" sz="1600" dirty="0">
                <a:hlinkClick r:id="rId7"/>
              </a:rPr>
              <a:t>https://github.com/NxtPort/API</a:t>
            </a:r>
            <a:endParaRPr lang="en-AU" sz="1600" dirty="0"/>
          </a:p>
          <a:p>
            <a:r>
              <a:rPr lang="en-AU" sz="1600" dirty="0">
                <a:hlinkClick r:id="rId8"/>
              </a:rPr>
              <a:t>https://docs.vendhq.com/reference/0/spec/consignments/newconsignment</a:t>
            </a:r>
            <a:endParaRPr lang="en-AU" sz="1600" dirty="0"/>
          </a:p>
          <a:p>
            <a:r>
              <a:rPr lang="en-AU" sz="1600" dirty="0">
                <a:hlinkClick r:id="rId9"/>
              </a:rPr>
              <a:t>https://api.ingotportal.com/</a:t>
            </a:r>
            <a:endParaRPr lang="en-AU" sz="1600" dirty="0"/>
          </a:p>
          <a:p>
            <a:r>
              <a:rPr lang="en-AU" sz="1600" dirty="0"/>
              <a:t>And hundreds more…. (this is just the first page google hits for ”consignment API”</a:t>
            </a:r>
          </a:p>
          <a:p>
            <a:pPr marL="0" indent="0">
              <a:buFont typeface="Arial" panose="020B0604020202020204" pitchFamily="34" charset="0"/>
              <a:buNone/>
            </a:pPr>
            <a:r>
              <a:rPr lang="en-AU" sz="1600" dirty="0"/>
              <a:t>And they are all different.  Not because they want to be but because there wasn’t anywhere to find common standards.  Web developers who build these things have generally never heard of UN/CEFACT and would be unlikely to make sense of the current outputs anyway.</a:t>
            </a:r>
          </a:p>
          <a:p>
            <a:pPr marL="0" indent="0">
              <a:buFont typeface="Arial" panose="020B0604020202020204" pitchFamily="34" charset="0"/>
              <a:buNone/>
            </a:pPr>
            <a:r>
              <a:rPr lang="en-AU" sz="1600" dirty="0"/>
              <a:t>So we have kicked off some projects to help.</a:t>
            </a:r>
          </a:p>
          <a:p>
            <a:pPr marL="0" indent="0">
              <a:buFont typeface="Arial" panose="020B0604020202020204" pitchFamily="34" charset="0"/>
              <a:buNone/>
            </a:pPr>
            <a:r>
              <a:rPr lang="en-AU" sz="1600" dirty="0"/>
              <a:t>Maybe some of you are here because of this.</a:t>
            </a:r>
          </a:p>
        </p:txBody>
      </p:sp>
    </p:spTree>
    <p:extLst>
      <p:ext uri="{BB962C8B-B14F-4D97-AF65-F5344CB8AC3E}">
        <p14:creationId xmlns:p14="http://schemas.microsoft.com/office/powerpoint/2010/main" val="278300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7DBFD2-FCC5-48B9-851B-F1EA63A23455}"/>
              </a:ext>
            </a:extLst>
          </p:cNvPr>
          <p:cNvSpPr>
            <a:spLocks noGrp="1"/>
          </p:cNvSpPr>
          <p:nvPr>
            <p:ph type="title"/>
          </p:nvPr>
        </p:nvSpPr>
        <p:spPr>
          <a:xfrm>
            <a:off x="1187866" y="365128"/>
            <a:ext cx="8542643" cy="632399"/>
          </a:xfrm>
        </p:spPr>
        <p:txBody>
          <a:bodyPr>
            <a:normAutofit/>
          </a:bodyPr>
          <a:lstStyle/>
          <a:p>
            <a:pPr algn="l"/>
            <a:r>
              <a:rPr lang="en-AU" dirty="0">
                <a:solidFill>
                  <a:srgbClr val="3392E7"/>
                </a:solidFill>
                <a:latin typeface="Arial" panose="020B0604020202020204" pitchFamily="34" charset="0"/>
                <a:cs typeface="Arial" panose="020B0604020202020204" pitchFamily="34" charset="0"/>
              </a:rPr>
              <a:t>We are the right place for this work. </a:t>
            </a:r>
          </a:p>
        </p:txBody>
      </p:sp>
      <p:sp>
        <p:nvSpPr>
          <p:cNvPr id="6" name="Content Placeholder 2">
            <a:extLst>
              <a:ext uri="{FF2B5EF4-FFF2-40B4-BE49-F238E27FC236}">
                <a16:creationId xmlns:a16="http://schemas.microsoft.com/office/drawing/2014/main" id="{53553C47-A754-3242-B50B-5D0C43011191}"/>
              </a:ext>
            </a:extLst>
          </p:cNvPr>
          <p:cNvSpPr txBox="1">
            <a:spLocks/>
          </p:cNvSpPr>
          <p:nvPr/>
        </p:nvSpPr>
        <p:spPr>
          <a:xfrm>
            <a:off x="1187866" y="997527"/>
            <a:ext cx="7955456" cy="49298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a:t>UN/CEFACT </a:t>
            </a:r>
          </a:p>
          <a:p>
            <a:r>
              <a:rPr lang="en-AU" sz="1600" dirty="0"/>
              <a:t>Has been the international trade standard authority for decades.</a:t>
            </a:r>
          </a:p>
          <a:p>
            <a:r>
              <a:rPr lang="en-AU" sz="1600" dirty="0"/>
              <a:t>Has a rich library of standard semantics and processes.</a:t>
            </a:r>
          </a:p>
          <a:p>
            <a:r>
              <a:rPr lang="en-AU" sz="1600" dirty="0"/>
              <a:t>Is a trusted and safe place to collaborate.</a:t>
            </a:r>
          </a:p>
          <a:p>
            <a:pPr marL="0" indent="0">
              <a:buNone/>
            </a:pPr>
            <a:r>
              <a:rPr lang="en-AU" sz="1600" dirty="0"/>
              <a:t>We just haven’t published our work in a format suitable for web developers.</a:t>
            </a:r>
          </a:p>
          <a:p>
            <a:pPr marL="0" indent="0">
              <a:buFont typeface="Arial" panose="020B0604020202020204" pitchFamily="34" charset="0"/>
              <a:buNone/>
            </a:pPr>
            <a:endParaRPr lang="en-AU" sz="1600" dirty="0"/>
          </a:p>
          <a:p>
            <a:pPr marL="0" indent="0">
              <a:buFont typeface="Arial" panose="020B0604020202020204" pitchFamily="34" charset="0"/>
              <a:buNone/>
            </a:pPr>
            <a:r>
              <a:rPr lang="en-AU" sz="1600" dirty="0"/>
              <a:t>Se we’ve started two projects:</a:t>
            </a:r>
          </a:p>
          <a:p>
            <a:pPr marL="0" indent="0">
              <a:buNone/>
            </a:pPr>
            <a:r>
              <a:rPr lang="en-AU" sz="1600" b="1" dirty="0"/>
              <a:t>RDM2API</a:t>
            </a:r>
            <a:r>
              <a:rPr lang="en-AU" sz="1600" dirty="0"/>
              <a:t> – A methodology to deliver API specifications and JSON-LD dictionaries with existing UN/CEFACT reference data models (RDMs) as the starting point.</a:t>
            </a:r>
          </a:p>
          <a:p>
            <a:r>
              <a:rPr lang="en-AU" sz="1600" dirty="0">
                <a:hlinkClick r:id="rId2"/>
              </a:rPr>
              <a:t>https://uncefact.unece.org/display/uncefactpublic/RDM2API</a:t>
            </a:r>
            <a:endParaRPr lang="en-AU" sz="1600" dirty="0"/>
          </a:p>
          <a:p>
            <a:pPr marL="0" indent="0">
              <a:buNone/>
            </a:pPr>
            <a:r>
              <a:rPr lang="en-AU" sz="1600" b="1" dirty="0"/>
              <a:t>API Town Plan </a:t>
            </a:r>
            <a:r>
              <a:rPr lang="en-AU" sz="1600" dirty="0"/>
              <a:t>– An architectural framework and governance model for the delivery of APIs and JSON-LD dictionaries by subject matter experts in business domains.</a:t>
            </a:r>
          </a:p>
          <a:p>
            <a:r>
              <a:rPr lang="en-AU" sz="1600" dirty="0">
                <a:hlinkClick r:id="rId3"/>
              </a:rPr>
              <a:t>https://uncefact.unece.org/display/uncefactpublic/API+Town+Plan</a:t>
            </a:r>
            <a:endParaRPr lang="en-AU" sz="1600" dirty="0"/>
          </a:p>
          <a:p>
            <a:pPr marL="0" indent="0">
              <a:buNone/>
            </a:pPr>
            <a:endParaRPr lang="en-AU" sz="1600" dirty="0"/>
          </a:p>
          <a:p>
            <a:pPr marL="0" indent="0">
              <a:buNone/>
            </a:pPr>
            <a:r>
              <a:rPr lang="en-AU" sz="1600" dirty="0"/>
              <a:t>In short – the </a:t>
            </a:r>
            <a:r>
              <a:rPr lang="en-AU" sz="1600" b="1" i="1" u="sng" dirty="0"/>
              <a:t>tools</a:t>
            </a:r>
            <a:r>
              <a:rPr lang="en-AU" sz="1600" dirty="0"/>
              <a:t> and the </a:t>
            </a:r>
            <a:r>
              <a:rPr lang="en-AU" sz="1600" b="1" i="1" u="sng" dirty="0"/>
              <a:t>rules</a:t>
            </a:r>
            <a:r>
              <a:rPr lang="en-AU" sz="1600" dirty="0"/>
              <a:t> for our work.</a:t>
            </a:r>
          </a:p>
        </p:txBody>
      </p:sp>
    </p:spTree>
    <p:extLst>
      <p:ext uri="{BB962C8B-B14F-4D97-AF65-F5344CB8AC3E}">
        <p14:creationId xmlns:p14="http://schemas.microsoft.com/office/powerpoint/2010/main" val="80902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7DBFD2-FCC5-48B9-851B-F1EA63A23455}"/>
              </a:ext>
            </a:extLst>
          </p:cNvPr>
          <p:cNvSpPr>
            <a:spLocks noGrp="1"/>
          </p:cNvSpPr>
          <p:nvPr>
            <p:ph type="title"/>
          </p:nvPr>
        </p:nvSpPr>
        <p:spPr>
          <a:xfrm>
            <a:off x="1187866" y="365128"/>
            <a:ext cx="8542643" cy="688168"/>
          </a:xfrm>
        </p:spPr>
        <p:txBody>
          <a:bodyPr>
            <a:normAutofit/>
          </a:bodyPr>
          <a:lstStyle/>
          <a:p>
            <a:pPr algn="l"/>
            <a:r>
              <a:rPr lang="en-AU" dirty="0">
                <a:solidFill>
                  <a:srgbClr val="3392E7"/>
                </a:solidFill>
                <a:latin typeface="Arial" panose="020B0604020202020204" pitchFamily="34" charset="0"/>
                <a:cs typeface="Arial" panose="020B0604020202020204" pitchFamily="34" charset="0"/>
              </a:rPr>
              <a:t>RDM2API Project Scope</a:t>
            </a:r>
          </a:p>
        </p:txBody>
      </p:sp>
      <p:sp>
        <p:nvSpPr>
          <p:cNvPr id="6" name="Content Placeholder 2">
            <a:extLst>
              <a:ext uri="{FF2B5EF4-FFF2-40B4-BE49-F238E27FC236}">
                <a16:creationId xmlns:a16="http://schemas.microsoft.com/office/drawing/2014/main" id="{E575F0EC-1D16-884B-8DA5-4047649D9388}"/>
              </a:ext>
            </a:extLst>
          </p:cNvPr>
          <p:cNvSpPr txBox="1">
            <a:spLocks/>
          </p:cNvSpPr>
          <p:nvPr/>
        </p:nvSpPr>
        <p:spPr>
          <a:xfrm>
            <a:off x="1187866" y="1090937"/>
            <a:ext cx="7955456" cy="3779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400" dirty="0"/>
              <a:t>Will deliver a suite of simple specifications (the blue boxes in the diagram below).  </a:t>
            </a:r>
          </a:p>
        </p:txBody>
      </p:sp>
      <p:pic>
        <p:nvPicPr>
          <p:cNvPr id="4" name="Picture 3" descr="A screen shot of a smart phone&#10;&#10;Description automatically generated">
            <a:extLst>
              <a:ext uri="{FF2B5EF4-FFF2-40B4-BE49-F238E27FC236}">
                <a16:creationId xmlns:a16="http://schemas.microsoft.com/office/drawing/2014/main" id="{B15BDBD5-B2E4-BB4E-B28A-5A4F5D54D22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603218" y="1357672"/>
            <a:ext cx="7711937" cy="5291329"/>
          </a:xfrm>
          <a:prstGeom prst="rect">
            <a:avLst/>
          </a:prstGeom>
        </p:spPr>
      </p:pic>
    </p:spTree>
    <p:extLst>
      <p:ext uri="{BB962C8B-B14F-4D97-AF65-F5344CB8AC3E}">
        <p14:creationId xmlns:p14="http://schemas.microsoft.com/office/powerpoint/2010/main" val="420213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7DBFD2-FCC5-48B9-851B-F1EA63A23455}"/>
              </a:ext>
            </a:extLst>
          </p:cNvPr>
          <p:cNvSpPr>
            <a:spLocks noGrp="1"/>
          </p:cNvSpPr>
          <p:nvPr>
            <p:ph type="title"/>
          </p:nvPr>
        </p:nvSpPr>
        <p:spPr>
          <a:xfrm>
            <a:off x="1187866" y="365128"/>
            <a:ext cx="8542643" cy="688168"/>
          </a:xfrm>
        </p:spPr>
        <p:txBody>
          <a:bodyPr>
            <a:normAutofit/>
          </a:bodyPr>
          <a:lstStyle/>
          <a:p>
            <a:pPr algn="l"/>
            <a:r>
              <a:rPr lang="en-AU" dirty="0">
                <a:solidFill>
                  <a:srgbClr val="3392E7"/>
                </a:solidFill>
                <a:latin typeface="Arial" panose="020B0604020202020204" pitchFamily="34" charset="0"/>
                <a:cs typeface="Arial" panose="020B0604020202020204" pitchFamily="34" charset="0"/>
              </a:rPr>
              <a:t>RDM2API Project – use cases</a:t>
            </a:r>
          </a:p>
        </p:txBody>
      </p:sp>
      <p:sp>
        <p:nvSpPr>
          <p:cNvPr id="6" name="Content Placeholder 2">
            <a:extLst>
              <a:ext uri="{FF2B5EF4-FFF2-40B4-BE49-F238E27FC236}">
                <a16:creationId xmlns:a16="http://schemas.microsoft.com/office/drawing/2014/main" id="{E575F0EC-1D16-884B-8DA5-4047649D9388}"/>
              </a:ext>
            </a:extLst>
          </p:cNvPr>
          <p:cNvSpPr txBox="1">
            <a:spLocks/>
          </p:cNvSpPr>
          <p:nvPr/>
        </p:nvSpPr>
        <p:spPr>
          <a:xfrm>
            <a:off x="1187866" y="1090937"/>
            <a:ext cx="7955456" cy="48427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400" dirty="0"/>
              <a:t>A UN/CEFACT </a:t>
            </a:r>
            <a:r>
              <a:rPr lang="en-AU" sz="1400" b="1" i="1" u="sng" dirty="0"/>
              <a:t>business expert </a:t>
            </a:r>
            <a:r>
              <a:rPr lang="en-AU" sz="1400" dirty="0"/>
              <a:t>would use conformant modelling tools as follows.</a:t>
            </a:r>
          </a:p>
          <a:p>
            <a:r>
              <a:rPr lang="en-AU" sz="1400" dirty="0"/>
              <a:t>Import reference libraries such as UN/CEFACT RDM from a shared repository.</a:t>
            </a:r>
          </a:p>
          <a:p>
            <a:r>
              <a:rPr lang="en-AU" sz="1400" dirty="0"/>
              <a:t>Define web resources and their state lifecycles using simple UML class and state-chart diagrams.</a:t>
            </a:r>
          </a:p>
          <a:p>
            <a:r>
              <a:rPr lang="en-AU" sz="1400" dirty="0"/>
              <a:t>Link relevant semantic definitions from the imported RDMs to the web resources.</a:t>
            </a:r>
          </a:p>
          <a:p>
            <a:r>
              <a:rPr lang="en-AU" sz="1400" dirty="0"/>
              <a:t>Generate Open API 3.0 reference specifications and publish them to any platform that is readily accessible to web developers (</a:t>
            </a:r>
            <a:r>
              <a:rPr lang="en-AU" sz="1400" dirty="0" err="1"/>
              <a:t>eg</a:t>
            </a:r>
            <a:r>
              <a:rPr lang="en-AU" sz="1400" dirty="0"/>
              <a:t> </a:t>
            </a:r>
            <a:r>
              <a:rPr lang="en-AU" sz="1400" dirty="0" err="1"/>
              <a:t>github</a:t>
            </a:r>
            <a:r>
              <a:rPr lang="en-AU" sz="1400" dirty="0"/>
              <a:t>).</a:t>
            </a:r>
          </a:p>
          <a:p>
            <a:r>
              <a:rPr lang="en-AU" sz="1400" dirty="0"/>
              <a:t>Generate JSON-LD dictionaries for use by any semantic processor </a:t>
            </a:r>
          </a:p>
          <a:p>
            <a:pPr marL="0" indent="0">
              <a:buNone/>
            </a:pPr>
            <a:endParaRPr lang="en-AU" sz="1400" dirty="0"/>
          </a:p>
          <a:p>
            <a:pPr marL="0" indent="0">
              <a:buNone/>
            </a:pPr>
            <a:r>
              <a:rPr lang="en-AU" sz="1400" dirty="0"/>
              <a:t>A </a:t>
            </a:r>
            <a:r>
              <a:rPr lang="en-AU" sz="1400" b="1" i="1" u="sng" dirty="0"/>
              <a:t>web developer </a:t>
            </a:r>
            <a:r>
              <a:rPr lang="en-AU" sz="1400" dirty="0"/>
              <a:t>that is charged with implementing web APIs that comply with UN/CEFACT standards would use the published specifications as follows.</a:t>
            </a:r>
          </a:p>
          <a:p>
            <a:r>
              <a:rPr lang="en-AU" sz="1400" dirty="0"/>
              <a:t>Import the Open API 3.0 reference specification into their preferred web development tool.</a:t>
            </a:r>
          </a:p>
          <a:p>
            <a:r>
              <a:rPr lang="en-AU" sz="1400" dirty="0"/>
              <a:t>Implement an API in accordance with the specification, including any non-breaking extensions.</a:t>
            </a:r>
          </a:p>
          <a:p>
            <a:r>
              <a:rPr lang="en-AU" sz="1400" dirty="0"/>
              <a:t>Run the open source test harness against their implementation and publish the conformance report.</a:t>
            </a:r>
          </a:p>
        </p:txBody>
      </p:sp>
    </p:spTree>
    <p:extLst>
      <p:ext uri="{BB962C8B-B14F-4D97-AF65-F5344CB8AC3E}">
        <p14:creationId xmlns:p14="http://schemas.microsoft.com/office/powerpoint/2010/main" val="415853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7DBFD2-FCC5-48B9-851B-F1EA63A23455}"/>
              </a:ext>
            </a:extLst>
          </p:cNvPr>
          <p:cNvSpPr>
            <a:spLocks noGrp="1"/>
          </p:cNvSpPr>
          <p:nvPr>
            <p:ph type="title"/>
          </p:nvPr>
        </p:nvSpPr>
        <p:spPr>
          <a:xfrm>
            <a:off x="1187866" y="365128"/>
            <a:ext cx="8542643" cy="688168"/>
          </a:xfrm>
        </p:spPr>
        <p:txBody>
          <a:bodyPr>
            <a:normAutofit/>
          </a:bodyPr>
          <a:lstStyle/>
          <a:p>
            <a:pPr algn="l"/>
            <a:r>
              <a:rPr lang="en-AU" dirty="0">
                <a:solidFill>
                  <a:srgbClr val="3392E7"/>
                </a:solidFill>
                <a:latin typeface="Arial" panose="020B0604020202020204" pitchFamily="34" charset="0"/>
                <a:cs typeface="Arial" panose="020B0604020202020204" pitchFamily="34" charset="0"/>
              </a:rPr>
              <a:t>RDM2API Project – Model Interchange</a:t>
            </a:r>
          </a:p>
        </p:txBody>
      </p:sp>
      <p:sp>
        <p:nvSpPr>
          <p:cNvPr id="6" name="Content Placeholder 2">
            <a:extLst>
              <a:ext uri="{FF2B5EF4-FFF2-40B4-BE49-F238E27FC236}">
                <a16:creationId xmlns:a16="http://schemas.microsoft.com/office/drawing/2014/main" id="{E575F0EC-1D16-884B-8DA5-4047649D9388}"/>
              </a:ext>
            </a:extLst>
          </p:cNvPr>
          <p:cNvSpPr txBox="1">
            <a:spLocks/>
          </p:cNvSpPr>
          <p:nvPr/>
        </p:nvSpPr>
        <p:spPr>
          <a:xfrm>
            <a:off x="1187866" y="1090937"/>
            <a:ext cx="7955456" cy="11553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400" dirty="0"/>
              <a:t>A core deliverable is the model interchange specification that delivers</a:t>
            </a:r>
          </a:p>
          <a:p>
            <a:r>
              <a:rPr lang="en-AU" sz="1400" dirty="0"/>
              <a:t>A tool independent (but simple &amp; human readable) format for the maintenance of library content (data models, state lifecycle models, code lists, etc)</a:t>
            </a:r>
          </a:p>
          <a:p>
            <a:r>
              <a:rPr lang="en-AU" sz="1400" dirty="0"/>
              <a:t>At least two implementations (</a:t>
            </a:r>
            <a:r>
              <a:rPr lang="en-AU" sz="1400" dirty="0" err="1"/>
              <a:t>eg</a:t>
            </a:r>
            <a:r>
              <a:rPr lang="en-AU" sz="1400" dirty="0"/>
              <a:t> </a:t>
            </a:r>
            <a:r>
              <a:rPr lang="en-AU" sz="1400" dirty="0" err="1"/>
              <a:t>starUML</a:t>
            </a:r>
            <a:r>
              <a:rPr lang="en-AU" sz="1400" dirty="0"/>
              <a:t> &amp; </a:t>
            </a:r>
            <a:r>
              <a:rPr lang="en-AU" sz="1400" dirty="0" err="1"/>
              <a:t>Gefeg</a:t>
            </a:r>
            <a:r>
              <a:rPr lang="en-AU" sz="1400" dirty="0"/>
              <a:t>) that support the specification.</a:t>
            </a:r>
          </a:p>
        </p:txBody>
      </p:sp>
      <p:pic>
        <p:nvPicPr>
          <p:cNvPr id="4" name="Picture 3" descr="A picture containing screenshot&#10;&#10;Description automatically generated">
            <a:extLst>
              <a:ext uri="{FF2B5EF4-FFF2-40B4-BE49-F238E27FC236}">
                <a16:creationId xmlns:a16="http://schemas.microsoft.com/office/drawing/2014/main" id="{0BC58168-3EE1-064A-8190-73A2E3719882}"/>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6425" y="2634437"/>
            <a:ext cx="6271315" cy="3858435"/>
          </a:xfrm>
          <a:prstGeom prst="rect">
            <a:avLst/>
          </a:prstGeom>
        </p:spPr>
      </p:pic>
    </p:spTree>
    <p:extLst>
      <p:ext uri="{BB962C8B-B14F-4D97-AF65-F5344CB8AC3E}">
        <p14:creationId xmlns:p14="http://schemas.microsoft.com/office/powerpoint/2010/main" val="224279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7DBFD2-FCC5-48B9-851B-F1EA63A23455}"/>
              </a:ext>
            </a:extLst>
          </p:cNvPr>
          <p:cNvSpPr>
            <a:spLocks noGrp="1"/>
          </p:cNvSpPr>
          <p:nvPr>
            <p:ph type="title"/>
          </p:nvPr>
        </p:nvSpPr>
        <p:spPr>
          <a:xfrm>
            <a:off x="1187866" y="365128"/>
            <a:ext cx="8542643" cy="688168"/>
          </a:xfrm>
        </p:spPr>
        <p:txBody>
          <a:bodyPr>
            <a:normAutofit/>
          </a:bodyPr>
          <a:lstStyle/>
          <a:p>
            <a:pPr algn="l"/>
            <a:r>
              <a:rPr lang="en-AU" dirty="0">
                <a:solidFill>
                  <a:srgbClr val="3392E7"/>
                </a:solidFill>
                <a:latin typeface="Arial" panose="020B0604020202020204" pitchFamily="34" charset="0"/>
                <a:cs typeface="Arial" panose="020B0604020202020204" pitchFamily="34" charset="0"/>
              </a:rPr>
              <a:t>RDM2API Project – </a:t>
            </a:r>
            <a:r>
              <a:rPr lang="en-AU" dirty="0" err="1">
                <a:solidFill>
                  <a:srgbClr val="3392E7"/>
                </a:solidFill>
                <a:latin typeface="Arial" panose="020B0604020202020204" pitchFamily="34" charset="0"/>
                <a:cs typeface="Arial" panose="020B0604020202020204" pitchFamily="34" charset="0"/>
              </a:rPr>
              <a:t>OpenAPI</a:t>
            </a:r>
            <a:r>
              <a:rPr lang="en-AU" dirty="0">
                <a:solidFill>
                  <a:srgbClr val="3392E7"/>
                </a:solidFill>
                <a:latin typeface="Arial" panose="020B0604020202020204" pitchFamily="34" charset="0"/>
                <a:cs typeface="Arial" panose="020B0604020202020204" pitchFamily="34" charset="0"/>
              </a:rPr>
              <a:t> / JSON-LD</a:t>
            </a:r>
          </a:p>
        </p:txBody>
      </p:sp>
      <p:sp>
        <p:nvSpPr>
          <p:cNvPr id="6" name="Content Placeholder 2">
            <a:extLst>
              <a:ext uri="{FF2B5EF4-FFF2-40B4-BE49-F238E27FC236}">
                <a16:creationId xmlns:a16="http://schemas.microsoft.com/office/drawing/2014/main" id="{E575F0EC-1D16-884B-8DA5-4047649D9388}"/>
              </a:ext>
            </a:extLst>
          </p:cNvPr>
          <p:cNvSpPr txBox="1">
            <a:spLocks/>
          </p:cNvSpPr>
          <p:nvPr/>
        </p:nvSpPr>
        <p:spPr>
          <a:xfrm>
            <a:off x="1187866" y="1090937"/>
            <a:ext cx="7955456" cy="9664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400" dirty="0"/>
              <a:t>Another deliverable is the set of conventions for mapping models to technical outputs</a:t>
            </a:r>
          </a:p>
          <a:p>
            <a:r>
              <a:rPr lang="en-AU" sz="1400" dirty="0"/>
              <a:t>Generating Open API 3.0 specifications from data &amp; state models.</a:t>
            </a:r>
          </a:p>
          <a:p>
            <a:r>
              <a:rPr lang="en-AU" sz="1400" dirty="0"/>
              <a:t>Generating JSON-LD dictionaries from the same models.</a:t>
            </a:r>
          </a:p>
        </p:txBody>
      </p:sp>
      <p:sp>
        <p:nvSpPr>
          <p:cNvPr id="11" name="TextBox 10">
            <a:extLst>
              <a:ext uri="{FF2B5EF4-FFF2-40B4-BE49-F238E27FC236}">
                <a16:creationId xmlns:a16="http://schemas.microsoft.com/office/drawing/2014/main" id="{3E83A54A-711C-4D41-AB9C-AB862C55C591}"/>
              </a:ext>
            </a:extLst>
          </p:cNvPr>
          <p:cNvSpPr txBox="1"/>
          <p:nvPr/>
        </p:nvSpPr>
        <p:spPr>
          <a:xfrm>
            <a:off x="2494721" y="2065223"/>
            <a:ext cx="2035814" cy="369332"/>
          </a:xfrm>
          <a:prstGeom prst="rect">
            <a:avLst/>
          </a:prstGeom>
          <a:noFill/>
        </p:spPr>
        <p:txBody>
          <a:bodyPr wrap="none" rtlCol="0">
            <a:spAutoFit/>
          </a:bodyPr>
          <a:lstStyle/>
          <a:p>
            <a:r>
              <a:rPr lang="en-US" dirty="0"/>
              <a:t>Information models</a:t>
            </a:r>
          </a:p>
        </p:txBody>
      </p:sp>
      <p:sp>
        <p:nvSpPr>
          <p:cNvPr id="12" name="TextBox 11">
            <a:extLst>
              <a:ext uri="{FF2B5EF4-FFF2-40B4-BE49-F238E27FC236}">
                <a16:creationId xmlns:a16="http://schemas.microsoft.com/office/drawing/2014/main" id="{16B7DFAD-09EB-0F4F-9C78-36DD38CCC7E2}"/>
              </a:ext>
            </a:extLst>
          </p:cNvPr>
          <p:cNvSpPr txBox="1"/>
          <p:nvPr/>
        </p:nvSpPr>
        <p:spPr>
          <a:xfrm>
            <a:off x="6320980" y="2108626"/>
            <a:ext cx="2205925" cy="369332"/>
          </a:xfrm>
          <a:prstGeom prst="rect">
            <a:avLst/>
          </a:prstGeom>
          <a:noFill/>
        </p:spPr>
        <p:txBody>
          <a:bodyPr wrap="none" rtlCol="0">
            <a:spAutoFit/>
          </a:bodyPr>
          <a:lstStyle/>
          <a:p>
            <a:r>
              <a:rPr lang="en-US" dirty="0"/>
              <a:t>State lifecycle models</a:t>
            </a:r>
          </a:p>
        </p:txBody>
      </p:sp>
      <p:sp>
        <p:nvSpPr>
          <p:cNvPr id="13" name="Down Arrow 12">
            <a:extLst>
              <a:ext uri="{FF2B5EF4-FFF2-40B4-BE49-F238E27FC236}">
                <a16:creationId xmlns:a16="http://schemas.microsoft.com/office/drawing/2014/main" id="{80FF1DFE-447F-2C42-8A28-5E4C9A548418}"/>
              </a:ext>
            </a:extLst>
          </p:cNvPr>
          <p:cNvSpPr/>
          <p:nvPr/>
        </p:nvSpPr>
        <p:spPr>
          <a:xfrm>
            <a:off x="4373217" y="5152006"/>
            <a:ext cx="1391478" cy="3771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4ED460D-4DA9-E546-ADDC-80CB4B40E0D8}"/>
              </a:ext>
            </a:extLst>
          </p:cNvPr>
          <p:cNvSpPr txBox="1"/>
          <p:nvPr/>
        </p:nvSpPr>
        <p:spPr>
          <a:xfrm>
            <a:off x="2689009" y="5652437"/>
            <a:ext cx="4604915" cy="369332"/>
          </a:xfrm>
          <a:prstGeom prst="rect">
            <a:avLst/>
          </a:prstGeom>
          <a:noFill/>
        </p:spPr>
        <p:txBody>
          <a:bodyPr wrap="none" rtlCol="0">
            <a:spAutoFit/>
          </a:bodyPr>
          <a:lstStyle/>
          <a:p>
            <a:r>
              <a:rPr lang="en-US" dirty="0"/>
              <a:t>Open API specifications / JSON-LD dictionaries</a:t>
            </a:r>
          </a:p>
        </p:txBody>
      </p:sp>
      <p:pic>
        <p:nvPicPr>
          <p:cNvPr id="4" name="Picture 3" descr="A picture containing game&#10;&#10;Description automatically generated">
            <a:extLst>
              <a:ext uri="{FF2B5EF4-FFF2-40B4-BE49-F238E27FC236}">
                <a16:creationId xmlns:a16="http://schemas.microsoft.com/office/drawing/2014/main" id="{5C9F5E4E-2D8F-074E-ACE7-ABB8D71094E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887554" y="2802836"/>
            <a:ext cx="3527931" cy="2159551"/>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3708A03E-D93A-B14F-937D-116CD2751B64}"/>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434127" y="2434555"/>
            <a:ext cx="3829009" cy="2439901"/>
          </a:xfrm>
          <a:prstGeom prst="rect">
            <a:avLst/>
          </a:prstGeom>
        </p:spPr>
      </p:pic>
    </p:spTree>
    <p:extLst>
      <p:ext uri="{BB962C8B-B14F-4D97-AF65-F5344CB8AC3E}">
        <p14:creationId xmlns:p14="http://schemas.microsoft.com/office/powerpoint/2010/main" val="36032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7DBFD2-FCC5-48B9-851B-F1EA63A23455}"/>
              </a:ext>
            </a:extLst>
          </p:cNvPr>
          <p:cNvSpPr>
            <a:spLocks noGrp="1"/>
          </p:cNvSpPr>
          <p:nvPr>
            <p:ph type="title"/>
          </p:nvPr>
        </p:nvSpPr>
        <p:spPr>
          <a:xfrm>
            <a:off x="1187866" y="365128"/>
            <a:ext cx="8542643" cy="688168"/>
          </a:xfrm>
        </p:spPr>
        <p:txBody>
          <a:bodyPr>
            <a:normAutofit/>
          </a:bodyPr>
          <a:lstStyle/>
          <a:p>
            <a:pPr algn="l"/>
            <a:r>
              <a:rPr lang="en-AU" dirty="0">
                <a:solidFill>
                  <a:srgbClr val="3392E7"/>
                </a:solidFill>
                <a:latin typeface="Arial" panose="020B0604020202020204" pitchFamily="34" charset="0"/>
                <a:cs typeface="Arial" panose="020B0604020202020204" pitchFamily="34" charset="0"/>
              </a:rPr>
              <a:t>The API Town Plan Project</a:t>
            </a:r>
          </a:p>
        </p:txBody>
      </p:sp>
      <p:sp>
        <p:nvSpPr>
          <p:cNvPr id="13" name="Content Placeholder 2">
            <a:extLst>
              <a:ext uri="{FF2B5EF4-FFF2-40B4-BE49-F238E27FC236}">
                <a16:creationId xmlns:a16="http://schemas.microsoft.com/office/drawing/2014/main" id="{6EBF4F7D-08FF-234C-BECA-79F7FF9751D3}"/>
              </a:ext>
            </a:extLst>
          </p:cNvPr>
          <p:cNvSpPr txBox="1">
            <a:spLocks/>
          </p:cNvSpPr>
          <p:nvPr/>
        </p:nvSpPr>
        <p:spPr>
          <a:xfrm>
            <a:off x="1187866" y="1090937"/>
            <a:ext cx="7955456" cy="13839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400" dirty="0"/>
              <a:t>As more and more UN/CEFACT business domains publish API standards, there is a risk of confusion and overlaps/gaps unless there is a well-managed architecture where every domain knows where they fit and all users can easily navigate the plan to find the APIs they need.  This project will establish a high level “API town plan” and associated governance and publishing framework for all UN/CEFACT APIs. </a:t>
            </a:r>
          </a:p>
          <a:p>
            <a:pPr marL="0" indent="0">
              <a:buNone/>
            </a:pPr>
            <a:r>
              <a:rPr lang="en-AU" sz="1400" dirty="0"/>
              <a:t>This project will be complete and proven successful when:</a:t>
            </a:r>
          </a:p>
        </p:txBody>
      </p:sp>
      <p:sp>
        <p:nvSpPr>
          <p:cNvPr id="15" name="Content Placeholder 2">
            <a:extLst>
              <a:ext uri="{FF2B5EF4-FFF2-40B4-BE49-F238E27FC236}">
                <a16:creationId xmlns:a16="http://schemas.microsoft.com/office/drawing/2014/main" id="{0CF08BCA-7D42-3344-925B-1876ABB24543}"/>
              </a:ext>
            </a:extLst>
          </p:cNvPr>
          <p:cNvSpPr txBox="1">
            <a:spLocks/>
          </p:cNvSpPr>
          <p:nvPr/>
        </p:nvSpPr>
        <p:spPr>
          <a:xfrm>
            <a:off x="1187866" y="2633869"/>
            <a:ext cx="3200260" cy="37070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400" dirty="0"/>
              <a:t>A first draft API town plan is published: As a clickable map covering Trade, Transport, Regulatory, and Financial domains as well as agriculture, tourism and other domains.</a:t>
            </a:r>
          </a:p>
          <a:p>
            <a:r>
              <a:rPr lang="en-AU" sz="1400" dirty="0"/>
              <a:t>A town plan governance framework is established: That defines how the town plan is managed and how new APIs are added.</a:t>
            </a:r>
          </a:p>
          <a:p>
            <a:r>
              <a:rPr lang="en-AU" sz="1400" dirty="0"/>
              <a:t>Conformant API Implementations are published: At least two domains have each followed the RDM2API methodology and have published at least one API that aligns with the town plan.</a:t>
            </a:r>
          </a:p>
        </p:txBody>
      </p:sp>
      <p:pic>
        <p:nvPicPr>
          <p:cNvPr id="3" name="Picture 2" descr="A screenshot of a cell phone&#10;&#10;Description automatically generated">
            <a:extLst>
              <a:ext uri="{FF2B5EF4-FFF2-40B4-BE49-F238E27FC236}">
                <a16:creationId xmlns:a16="http://schemas.microsoft.com/office/drawing/2014/main" id="{5C5A7917-1A6E-9B46-8112-C3EE66C71CE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02427" y="2647416"/>
            <a:ext cx="4972878" cy="3729659"/>
          </a:xfrm>
          <a:prstGeom prst="rect">
            <a:avLst/>
          </a:prstGeom>
        </p:spPr>
      </p:pic>
    </p:spTree>
    <p:extLst>
      <p:ext uri="{BB962C8B-B14F-4D97-AF65-F5344CB8AC3E}">
        <p14:creationId xmlns:p14="http://schemas.microsoft.com/office/powerpoint/2010/main" val="388762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582F4B39-EDEB-E946-8CB7-6397B59ACE5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21898" y="1053296"/>
            <a:ext cx="7674577" cy="5220505"/>
          </a:xfrm>
          <a:prstGeom prst="rect">
            <a:avLst/>
          </a:prstGeom>
        </p:spPr>
      </p:pic>
      <p:sp>
        <p:nvSpPr>
          <p:cNvPr id="5" name="Title 4">
            <a:extLst>
              <a:ext uri="{FF2B5EF4-FFF2-40B4-BE49-F238E27FC236}">
                <a16:creationId xmlns:a16="http://schemas.microsoft.com/office/drawing/2014/main" id="{6E7DBFD2-FCC5-48B9-851B-F1EA63A23455}"/>
              </a:ext>
            </a:extLst>
          </p:cNvPr>
          <p:cNvSpPr>
            <a:spLocks noGrp="1"/>
          </p:cNvSpPr>
          <p:nvPr>
            <p:ph type="title"/>
          </p:nvPr>
        </p:nvSpPr>
        <p:spPr>
          <a:xfrm>
            <a:off x="1187866" y="365128"/>
            <a:ext cx="8542643" cy="688168"/>
          </a:xfrm>
        </p:spPr>
        <p:txBody>
          <a:bodyPr>
            <a:normAutofit/>
          </a:bodyPr>
          <a:lstStyle/>
          <a:p>
            <a:pPr algn="l"/>
            <a:r>
              <a:rPr lang="en-AU" dirty="0">
                <a:solidFill>
                  <a:srgbClr val="3392E7"/>
                </a:solidFill>
                <a:latin typeface="Arial" panose="020B0604020202020204" pitchFamily="34" charset="0"/>
                <a:cs typeface="Arial" panose="020B0604020202020204" pitchFamily="34" charset="0"/>
              </a:rPr>
              <a:t>The API Town Plan Project – early draft</a:t>
            </a:r>
          </a:p>
        </p:txBody>
      </p:sp>
      <p:sp>
        <p:nvSpPr>
          <p:cNvPr id="3" name="TextBox 2">
            <a:extLst>
              <a:ext uri="{FF2B5EF4-FFF2-40B4-BE49-F238E27FC236}">
                <a16:creationId xmlns:a16="http://schemas.microsoft.com/office/drawing/2014/main" id="{4E0FCBC2-4644-D349-9C8A-C5BC8ECC17F0}"/>
              </a:ext>
            </a:extLst>
          </p:cNvPr>
          <p:cNvSpPr txBox="1"/>
          <p:nvPr/>
        </p:nvSpPr>
        <p:spPr>
          <a:xfrm>
            <a:off x="2642303" y="6303618"/>
            <a:ext cx="2310697" cy="369332"/>
          </a:xfrm>
          <a:prstGeom prst="rect">
            <a:avLst/>
          </a:prstGeom>
          <a:noFill/>
        </p:spPr>
        <p:txBody>
          <a:bodyPr wrap="none" rtlCol="0">
            <a:spAutoFit/>
          </a:bodyPr>
          <a:lstStyle/>
          <a:p>
            <a:r>
              <a:rPr lang="en-US" dirty="0"/>
              <a:t>API Domains (suburbs)</a:t>
            </a:r>
          </a:p>
        </p:txBody>
      </p:sp>
      <p:sp>
        <p:nvSpPr>
          <p:cNvPr id="6" name="TextBox 5">
            <a:extLst>
              <a:ext uri="{FF2B5EF4-FFF2-40B4-BE49-F238E27FC236}">
                <a16:creationId xmlns:a16="http://schemas.microsoft.com/office/drawing/2014/main" id="{129B593A-F513-8849-B1B0-1AAA854632F7}"/>
              </a:ext>
            </a:extLst>
          </p:cNvPr>
          <p:cNvSpPr txBox="1"/>
          <p:nvPr/>
        </p:nvSpPr>
        <p:spPr>
          <a:xfrm>
            <a:off x="5524706" y="6303618"/>
            <a:ext cx="2535246" cy="369332"/>
          </a:xfrm>
          <a:prstGeom prst="rect">
            <a:avLst/>
          </a:prstGeom>
          <a:noFill/>
        </p:spPr>
        <p:txBody>
          <a:bodyPr wrap="none" rtlCol="0">
            <a:spAutoFit/>
          </a:bodyPr>
          <a:lstStyle/>
          <a:p>
            <a:r>
              <a:rPr lang="en-US" dirty="0"/>
              <a:t>API Resources (buildings)</a:t>
            </a:r>
          </a:p>
        </p:txBody>
      </p:sp>
      <p:cxnSp>
        <p:nvCxnSpPr>
          <p:cNvPr id="8" name="Straight Arrow Connector 7">
            <a:extLst>
              <a:ext uri="{FF2B5EF4-FFF2-40B4-BE49-F238E27FC236}">
                <a16:creationId xmlns:a16="http://schemas.microsoft.com/office/drawing/2014/main" id="{F19679A1-AAD0-134A-AC5C-942AEA11ED69}"/>
              </a:ext>
            </a:extLst>
          </p:cNvPr>
          <p:cNvCxnSpPr>
            <a:cxnSpLocks/>
          </p:cNvCxnSpPr>
          <p:nvPr/>
        </p:nvCxnSpPr>
        <p:spPr>
          <a:xfrm flipH="1" flipV="1">
            <a:off x="2852530" y="6042992"/>
            <a:ext cx="367748" cy="26062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D91F61B-B062-4743-820B-31CA4A0EA50A}"/>
              </a:ext>
            </a:extLst>
          </p:cNvPr>
          <p:cNvCxnSpPr>
            <a:cxnSpLocks/>
          </p:cNvCxnSpPr>
          <p:nvPr/>
        </p:nvCxnSpPr>
        <p:spPr>
          <a:xfrm flipV="1">
            <a:off x="4051852" y="6042992"/>
            <a:ext cx="271670" cy="26062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D8E0317-18C3-6243-9C69-666F751EE708}"/>
              </a:ext>
            </a:extLst>
          </p:cNvPr>
          <p:cNvCxnSpPr>
            <a:cxnSpLocks/>
          </p:cNvCxnSpPr>
          <p:nvPr/>
        </p:nvCxnSpPr>
        <p:spPr>
          <a:xfrm flipH="1" flipV="1">
            <a:off x="5913783" y="5715000"/>
            <a:ext cx="337930" cy="558801"/>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A10A093-43E7-B246-871D-D2D577A1B12D}"/>
              </a:ext>
            </a:extLst>
          </p:cNvPr>
          <p:cNvCxnSpPr>
            <a:cxnSpLocks/>
            <a:stCxn id="6" idx="0"/>
          </p:cNvCxnSpPr>
          <p:nvPr/>
        </p:nvCxnSpPr>
        <p:spPr>
          <a:xfrm flipV="1">
            <a:off x="6792329" y="5715000"/>
            <a:ext cx="271670" cy="588618"/>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54AD4B-5924-2D41-A768-9979D036BCF8}"/>
              </a:ext>
            </a:extLst>
          </p:cNvPr>
          <p:cNvCxnSpPr>
            <a:cxnSpLocks/>
          </p:cNvCxnSpPr>
          <p:nvPr/>
        </p:nvCxnSpPr>
        <p:spPr>
          <a:xfrm flipH="1" flipV="1">
            <a:off x="5675243" y="4363278"/>
            <a:ext cx="828558" cy="194033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7913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7148</TotalTime>
  <Words>967</Words>
  <Application>Microsoft Macintosh PowerPoint</Application>
  <PresentationFormat>A4 Paper (210x297 mm)</PresentationFormat>
  <Paragraphs>79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Office Theme</vt:lpstr>
      <vt:lpstr>UN/CEFACT API Projects</vt:lpstr>
      <vt:lpstr>Why is UN/CEFACT into this?</vt:lpstr>
      <vt:lpstr>We are the right place for this work. </vt:lpstr>
      <vt:lpstr>RDM2API Project Scope</vt:lpstr>
      <vt:lpstr>RDM2API Project – use cases</vt:lpstr>
      <vt:lpstr>RDM2API Project – Model Interchange</vt:lpstr>
      <vt:lpstr>RDM2API Project – OpenAPI / JSON-LD</vt:lpstr>
      <vt:lpstr>The API Town Plan Project</vt:lpstr>
      <vt:lpstr>The API Town Plan Project – early draft</vt:lpstr>
      <vt:lpstr>Invitation – Join the effort!</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CAREC meeting</dc:title>
  <dc:creator>Ian Watt</dc:creator>
  <cp:lastModifiedBy>Steve Capell</cp:lastModifiedBy>
  <cp:revision>117</cp:revision>
  <dcterms:created xsi:type="dcterms:W3CDTF">2019-08-14T01:25:40Z</dcterms:created>
  <dcterms:modified xsi:type="dcterms:W3CDTF">2019-10-29T08:29:15Z</dcterms:modified>
</cp:coreProperties>
</file>