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68" r:id="rId2"/>
    <p:sldId id="721" r:id="rId3"/>
    <p:sldId id="719" r:id="rId4"/>
    <p:sldId id="729" r:id="rId5"/>
    <p:sldId id="730" r:id="rId6"/>
    <p:sldId id="731" r:id="rId7"/>
    <p:sldId id="739" r:id="rId8"/>
    <p:sldId id="734" r:id="rId9"/>
    <p:sldId id="718" r:id="rId10"/>
    <p:sldId id="736" r:id="rId11"/>
    <p:sldId id="737" r:id="rId12"/>
    <p:sldId id="735" r:id="rId13"/>
    <p:sldId id="728" r:id="rId14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268"/>
            <p14:sldId id="721"/>
            <p14:sldId id="719"/>
            <p14:sldId id="729"/>
            <p14:sldId id="730"/>
            <p14:sldId id="731"/>
            <p14:sldId id="739"/>
            <p14:sldId id="734"/>
            <p14:sldId id="718"/>
            <p14:sldId id="736"/>
            <p14:sldId id="737"/>
            <p14:sldId id="735"/>
            <p14:sldId id="728"/>
          </p14:sldIdLst>
        </p14:section>
      </p14:sectionLst>
    </p:ex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7" autoAdjust="0"/>
    <p:restoredTop sz="96816" autoAdjust="0"/>
  </p:normalViewPr>
  <p:slideViewPr>
    <p:cSldViewPr snapToGrid="0">
      <p:cViewPr varScale="1">
        <p:scale>
          <a:sx n="128" d="100"/>
          <a:sy n="128" d="100"/>
        </p:scale>
        <p:origin x="1936" y="176"/>
      </p:cViewPr>
      <p:guideLst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-1777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DBF160B-3A44-4C3B-BCEA-BD19AB6803E9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371416" y="193892"/>
            <a:ext cx="3339682" cy="6665283"/>
            <a:chOff x="6371416" y="193892"/>
            <a:chExt cx="3339682" cy="6665283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 userDrawn="1"/>
        </p:nvSpPr>
        <p:spPr>
          <a:xfrm>
            <a:off x="0" y="0"/>
            <a:ext cx="31089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625316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6253163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318DD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1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320" y="365128"/>
            <a:ext cx="8045643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320" y="1252025"/>
            <a:ext cx="8045643" cy="49249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A8505E0-37E7-4BCD-BA8D-3C81CE89C100}" type="datetime1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866" y="1223889"/>
            <a:ext cx="3885161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9802" y="1223889"/>
            <a:ext cx="3885161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87866" y="365128"/>
            <a:ext cx="8037097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866" y="1248536"/>
            <a:ext cx="3885161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9802" y="1251521"/>
            <a:ext cx="3886452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87866" y="365128"/>
            <a:ext cx="8037097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187866" y="1842867"/>
            <a:ext cx="3885161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5339802" y="1842867"/>
            <a:ext cx="3885162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7866" y="365128"/>
            <a:ext cx="8037097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ECBC4FA-4788-483E-AD3A-36A4714E3E4D}" type="datetime1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1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60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teve.capell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x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://data.fixer.io/api/latest?access_key=89aae4bb97079f6e159730ad3f000538&amp;base=EUR&amp;symbols=JPY,AU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shoes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shoes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hyperlink" Target="http://www.shoe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tif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ubtitle 5"/>
          <p:cNvSpPr txBox="1">
            <a:spLocks/>
          </p:cNvSpPr>
          <p:nvPr/>
        </p:nvSpPr>
        <p:spPr>
          <a:xfrm>
            <a:off x="380074" y="4835758"/>
            <a:ext cx="5275825" cy="16362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 Capell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steve.capell@gmail.com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02" y="729673"/>
            <a:ext cx="6665104" cy="2110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92E7"/>
                </a:solidFill>
              </a:rPr>
              <a:t>What is a Web API?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24" y="3252155"/>
            <a:ext cx="5762059" cy="1171857"/>
          </a:xfrm>
        </p:spPr>
        <p:txBody>
          <a:bodyPr/>
          <a:lstStyle/>
          <a:p>
            <a:r>
              <a:rPr lang="en-US" dirty="0"/>
              <a:t>A primer for non-technical people</a:t>
            </a:r>
          </a:p>
        </p:txBody>
      </p:sp>
    </p:spTree>
    <p:extLst>
      <p:ext uri="{BB962C8B-B14F-4D97-AF65-F5344CB8AC3E}">
        <p14:creationId xmlns:p14="http://schemas.microsoft.com/office/powerpoint/2010/main" val="387048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20524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what about security?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774AC5-8795-694B-9947-F6984F74FCC3}"/>
              </a:ext>
            </a:extLst>
          </p:cNvPr>
          <p:cNvSpPr txBox="1"/>
          <p:nvPr/>
        </p:nvSpPr>
        <p:spPr>
          <a:xfrm>
            <a:off x="1117615" y="1073218"/>
            <a:ext cx="868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an API consumer that is following links to a distributed web of resources, how do I identify myself to each one and how does the API provider decide whether to grant access?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6E03C2-ECEC-1F4C-9FB5-775098A4B26E}"/>
              </a:ext>
            </a:extLst>
          </p:cNvPr>
          <p:cNvGrpSpPr/>
          <p:nvPr/>
        </p:nvGrpSpPr>
        <p:grpSpPr>
          <a:xfrm>
            <a:off x="1372251" y="1994273"/>
            <a:ext cx="5277026" cy="2349127"/>
            <a:chOff x="1183409" y="871151"/>
            <a:chExt cx="8589192" cy="477227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57C093-E220-534F-80A3-DED2C5A6C1A1}"/>
                </a:ext>
              </a:extLst>
            </p:cNvPr>
            <p:cNvSpPr txBox="1"/>
            <p:nvPr/>
          </p:nvSpPr>
          <p:spPr>
            <a:xfrm>
              <a:off x="1183409" y="871151"/>
              <a:ext cx="79896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Here’s a consignment resource </a:t>
              </a:r>
            </a:p>
            <a:p>
              <a:r>
                <a:rPr lang="en-US" sz="1050" dirty="0"/>
                <a:t>https://api.3plcompany.com/consignments/12345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FB0078-3F0C-F043-943E-C6892BA3B025}"/>
                </a:ext>
              </a:extLst>
            </p:cNvPr>
            <p:cNvSpPr/>
            <p:nvPr/>
          </p:nvSpPr>
          <p:spPr>
            <a:xfrm>
              <a:off x="1470990" y="2931867"/>
              <a:ext cx="1361661" cy="496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consignment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71BEDED-E636-124C-B9EF-593D1979FEDF}"/>
                </a:ext>
              </a:extLst>
            </p:cNvPr>
            <p:cNvSpPr/>
            <p:nvPr/>
          </p:nvSpPr>
          <p:spPr>
            <a:xfrm>
              <a:off x="4272169" y="1641179"/>
              <a:ext cx="1361661" cy="496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business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C28BEB5-2902-6E40-848B-438E14C510B1}"/>
                </a:ext>
              </a:extLst>
            </p:cNvPr>
            <p:cNvSpPr/>
            <p:nvPr/>
          </p:nvSpPr>
          <p:spPr>
            <a:xfrm>
              <a:off x="4295360" y="2359930"/>
              <a:ext cx="1361661" cy="496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company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0955503-E336-D142-8AB7-4A5BA778883F}"/>
                </a:ext>
              </a:extLst>
            </p:cNvPr>
            <p:cNvSpPr/>
            <p:nvPr/>
          </p:nvSpPr>
          <p:spPr>
            <a:xfrm>
              <a:off x="4295360" y="3110735"/>
              <a:ext cx="1361661" cy="496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invoice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DB8F8EA-8AA3-5643-96F7-5DB7D385169C}"/>
                </a:ext>
              </a:extLst>
            </p:cNvPr>
            <p:cNvSpPr/>
            <p:nvPr/>
          </p:nvSpPr>
          <p:spPr>
            <a:xfrm>
              <a:off x="4295360" y="3881455"/>
              <a:ext cx="1361661" cy="496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container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82AC96A-F84C-C446-8935-28AB833E07A9}"/>
                </a:ext>
              </a:extLst>
            </p:cNvPr>
            <p:cNvSpPr/>
            <p:nvPr/>
          </p:nvSpPr>
          <p:spPr>
            <a:xfrm>
              <a:off x="4295360" y="4860895"/>
              <a:ext cx="1361661" cy="496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voyage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C1BE316-F9A4-964F-A267-4ACB9871EFF1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V="1">
              <a:off x="2323789" y="1889657"/>
              <a:ext cx="1948380" cy="104221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4112104-F00B-2645-A21F-1394832FC082}"/>
                </a:ext>
              </a:extLst>
            </p:cNvPr>
            <p:cNvCxnSpPr>
              <a:cxnSpLocks/>
              <a:stCxn id="3" idx="7"/>
              <a:endCxn id="70" idx="2"/>
            </p:cNvCxnSpPr>
            <p:nvPr/>
          </p:nvCxnSpPr>
          <p:spPr>
            <a:xfrm flipV="1">
              <a:off x="2633240" y="2608408"/>
              <a:ext cx="1662120" cy="39623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1B555C-DBD8-2444-A596-E5B495AAEEA7}"/>
                </a:ext>
              </a:extLst>
            </p:cNvPr>
            <p:cNvCxnSpPr>
              <a:cxnSpLocks/>
              <a:stCxn id="3" idx="6"/>
              <a:endCxn id="71" idx="2"/>
            </p:cNvCxnSpPr>
            <p:nvPr/>
          </p:nvCxnSpPr>
          <p:spPr>
            <a:xfrm>
              <a:off x="2832651" y="3180345"/>
              <a:ext cx="1462709" cy="17886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D213E32-22A6-5A47-A165-71DA3D685CE4}"/>
                </a:ext>
              </a:extLst>
            </p:cNvPr>
            <p:cNvCxnSpPr>
              <a:cxnSpLocks/>
              <a:stCxn id="3" idx="5"/>
              <a:endCxn id="75" idx="2"/>
            </p:cNvCxnSpPr>
            <p:nvPr/>
          </p:nvCxnSpPr>
          <p:spPr>
            <a:xfrm>
              <a:off x="2633240" y="3356045"/>
              <a:ext cx="1662120" cy="77388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EA76840-FB68-914D-9DB4-C5B2EDE70CA8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2323789" y="3428823"/>
              <a:ext cx="1971571" cy="168055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DB68D42-5583-0648-8538-816AF3A5A8D6}"/>
                </a:ext>
              </a:extLst>
            </p:cNvPr>
            <p:cNvSpPr/>
            <p:nvPr/>
          </p:nvSpPr>
          <p:spPr>
            <a:xfrm>
              <a:off x="7600438" y="4865579"/>
              <a:ext cx="1361661" cy="496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vessel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05711E0-44C3-2443-B511-C3AE7F5F9214}"/>
                </a:ext>
              </a:extLst>
            </p:cNvPr>
            <p:cNvCxnSpPr>
              <a:cxnSpLocks/>
              <a:stCxn id="76" idx="6"/>
              <a:endCxn id="82" idx="2"/>
            </p:cNvCxnSpPr>
            <p:nvPr/>
          </p:nvCxnSpPr>
          <p:spPr>
            <a:xfrm>
              <a:off x="5657021" y="5109373"/>
              <a:ext cx="1943417" cy="468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EC4FBE-A5EA-D048-83E7-242FB4FE085C}"/>
                </a:ext>
              </a:extLst>
            </p:cNvPr>
            <p:cNvSpPr txBox="1"/>
            <p:nvPr/>
          </p:nvSpPr>
          <p:spPr>
            <a:xfrm>
              <a:off x="5449794" y="1452337"/>
              <a:ext cx="33262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abr.gov.au</a:t>
              </a:r>
              <a:r>
                <a:rPr lang="en-US" sz="1050" dirty="0"/>
                <a:t>/businesses/99887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BF2756-9690-294B-9679-B9D3ED428E0D}"/>
                </a:ext>
              </a:extLst>
            </p:cNvPr>
            <p:cNvSpPr txBox="1"/>
            <p:nvPr/>
          </p:nvSpPr>
          <p:spPr>
            <a:xfrm>
              <a:off x="5323802" y="2102132"/>
              <a:ext cx="3853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companies.gov.uk</a:t>
              </a:r>
              <a:r>
                <a:rPr lang="en-US" sz="1050" dirty="0"/>
                <a:t>/businesses/22349 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D8001E1-5261-5D48-A648-70247B3F386C}"/>
                </a:ext>
              </a:extLst>
            </p:cNvPr>
            <p:cNvSpPr txBox="1"/>
            <p:nvPr/>
          </p:nvSpPr>
          <p:spPr>
            <a:xfrm>
              <a:off x="5434419" y="2876415"/>
              <a:ext cx="27006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xero.com</a:t>
              </a:r>
              <a:r>
                <a:rPr lang="en-US" sz="1050" dirty="0"/>
                <a:t>/invoices/554432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6C4E35F-87B6-2349-BD57-9E327ACC724C}"/>
                </a:ext>
              </a:extLst>
            </p:cNvPr>
            <p:cNvSpPr txBox="1"/>
            <p:nvPr/>
          </p:nvSpPr>
          <p:spPr>
            <a:xfrm>
              <a:off x="5290189" y="3601713"/>
              <a:ext cx="3671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boxtech.com</a:t>
              </a:r>
              <a:r>
                <a:rPr lang="en-US" sz="1050" dirty="0"/>
                <a:t>/containers/MSK33456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DEE7F7-6F8C-A44D-9BB3-1DFC2DFDC31B}"/>
                </a:ext>
              </a:extLst>
            </p:cNvPr>
            <p:cNvSpPr txBox="1"/>
            <p:nvPr/>
          </p:nvSpPr>
          <p:spPr>
            <a:xfrm>
              <a:off x="3464300" y="5361449"/>
              <a:ext cx="29657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carrier.com</a:t>
              </a:r>
              <a:r>
                <a:rPr lang="en-US" sz="1050" dirty="0"/>
                <a:t>/voyages/D123S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60CA598-F23A-5A45-B503-64F01D9F3E7F}"/>
                </a:ext>
              </a:extLst>
            </p:cNvPr>
            <p:cNvSpPr txBox="1"/>
            <p:nvPr/>
          </p:nvSpPr>
          <p:spPr>
            <a:xfrm>
              <a:off x="7007340" y="5381818"/>
              <a:ext cx="25114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imo.com</a:t>
              </a:r>
              <a:r>
                <a:rPr lang="en-US" sz="1050" dirty="0"/>
                <a:t>/vessels/99862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EE5D88D-A4A1-2143-977E-AF0D64238714}"/>
                </a:ext>
              </a:extLst>
            </p:cNvPr>
            <p:cNvSpPr txBox="1"/>
            <p:nvPr/>
          </p:nvSpPr>
          <p:spPr>
            <a:xfrm rot="526314">
              <a:off x="3047670" y="3282945"/>
              <a:ext cx="10970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shipment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DC2699E-FA26-2743-9B92-DDDC697291F3}"/>
                </a:ext>
              </a:extLst>
            </p:cNvPr>
            <p:cNvSpPr txBox="1"/>
            <p:nvPr/>
          </p:nvSpPr>
          <p:spPr>
            <a:xfrm rot="20670671">
              <a:off x="3062086" y="2688073"/>
              <a:ext cx="1293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consignee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C7324F2-9A53-DD48-A8BF-1F38DFB484EC}"/>
                </a:ext>
              </a:extLst>
            </p:cNvPr>
            <p:cNvSpPr txBox="1"/>
            <p:nvPr/>
          </p:nvSpPr>
          <p:spPr>
            <a:xfrm rot="19817751">
              <a:off x="2964316" y="2223478"/>
              <a:ext cx="12938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consignor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927AB-29B8-F74D-ABFF-5EB329201526}"/>
                </a:ext>
              </a:extLst>
            </p:cNvPr>
            <p:cNvSpPr txBox="1"/>
            <p:nvPr/>
          </p:nvSpPr>
          <p:spPr>
            <a:xfrm rot="1851904">
              <a:off x="2433381" y="3895450"/>
              <a:ext cx="2347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transport_equipment</a:t>
              </a:r>
              <a:endParaRPr lang="en-US" sz="105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90572A2-2EF2-EB49-9A22-0ABCC34F3ED4}"/>
                </a:ext>
              </a:extLst>
            </p:cNvPr>
            <p:cNvSpPr txBox="1"/>
            <p:nvPr/>
          </p:nvSpPr>
          <p:spPr>
            <a:xfrm rot="2446707">
              <a:off x="2162717" y="4263211"/>
              <a:ext cx="22660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transport_movement</a:t>
              </a:r>
              <a:endParaRPr lang="en-US" sz="105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A9761CB-568F-3D40-9CF8-E55F72CE672A}"/>
                </a:ext>
              </a:extLst>
            </p:cNvPr>
            <p:cNvSpPr txBox="1"/>
            <p:nvPr/>
          </p:nvSpPr>
          <p:spPr>
            <a:xfrm>
              <a:off x="5690804" y="4768692"/>
              <a:ext cx="19096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transport_means</a:t>
              </a:r>
              <a:endParaRPr lang="en-US" sz="1050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D03B091-4562-F64A-ADB6-29FB20CC53D8}"/>
                </a:ext>
              </a:extLst>
            </p:cNvPr>
            <p:cNvSpPr/>
            <p:nvPr/>
          </p:nvSpPr>
          <p:spPr>
            <a:xfrm>
              <a:off x="7582211" y="3897061"/>
              <a:ext cx="1361661" cy="496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/>
                <a:t>sensor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11206D0-72FC-5240-8D15-8BBC51060AD9}"/>
                </a:ext>
              </a:extLst>
            </p:cNvPr>
            <p:cNvCxnSpPr>
              <a:cxnSpLocks/>
              <a:stCxn id="75" idx="6"/>
              <a:endCxn id="118" idx="2"/>
            </p:cNvCxnSpPr>
            <p:nvPr/>
          </p:nvCxnSpPr>
          <p:spPr>
            <a:xfrm>
              <a:off x="5657021" y="4129933"/>
              <a:ext cx="1925190" cy="1560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9AC0AF-2E58-7C49-AB52-00A414D088F8}"/>
                </a:ext>
              </a:extLst>
            </p:cNvPr>
            <p:cNvSpPr txBox="1"/>
            <p:nvPr/>
          </p:nvSpPr>
          <p:spPr>
            <a:xfrm>
              <a:off x="6068618" y="4361956"/>
              <a:ext cx="37039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IoTsensors.com</a:t>
              </a:r>
              <a:r>
                <a:rPr lang="en-US" sz="1050" dirty="0"/>
                <a:t>/sensors/22334/temp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421CC07-2C7B-B740-A555-5B67544D13B1}"/>
                </a:ext>
              </a:extLst>
            </p:cNvPr>
            <p:cNvSpPr txBox="1"/>
            <p:nvPr/>
          </p:nvSpPr>
          <p:spPr>
            <a:xfrm>
              <a:off x="5573587" y="4053051"/>
              <a:ext cx="23470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Max_temperature</a:t>
              </a:r>
              <a:endParaRPr lang="en-US" sz="1050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6326412-CFA8-0844-98B7-8E77F9387134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2151821" y="1546477"/>
              <a:ext cx="0" cy="138539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4D7A1D-D33D-F640-9415-948F83F648CE}"/>
              </a:ext>
            </a:extLst>
          </p:cNvPr>
          <p:cNvCxnSpPr>
            <a:cxnSpLocks/>
          </p:cNvCxnSpPr>
          <p:nvPr/>
        </p:nvCxnSpPr>
        <p:spPr>
          <a:xfrm flipH="1" flipV="1">
            <a:off x="4141504" y="2528265"/>
            <a:ext cx="3378984" cy="4731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3189E5-6E99-9442-8E9F-17C9539DC562}"/>
              </a:ext>
            </a:extLst>
          </p:cNvPr>
          <p:cNvCxnSpPr>
            <a:cxnSpLocks/>
          </p:cNvCxnSpPr>
          <p:nvPr/>
        </p:nvCxnSpPr>
        <p:spPr>
          <a:xfrm flipH="1" flipV="1">
            <a:off x="4113636" y="2890255"/>
            <a:ext cx="3406852" cy="1181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536B31-5831-F34C-991D-F39A1BF62955}"/>
              </a:ext>
            </a:extLst>
          </p:cNvPr>
          <p:cNvCxnSpPr>
            <a:cxnSpLocks/>
          </p:cNvCxnSpPr>
          <p:nvPr/>
        </p:nvCxnSpPr>
        <p:spPr>
          <a:xfrm flipH="1">
            <a:off x="4085769" y="3028404"/>
            <a:ext cx="3434719" cy="22384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350A42-D6DE-4646-BE55-5AF05418813E}"/>
              </a:ext>
            </a:extLst>
          </p:cNvPr>
          <p:cNvCxnSpPr>
            <a:cxnSpLocks/>
            <a:endCxn id="126" idx="1"/>
          </p:cNvCxnSpPr>
          <p:nvPr/>
        </p:nvCxnSpPr>
        <p:spPr>
          <a:xfrm flipH="1">
            <a:off x="4069488" y="3062838"/>
            <a:ext cx="3451000" cy="56209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2B48E3-5F3E-2448-B983-E5947D21F7FD}"/>
              </a:ext>
            </a:extLst>
          </p:cNvPr>
          <p:cNvCxnSpPr>
            <a:cxnSpLocks/>
          </p:cNvCxnSpPr>
          <p:nvPr/>
        </p:nvCxnSpPr>
        <p:spPr>
          <a:xfrm flipH="1">
            <a:off x="4091562" y="3042247"/>
            <a:ext cx="3428926" cy="10051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D9AAD4-A61A-364C-96A2-7AF7BABA698B}"/>
              </a:ext>
            </a:extLst>
          </p:cNvPr>
          <p:cNvCxnSpPr>
            <a:cxnSpLocks/>
            <a:endCxn id="118" idx="6"/>
          </p:cNvCxnSpPr>
          <p:nvPr/>
        </p:nvCxnSpPr>
        <p:spPr>
          <a:xfrm flipH="1">
            <a:off x="6140123" y="3021656"/>
            <a:ext cx="1402440" cy="58441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1994E6-C28B-1F4F-8F5E-CBAAF7F8ADB8}"/>
              </a:ext>
            </a:extLst>
          </p:cNvPr>
          <p:cNvCxnSpPr>
            <a:cxnSpLocks/>
          </p:cNvCxnSpPr>
          <p:nvPr/>
        </p:nvCxnSpPr>
        <p:spPr>
          <a:xfrm flipH="1">
            <a:off x="6147218" y="3062838"/>
            <a:ext cx="1373270" cy="102753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6F3E62-96A5-CC49-82D7-E595E3D76322}"/>
              </a:ext>
            </a:extLst>
          </p:cNvPr>
          <p:cNvSpPr txBox="1"/>
          <p:nvPr/>
        </p:nvSpPr>
        <p:spPr>
          <a:xfrm>
            <a:off x="7613676" y="2566739"/>
            <a:ext cx="1984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all different web resources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C8D22D-C0FE-C540-95E1-5A001E1597BD}"/>
              </a:ext>
            </a:extLst>
          </p:cNvPr>
          <p:cNvSpPr txBox="1"/>
          <p:nvPr/>
        </p:nvSpPr>
        <p:spPr>
          <a:xfrm>
            <a:off x="1047366" y="4792176"/>
            <a:ext cx="868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wont scale well if every provider needs to register, verify identity, and issue tokens to every consumer.  </a:t>
            </a:r>
          </a:p>
        </p:txBody>
      </p:sp>
    </p:spTree>
    <p:extLst>
      <p:ext uri="{BB962C8B-B14F-4D97-AF65-F5344CB8AC3E}">
        <p14:creationId xmlns:p14="http://schemas.microsoft.com/office/powerpoint/2010/main" val="118371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20524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 Identity using OIDC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774AC5-8795-694B-9947-F6984F74FCC3}"/>
              </a:ext>
            </a:extLst>
          </p:cNvPr>
          <p:cNvSpPr txBox="1"/>
          <p:nvPr/>
        </p:nvSpPr>
        <p:spPr>
          <a:xfrm>
            <a:off x="1117615" y="1073218"/>
            <a:ext cx="868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Fortunately the web has already solved this problem by separating the job of verifying identity from the job of providing a service.  The standard protocol is called “Open ID Connect” (OIDC) but you all probably know it as “sign-in with </a:t>
            </a:r>
            <a:r>
              <a:rPr lang="en-US" dirty="0" err="1"/>
              <a:t>FaceBook</a:t>
            </a:r>
            <a:r>
              <a:rPr lang="en-US" dirty="0"/>
              <a:t> / Google / </a:t>
            </a:r>
            <a:r>
              <a:rPr lang="en-US" dirty="0" err="1"/>
              <a:t>etc</a:t>
            </a:r>
            <a:r>
              <a:rPr lang="en-US" dirty="0"/>
              <a:t>”. It works just as well for web APIs that return data as for websites that return pages.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336F53-E0F9-9648-8CEB-3C78A59AC979}"/>
              </a:ext>
            </a:extLst>
          </p:cNvPr>
          <p:cNvSpPr txBox="1"/>
          <p:nvPr/>
        </p:nvSpPr>
        <p:spPr>
          <a:xfrm>
            <a:off x="1326337" y="2725626"/>
            <a:ext cx="170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consumer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876508-0D2A-DB49-9C22-441EE117A850}"/>
              </a:ext>
            </a:extLst>
          </p:cNvPr>
          <p:cNvSpPr/>
          <p:nvPr/>
        </p:nvSpPr>
        <p:spPr>
          <a:xfrm>
            <a:off x="2909834" y="2597210"/>
            <a:ext cx="705679" cy="626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E6A0FF-C128-3C4C-AA5F-E6578CB23741}"/>
              </a:ext>
            </a:extLst>
          </p:cNvPr>
          <p:cNvSpPr/>
          <p:nvPr/>
        </p:nvSpPr>
        <p:spPr>
          <a:xfrm>
            <a:off x="6290488" y="2597211"/>
            <a:ext cx="705679" cy="626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96B0F6-CA28-424D-A157-1AEB2BF89737}"/>
              </a:ext>
            </a:extLst>
          </p:cNvPr>
          <p:cNvSpPr txBox="1"/>
          <p:nvPr/>
        </p:nvSpPr>
        <p:spPr>
          <a:xfrm>
            <a:off x="7129671" y="2725627"/>
            <a:ext cx="214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Provider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98DC560-4A15-574E-9568-96CB77EDD41B}"/>
              </a:ext>
            </a:extLst>
          </p:cNvPr>
          <p:cNvSpPr/>
          <p:nvPr/>
        </p:nvSpPr>
        <p:spPr>
          <a:xfrm>
            <a:off x="4669734" y="3524863"/>
            <a:ext cx="705679" cy="626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62E462-360E-8F48-A9D5-2942854D994E}"/>
              </a:ext>
            </a:extLst>
          </p:cNvPr>
          <p:cNvSpPr txBox="1"/>
          <p:nvPr/>
        </p:nvSpPr>
        <p:spPr>
          <a:xfrm>
            <a:off x="4169686" y="4151028"/>
            <a:ext cx="170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provider</a:t>
            </a:r>
          </a:p>
          <a:p>
            <a:pPr algn="ctr"/>
            <a:r>
              <a:rPr lang="en-US" dirty="0"/>
              <a:t>“Relying Party”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35C237AA-DB08-B342-825A-5253FB533FB3}"/>
              </a:ext>
            </a:extLst>
          </p:cNvPr>
          <p:cNvSpPr/>
          <p:nvPr/>
        </p:nvSpPr>
        <p:spPr>
          <a:xfrm>
            <a:off x="3627783" y="2405269"/>
            <a:ext cx="2663687" cy="387626"/>
          </a:xfrm>
          <a:custGeom>
            <a:avLst/>
            <a:gdLst>
              <a:gd name="connsiteX0" fmla="*/ 0 w 2663687"/>
              <a:gd name="connsiteY0" fmla="*/ 387626 h 387626"/>
              <a:gd name="connsiteX1" fmla="*/ 1043608 w 2663687"/>
              <a:gd name="connsiteY1" fmla="*/ 0 h 387626"/>
              <a:gd name="connsiteX2" fmla="*/ 2663687 w 2663687"/>
              <a:gd name="connsiteY2" fmla="*/ 387626 h 3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3687" h="387626">
                <a:moveTo>
                  <a:pt x="0" y="387626"/>
                </a:moveTo>
                <a:cubicBezTo>
                  <a:pt x="299830" y="193813"/>
                  <a:pt x="599660" y="0"/>
                  <a:pt x="1043608" y="0"/>
                </a:cubicBezTo>
                <a:cubicBezTo>
                  <a:pt x="1487556" y="0"/>
                  <a:pt x="2075621" y="193813"/>
                  <a:pt x="2663687" y="387626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238766-062E-FB48-93AB-A093C09B6313}"/>
              </a:ext>
            </a:extLst>
          </p:cNvPr>
          <p:cNvSpPr txBox="1"/>
          <p:nvPr/>
        </p:nvSpPr>
        <p:spPr>
          <a:xfrm>
            <a:off x="4044796" y="2492706"/>
            <a:ext cx="145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token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A8A0C8BB-88CB-5F4F-8B9B-C646B6A99199}"/>
              </a:ext>
            </a:extLst>
          </p:cNvPr>
          <p:cNvSpPr/>
          <p:nvPr/>
        </p:nvSpPr>
        <p:spPr>
          <a:xfrm rot="1980743" flipV="1">
            <a:off x="3319008" y="3459984"/>
            <a:ext cx="1418009" cy="285568"/>
          </a:xfrm>
          <a:custGeom>
            <a:avLst/>
            <a:gdLst>
              <a:gd name="connsiteX0" fmla="*/ 0 w 2663687"/>
              <a:gd name="connsiteY0" fmla="*/ 387626 h 387626"/>
              <a:gd name="connsiteX1" fmla="*/ 1043608 w 2663687"/>
              <a:gd name="connsiteY1" fmla="*/ 0 h 387626"/>
              <a:gd name="connsiteX2" fmla="*/ 2663687 w 2663687"/>
              <a:gd name="connsiteY2" fmla="*/ 387626 h 3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3687" h="387626">
                <a:moveTo>
                  <a:pt x="0" y="387626"/>
                </a:moveTo>
                <a:cubicBezTo>
                  <a:pt x="299830" y="193813"/>
                  <a:pt x="599660" y="0"/>
                  <a:pt x="1043608" y="0"/>
                </a:cubicBezTo>
                <a:cubicBezTo>
                  <a:pt x="1487556" y="0"/>
                  <a:pt x="2075621" y="193813"/>
                  <a:pt x="2663687" y="387626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8D1FAA-B86F-0346-8B64-36FAED504393}"/>
              </a:ext>
            </a:extLst>
          </p:cNvPr>
          <p:cNvSpPr txBox="1"/>
          <p:nvPr/>
        </p:nvSpPr>
        <p:spPr>
          <a:xfrm>
            <a:off x="2619509" y="3667662"/>
            <a:ext cx="155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 token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796D8A5E-720B-874A-BCD6-D01C3713C958}"/>
              </a:ext>
            </a:extLst>
          </p:cNvPr>
          <p:cNvSpPr/>
          <p:nvPr/>
        </p:nvSpPr>
        <p:spPr>
          <a:xfrm rot="19729485" flipV="1">
            <a:off x="5346937" y="3569777"/>
            <a:ext cx="1418009" cy="285568"/>
          </a:xfrm>
          <a:custGeom>
            <a:avLst/>
            <a:gdLst>
              <a:gd name="connsiteX0" fmla="*/ 0 w 2663687"/>
              <a:gd name="connsiteY0" fmla="*/ 387626 h 387626"/>
              <a:gd name="connsiteX1" fmla="*/ 1043608 w 2663687"/>
              <a:gd name="connsiteY1" fmla="*/ 0 h 387626"/>
              <a:gd name="connsiteX2" fmla="*/ 2663687 w 2663687"/>
              <a:gd name="connsiteY2" fmla="*/ 387626 h 38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3687" h="387626">
                <a:moveTo>
                  <a:pt x="0" y="387626"/>
                </a:moveTo>
                <a:cubicBezTo>
                  <a:pt x="299830" y="193813"/>
                  <a:pt x="599660" y="0"/>
                  <a:pt x="1043608" y="0"/>
                </a:cubicBezTo>
                <a:cubicBezTo>
                  <a:pt x="1487556" y="0"/>
                  <a:pt x="2075621" y="193813"/>
                  <a:pt x="2663687" y="387626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4E1119-ADC3-3247-8C7D-5FBA5C95E66F}"/>
              </a:ext>
            </a:extLst>
          </p:cNvPr>
          <p:cNvSpPr txBox="1"/>
          <p:nvPr/>
        </p:nvSpPr>
        <p:spPr>
          <a:xfrm>
            <a:off x="6285249" y="3562330"/>
            <a:ext cx="155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token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DE58D4-4285-BE43-8AB5-17567DA48873}"/>
              </a:ext>
            </a:extLst>
          </p:cNvPr>
          <p:cNvSpPr/>
          <p:nvPr/>
        </p:nvSpPr>
        <p:spPr>
          <a:xfrm>
            <a:off x="1780811" y="5365461"/>
            <a:ext cx="2789532" cy="841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knows this user as </a:t>
            </a:r>
            <a:r>
              <a:rPr lang="en-US" dirty="0" err="1">
                <a:solidFill>
                  <a:schemeClr val="tx1"/>
                </a:solidFill>
              </a:rPr>
              <a:t>steve.capell@gmail.com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BAB3B9-EFFF-D74C-A511-CA0D25FD6ADD}"/>
              </a:ext>
            </a:extLst>
          </p:cNvPr>
          <p:cNvSpPr txBox="1"/>
          <p:nvPr/>
        </p:nvSpPr>
        <p:spPr>
          <a:xfrm>
            <a:off x="5592290" y="5490530"/>
            <a:ext cx="280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Convenient for users but not much identity integrity.</a:t>
            </a:r>
          </a:p>
        </p:txBody>
      </p:sp>
      <p:sp>
        <p:nvSpPr>
          <p:cNvPr id="88" name="Title 4">
            <a:extLst>
              <a:ext uri="{FF2B5EF4-FFF2-40B4-BE49-F238E27FC236}">
                <a16:creationId xmlns:a16="http://schemas.microsoft.com/office/drawing/2014/main" id="{8A30B9A5-144B-D647-B16D-78ED0E0C8F8C}"/>
              </a:ext>
            </a:extLst>
          </p:cNvPr>
          <p:cNvSpPr txBox="1">
            <a:spLocks/>
          </p:cNvSpPr>
          <p:nvPr/>
        </p:nvSpPr>
        <p:spPr>
          <a:xfrm>
            <a:off x="1204225" y="4813853"/>
            <a:ext cx="3655770" cy="46197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AU" sz="2400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carry “claims”</a:t>
            </a:r>
          </a:p>
        </p:txBody>
      </p:sp>
    </p:spTree>
    <p:extLst>
      <p:ext uri="{BB962C8B-B14F-4D97-AF65-F5344CB8AC3E}">
        <p14:creationId xmlns:p14="http://schemas.microsoft.com/office/powerpoint/2010/main" val="113336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20524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Remaining challenges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57C093-E220-534F-80A3-DED2C5A6C1A1}"/>
              </a:ext>
            </a:extLst>
          </p:cNvPr>
          <p:cNvSpPr txBox="1"/>
          <p:nvPr/>
        </p:nvSpPr>
        <p:spPr>
          <a:xfrm>
            <a:off x="1187866" y="1317823"/>
            <a:ext cx="7989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make consistent sense of the data in all these APIs?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stay tuned for the presentation on UN/CEFACT API Town Plan and RDM2API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41254F-B8FA-9646-B643-D5A2556C9900}"/>
              </a:ext>
            </a:extLst>
          </p:cNvPr>
          <p:cNvSpPr txBox="1"/>
          <p:nvPr/>
        </p:nvSpPr>
        <p:spPr>
          <a:xfrm>
            <a:off x="1187866" y="2533710"/>
            <a:ext cx="7989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Identity Assurance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increase the integrity of identity claims so that providers can trust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stay tuned for the presentation on regulator APIs</a:t>
            </a:r>
          </a:p>
        </p:txBody>
      </p:sp>
    </p:spTree>
    <p:extLst>
      <p:ext uri="{BB962C8B-B14F-4D97-AF65-F5344CB8AC3E}">
        <p14:creationId xmlns:p14="http://schemas.microsoft.com/office/powerpoint/2010/main" val="225757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88168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listening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75F0EC-1D16-884B-8DA5-4047649D9388}"/>
              </a:ext>
            </a:extLst>
          </p:cNvPr>
          <p:cNvSpPr txBox="1">
            <a:spLocks/>
          </p:cNvSpPr>
          <p:nvPr/>
        </p:nvSpPr>
        <p:spPr>
          <a:xfrm>
            <a:off x="1289385" y="1933531"/>
            <a:ext cx="7955456" cy="13563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dirty="0"/>
              <a:t>Feel </a:t>
            </a:r>
            <a:r>
              <a:rPr lang="da-DK" sz="1800" dirty="0" err="1"/>
              <a:t>free</a:t>
            </a:r>
            <a:r>
              <a:rPr lang="da-DK" sz="1800" dirty="0"/>
              <a:t> to </a:t>
            </a:r>
            <a:r>
              <a:rPr lang="da-DK" sz="1800" dirty="0" err="1"/>
              <a:t>contact</a:t>
            </a:r>
            <a:r>
              <a:rPr lang="da-DK" sz="1800" dirty="0"/>
              <a:t> </a:t>
            </a:r>
            <a:r>
              <a:rPr lang="da-DK" sz="1800" dirty="0" err="1"/>
              <a:t>me</a:t>
            </a:r>
            <a:endParaRPr lang="da-DK" sz="1800" dirty="0"/>
          </a:p>
          <a:p>
            <a:r>
              <a:rPr lang="da-DK" sz="1800" dirty="0">
                <a:hlinkClick r:id="rId2"/>
              </a:rPr>
              <a:t>Steve.capell@gmail.com</a:t>
            </a:r>
            <a:endParaRPr lang="da-DK" sz="1800" dirty="0"/>
          </a:p>
          <a:p>
            <a:r>
              <a:rPr lang="da-DK" sz="1800" dirty="0"/>
              <a:t>edi3.org</a:t>
            </a:r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267914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42D3-C769-4504-BB4E-CEBBB44A6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9507" y="3827050"/>
            <a:ext cx="2199249" cy="427134"/>
          </a:xfrm>
        </p:spPr>
        <p:txBody>
          <a:bodyPr/>
          <a:lstStyle/>
          <a:p>
            <a:r>
              <a:rPr lang="en-AU" sz="1600" dirty="0"/>
              <a:t>Types </a:t>
            </a:r>
            <a:r>
              <a:rPr lang="en-AU" sz="1600" dirty="0">
                <a:hlinkClick r:id="rId2"/>
              </a:rPr>
              <a:t>www.xe.com</a:t>
            </a:r>
            <a:endParaRPr lang="en-AU" sz="1600" dirty="0"/>
          </a:p>
          <a:p>
            <a:r>
              <a:rPr lang="en-AU" sz="1600" dirty="0"/>
              <a:t>Enters amount</a:t>
            </a:r>
          </a:p>
          <a:p>
            <a:r>
              <a:rPr lang="en-AU" sz="1600" dirty="0"/>
              <a:t>Chooses From/to currency</a:t>
            </a:r>
          </a:p>
          <a:p>
            <a:r>
              <a:rPr lang="en-AU" sz="1600" dirty="0"/>
              <a:t>Hits go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32399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Here’s a pretty website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553C47-A754-3242-B50B-5D0C43011191}"/>
              </a:ext>
            </a:extLst>
          </p:cNvPr>
          <p:cNvSpPr txBox="1">
            <a:spLocks/>
          </p:cNvSpPr>
          <p:nvPr/>
        </p:nvSpPr>
        <p:spPr>
          <a:xfrm>
            <a:off x="1269507" y="5655364"/>
            <a:ext cx="7955456" cy="700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dirty="0"/>
              <a:t>Pretty familiar experience. It’s obvious what it does. 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95ED67-983D-3B48-9602-22C0C399F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295" y="1406615"/>
            <a:ext cx="5224668" cy="3040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BDCFF-B182-7A49-B312-5E2B8BCE2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050" y="2289511"/>
            <a:ext cx="1274468" cy="12744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27E624-624B-9E43-B051-4DB647CD5FF3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2981518" y="2926745"/>
            <a:ext cx="101877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88168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Here’s a similar thing with just the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75F0EC-1D16-884B-8DA5-4047649D9388}"/>
              </a:ext>
            </a:extLst>
          </p:cNvPr>
          <p:cNvSpPr txBox="1">
            <a:spLocks/>
          </p:cNvSpPr>
          <p:nvPr/>
        </p:nvSpPr>
        <p:spPr>
          <a:xfrm>
            <a:off x="1299324" y="4571785"/>
            <a:ext cx="7955456" cy="1413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It’s doing the same job.  It’s not as pretty for humans but it’s </a:t>
            </a:r>
            <a:r>
              <a:rPr lang="en-AU" sz="1400" b="1" u="sng" dirty="0"/>
              <a:t>excellent for machines</a:t>
            </a:r>
            <a:r>
              <a:rPr lang="en-AU" sz="1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This is a web API.  API means “Application Programming Interface”.  Web means the protocol is “just use the web”. More on that later.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D06EC-E7AB-694C-B967-7A6A75A5007C}"/>
              </a:ext>
            </a:extLst>
          </p:cNvPr>
          <p:cNvSpPr txBox="1">
            <a:spLocks/>
          </p:cNvSpPr>
          <p:nvPr/>
        </p:nvSpPr>
        <p:spPr>
          <a:xfrm>
            <a:off x="1177927" y="3175785"/>
            <a:ext cx="2773016" cy="688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600" dirty="0">
                <a:hlinkClick r:id="rId2"/>
              </a:rPr>
              <a:t>http://data.fixer.io/api/latest?access_key=89aae4bb97079f6e159730ad3f000538&amp;base=EUR&amp;symbols=JPY,AUD</a:t>
            </a:r>
            <a:endParaRPr lang="en-A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4F5764-5CE0-9348-86D7-ECFA1C147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45" y="1503184"/>
            <a:ext cx="1274468" cy="1274468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9ABECD-90A3-4D46-913F-7889C7FC1F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0011" y="1622613"/>
            <a:ext cx="4569800" cy="20523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E0664-22BC-784B-9953-BE0E037467D1}"/>
              </a:ext>
            </a:extLst>
          </p:cNvPr>
          <p:cNvCxnSpPr>
            <a:cxnSpLocks/>
          </p:cNvCxnSpPr>
          <p:nvPr/>
        </p:nvCxnSpPr>
        <p:spPr>
          <a:xfrm>
            <a:off x="3031213" y="2399971"/>
            <a:ext cx="153879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3799E0-E4AA-FA49-8BB7-8580DCBDBCF2}"/>
              </a:ext>
            </a:extLst>
          </p:cNvPr>
          <p:cNvSpPr txBox="1">
            <a:spLocks/>
          </p:cNvSpPr>
          <p:nvPr/>
        </p:nvSpPr>
        <p:spPr>
          <a:xfrm>
            <a:off x="1177927" y="2853207"/>
            <a:ext cx="1698980" cy="4558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Types:</a:t>
            </a:r>
          </a:p>
        </p:txBody>
      </p:sp>
    </p:spTree>
    <p:extLst>
      <p:ext uri="{BB962C8B-B14F-4D97-AF65-F5344CB8AC3E}">
        <p14:creationId xmlns:p14="http://schemas.microsoft.com/office/powerpoint/2010/main" val="388762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88168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really cool because you can do this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75F0EC-1D16-884B-8DA5-4047649D9388}"/>
              </a:ext>
            </a:extLst>
          </p:cNvPr>
          <p:cNvSpPr txBox="1">
            <a:spLocks/>
          </p:cNvSpPr>
          <p:nvPr/>
        </p:nvSpPr>
        <p:spPr>
          <a:xfrm>
            <a:off x="1269507" y="4987637"/>
            <a:ext cx="7955456" cy="98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The online shop application doesn’t have to maintain a database of exchange rates and update them daily.  It just calls a web API to do that.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D06EC-E7AB-694C-B967-7A6A75A5007C}"/>
              </a:ext>
            </a:extLst>
          </p:cNvPr>
          <p:cNvSpPr txBox="1">
            <a:spLocks/>
          </p:cNvSpPr>
          <p:nvPr/>
        </p:nvSpPr>
        <p:spPr>
          <a:xfrm>
            <a:off x="1396387" y="3206332"/>
            <a:ext cx="1848677" cy="43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dirty="0"/>
              <a:t>Types </a:t>
            </a:r>
            <a:r>
              <a:rPr lang="en-AU" sz="1600" dirty="0">
                <a:hlinkClick r:id="rId2"/>
              </a:rPr>
              <a:t>www.shoes.com</a:t>
            </a:r>
            <a:r>
              <a:rPr lang="en-AU" sz="1600" dirty="0"/>
              <a:t>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120C14-75AA-1540-9165-92497C917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739" y="1584373"/>
            <a:ext cx="3180522" cy="2035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A19801-1ACD-1548-9C19-BA0C0AF60D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394" y="1838832"/>
            <a:ext cx="1130686" cy="113068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62E5CA-BA9F-204C-92FF-5B6E5FD4185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7213920" y="1584373"/>
            <a:ext cx="2417198" cy="20523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F5B35-C4F2-3F46-85DA-DBFBCE50027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92080" y="2404175"/>
            <a:ext cx="76673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A288CF-0A21-6E45-996B-5BBD738D2153}"/>
              </a:ext>
            </a:extLst>
          </p:cNvPr>
          <p:cNvCxnSpPr>
            <a:cxnSpLocks/>
          </p:cNvCxnSpPr>
          <p:nvPr/>
        </p:nvCxnSpPr>
        <p:spPr>
          <a:xfrm>
            <a:off x="6543261" y="2404175"/>
            <a:ext cx="6706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16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88168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fact, most websites do this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75F0EC-1D16-884B-8DA5-4047649D9388}"/>
              </a:ext>
            </a:extLst>
          </p:cNvPr>
          <p:cNvSpPr txBox="1">
            <a:spLocks/>
          </p:cNvSpPr>
          <p:nvPr/>
        </p:nvSpPr>
        <p:spPr>
          <a:xfrm>
            <a:off x="1396387" y="4613789"/>
            <a:ext cx="7955456" cy="98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APIs are the building blocks of every modern website.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DDD12-219B-1D44-948C-2F7703E3A329}"/>
              </a:ext>
            </a:extLst>
          </p:cNvPr>
          <p:cNvSpPr/>
          <p:nvPr/>
        </p:nvSpPr>
        <p:spPr>
          <a:xfrm>
            <a:off x="7235997" y="1894044"/>
            <a:ext cx="2237960" cy="426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api.fixer.io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BE810-29A8-9C42-9AF5-DB92E001CD19}"/>
              </a:ext>
            </a:extLst>
          </p:cNvPr>
          <p:cNvSpPr/>
          <p:nvPr/>
        </p:nvSpPr>
        <p:spPr>
          <a:xfrm>
            <a:off x="7235479" y="2585047"/>
            <a:ext cx="2237961" cy="405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api.stripe.com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1E69D-A037-944B-9A86-94D834BE1E6D}"/>
              </a:ext>
            </a:extLst>
          </p:cNvPr>
          <p:cNvSpPr/>
          <p:nvPr/>
        </p:nvSpPr>
        <p:spPr>
          <a:xfrm>
            <a:off x="7235479" y="3325439"/>
            <a:ext cx="2237961" cy="42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maps.googleapis.com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3AB3E-EB90-154A-BEC3-94239A0B3689}"/>
              </a:ext>
            </a:extLst>
          </p:cNvPr>
          <p:cNvSpPr/>
          <p:nvPr/>
        </p:nvSpPr>
        <p:spPr>
          <a:xfrm>
            <a:off x="7235480" y="1261221"/>
            <a:ext cx="2237960" cy="42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facebook.com</a:t>
            </a:r>
            <a:r>
              <a:rPr lang="en-US" sz="1600" dirty="0"/>
              <a:t>/</a:t>
            </a:r>
            <a:r>
              <a:rPr lang="en-US" sz="1600" dirty="0" err="1"/>
              <a:t>oauth</a:t>
            </a:r>
            <a:endParaRPr lang="en-US" sz="1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C2787B-EBA2-AB4E-B06C-C8F136E3B0B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199779" y="2107357"/>
            <a:ext cx="1036218" cy="19760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F111CE-8E3A-2346-A2FE-A5E1A1F52DA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99262" y="3032748"/>
            <a:ext cx="1036217" cy="50301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EE7B46-55B7-E443-BD27-A234797C097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178660" y="1471545"/>
            <a:ext cx="1056820" cy="44106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3ADE1-4162-0B4F-B7B8-A26ED5666AF9}"/>
              </a:ext>
            </a:extLst>
          </p:cNvPr>
          <p:cNvSpPr txBox="1">
            <a:spLocks/>
          </p:cNvSpPr>
          <p:nvPr/>
        </p:nvSpPr>
        <p:spPr>
          <a:xfrm>
            <a:off x="1396387" y="3206332"/>
            <a:ext cx="1848677" cy="43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dirty="0"/>
              <a:t>Types </a:t>
            </a:r>
            <a:r>
              <a:rPr lang="en-AU" sz="1600" dirty="0">
                <a:hlinkClick r:id="rId2"/>
              </a:rPr>
              <a:t>www.shoes.com</a:t>
            </a:r>
            <a:r>
              <a:rPr lang="en-AU" sz="1600" dirty="0"/>
              <a:t> </a:t>
            </a:r>
          </a:p>
        </p:txBody>
      </p:sp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BB091D-F5A2-204D-9631-59AD80AC9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2386" y="1584372"/>
            <a:ext cx="2796274" cy="1789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CF0009-8B43-E744-9664-3C59AD7B2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394" y="1838832"/>
            <a:ext cx="1130686" cy="113068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3BC3B2-74CF-874E-AF0A-C73567AB745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92080" y="2404175"/>
            <a:ext cx="76673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A13ADD-3442-7342-8D5E-8E3A3915A68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78660" y="2703443"/>
            <a:ext cx="1056819" cy="8432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4B6A394E-93D6-8249-AA25-CD8D8379A5EB}"/>
              </a:ext>
            </a:extLst>
          </p:cNvPr>
          <p:cNvSpPr txBox="1">
            <a:spLocks/>
          </p:cNvSpPr>
          <p:nvPr/>
        </p:nvSpPr>
        <p:spPr>
          <a:xfrm>
            <a:off x="7235479" y="889088"/>
            <a:ext cx="2237960" cy="412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1400" b="1" dirty="0"/>
              <a:t>APIs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20883C8-E03B-D14C-8711-9B8ABEC9798B}"/>
              </a:ext>
            </a:extLst>
          </p:cNvPr>
          <p:cNvSpPr txBox="1">
            <a:spLocks/>
          </p:cNvSpPr>
          <p:nvPr/>
        </p:nvSpPr>
        <p:spPr>
          <a:xfrm rot="20268149">
            <a:off x="6334255" y="1434429"/>
            <a:ext cx="744906" cy="242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login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91B1D3B-402B-CD4C-9EF2-449DB76357EA}"/>
              </a:ext>
            </a:extLst>
          </p:cNvPr>
          <p:cNvSpPr txBox="1">
            <a:spLocks/>
          </p:cNvSpPr>
          <p:nvPr/>
        </p:nvSpPr>
        <p:spPr>
          <a:xfrm rot="20798960">
            <a:off x="6232622" y="1950917"/>
            <a:ext cx="1202105" cy="429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currencies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82B43AF-83E6-1149-89E3-1AB5ADD5F3F7}"/>
              </a:ext>
            </a:extLst>
          </p:cNvPr>
          <p:cNvSpPr txBox="1">
            <a:spLocks/>
          </p:cNvSpPr>
          <p:nvPr/>
        </p:nvSpPr>
        <p:spPr>
          <a:xfrm rot="261012">
            <a:off x="6428551" y="2496560"/>
            <a:ext cx="744906" cy="242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pay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6EAC35D-18F5-6B41-AA50-5C850BAB4E8D}"/>
              </a:ext>
            </a:extLst>
          </p:cNvPr>
          <p:cNvSpPr txBox="1">
            <a:spLocks/>
          </p:cNvSpPr>
          <p:nvPr/>
        </p:nvSpPr>
        <p:spPr>
          <a:xfrm rot="1541147">
            <a:off x="6224098" y="3004741"/>
            <a:ext cx="993499" cy="242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show map</a:t>
            </a:r>
          </a:p>
        </p:txBody>
      </p:sp>
    </p:spTree>
    <p:extLst>
      <p:ext uri="{BB962C8B-B14F-4D97-AF65-F5344CB8AC3E}">
        <p14:creationId xmlns:p14="http://schemas.microsoft.com/office/powerpoint/2010/main" val="52075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88168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there’s thousands of cool APIs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75F0EC-1D16-884B-8DA5-4047649D9388}"/>
              </a:ext>
            </a:extLst>
          </p:cNvPr>
          <p:cNvSpPr txBox="1">
            <a:spLocks/>
          </p:cNvSpPr>
          <p:nvPr/>
        </p:nvSpPr>
        <p:spPr>
          <a:xfrm>
            <a:off x="6290631" y="4572984"/>
            <a:ext cx="3062090" cy="98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400" dirty="0"/>
              <a:t>And many many more that aren’t listed here.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33A72-0B3F-5A44-9916-BAE51222D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8168" y="1823407"/>
            <a:ext cx="4256963" cy="386857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82743B-E8DD-4D4A-93DF-9A92109916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0538" y="1080922"/>
            <a:ext cx="4542183" cy="23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88168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here’s a nice API from closer to home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75F0EC-1D16-884B-8DA5-4047649D9388}"/>
              </a:ext>
            </a:extLst>
          </p:cNvPr>
          <p:cNvSpPr txBox="1">
            <a:spLocks/>
          </p:cNvSpPr>
          <p:nvPr/>
        </p:nvSpPr>
        <p:spPr>
          <a:xfrm>
            <a:off x="1417216" y="4987319"/>
            <a:ext cx="7500494" cy="982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/>
              <a:t>As a carrier, or a port authority, or a regulator – just tell me the container number and I’ll go to the source of truth to get details.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D06EC-E7AB-694C-B967-7A6A75A5007C}"/>
              </a:ext>
            </a:extLst>
          </p:cNvPr>
          <p:cNvSpPr txBox="1">
            <a:spLocks/>
          </p:cNvSpPr>
          <p:nvPr/>
        </p:nvSpPr>
        <p:spPr>
          <a:xfrm>
            <a:off x="1396387" y="3206332"/>
            <a:ext cx="1848677" cy="4304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1600" dirty="0"/>
              <a:t>Types </a:t>
            </a:r>
            <a:r>
              <a:rPr lang="en-AU" sz="1600" dirty="0">
                <a:hlinkClick r:id="rId2"/>
              </a:rPr>
              <a:t>www.tracker.com</a:t>
            </a:r>
            <a:r>
              <a:rPr lang="en-AU" sz="16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A19801-1ACD-1548-9C19-BA0C0AF60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1394" y="1838832"/>
            <a:ext cx="1130686" cy="11306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F5B35-C4F2-3F46-85DA-DBFBCE50027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92080" y="2404175"/>
            <a:ext cx="76673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A288CF-0A21-6E45-996B-5BBD738D2153}"/>
              </a:ext>
            </a:extLst>
          </p:cNvPr>
          <p:cNvCxnSpPr>
            <a:cxnSpLocks/>
          </p:cNvCxnSpPr>
          <p:nvPr/>
        </p:nvCxnSpPr>
        <p:spPr>
          <a:xfrm>
            <a:off x="6543261" y="2404175"/>
            <a:ext cx="6706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7ABB3CA5-7E5D-754C-AC1A-914D2697CD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1533" y="1584373"/>
            <a:ext cx="2386172" cy="223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A3D37-A7A0-DD45-9C2F-09E5F9B04B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7349" y="1093625"/>
            <a:ext cx="1254539" cy="42340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A482EE-9E2E-B546-9A3D-8DAA108D59D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3676" y="1725698"/>
            <a:ext cx="3046261" cy="1685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37D4F21-B722-554B-AD78-0C29FA3A85D7}"/>
              </a:ext>
            </a:extLst>
          </p:cNvPr>
          <p:cNvSpPr txBox="1">
            <a:spLocks/>
          </p:cNvSpPr>
          <p:nvPr/>
        </p:nvSpPr>
        <p:spPr>
          <a:xfrm>
            <a:off x="4107192" y="1347367"/>
            <a:ext cx="1410745" cy="4740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dirty="0"/>
              <a:t>Tracker site</a:t>
            </a:r>
          </a:p>
        </p:txBody>
      </p:sp>
    </p:spTree>
    <p:extLst>
      <p:ext uri="{BB962C8B-B14F-4D97-AF65-F5344CB8AC3E}">
        <p14:creationId xmlns:p14="http://schemas.microsoft.com/office/powerpoint/2010/main" val="131537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20524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Lets do some “Imagineering”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57C093-E220-534F-80A3-DED2C5A6C1A1}"/>
              </a:ext>
            </a:extLst>
          </p:cNvPr>
          <p:cNvSpPr txBox="1"/>
          <p:nvPr/>
        </p:nvSpPr>
        <p:spPr>
          <a:xfrm>
            <a:off x="1183409" y="871151"/>
            <a:ext cx="798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consignment resource </a:t>
            </a:r>
          </a:p>
          <a:p>
            <a:r>
              <a:rPr lang="en-US" dirty="0"/>
              <a:t>https://api.3plcompany.com/consignments/12345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FB0078-3F0C-F043-943E-C6892BA3B025}"/>
              </a:ext>
            </a:extLst>
          </p:cNvPr>
          <p:cNvSpPr/>
          <p:nvPr/>
        </p:nvSpPr>
        <p:spPr>
          <a:xfrm>
            <a:off x="1470990" y="2931867"/>
            <a:ext cx="1361661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consignment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71BEDED-E636-124C-B9EF-593D1979FEDF}"/>
              </a:ext>
            </a:extLst>
          </p:cNvPr>
          <p:cNvSpPr/>
          <p:nvPr/>
        </p:nvSpPr>
        <p:spPr>
          <a:xfrm>
            <a:off x="4272169" y="1641179"/>
            <a:ext cx="1361661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business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C28BEB5-2902-6E40-848B-438E14C510B1}"/>
              </a:ext>
            </a:extLst>
          </p:cNvPr>
          <p:cNvSpPr/>
          <p:nvPr/>
        </p:nvSpPr>
        <p:spPr>
          <a:xfrm>
            <a:off x="4295360" y="2359930"/>
            <a:ext cx="1361661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company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955503-E336-D142-8AB7-4A5BA778883F}"/>
              </a:ext>
            </a:extLst>
          </p:cNvPr>
          <p:cNvSpPr/>
          <p:nvPr/>
        </p:nvSpPr>
        <p:spPr>
          <a:xfrm>
            <a:off x="4295360" y="3110735"/>
            <a:ext cx="1361661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invoice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DB8F8EA-8AA3-5643-96F7-5DB7D385169C}"/>
              </a:ext>
            </a:extLst>
          </p:cNvPr>
          <p:cNvSpPr/>
          <p:nvPr/>
        </p:nvSpPr>
        <p:spPr>
          <a:xfrm>
            <a:off x="4295360" y="3881455"/>
            <a:ext cx="1361661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container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82AC96A-F84C-C446-8935-28AB833E07A9}"/>
              </a:ext>
            </a:extLst>
          </p:cNvPr>
          <p:cNvSpPr/>
          <p:nvPr/>
        </p:nvSpPr>
        <p:spPr>
          <a:xfrm>
            <a:off x="4295360" y="4860895"/>
            <a:ext cx="1361661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voyage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C1BE316-F9A4-964F-A267-4ACB9871EFF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323789" y="1889657"/>
            <a:ext cx="1948380" cy="104221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112104-F00B-2645-A21F-1394832FC082}"/>
              </a:ext>
            </a:extLst>
          </p:cNvPr>
          <p:cNvCxnSpPr>
            <a:cxnSpLocks/>
            <a:stCxn id="3" idx="7"/>
            <a:endCxn id="70" idx="2"/>
          </p:cNvCxnSpPr>
          <p:nvPr/>
        </p:nvCxnSpPr>
        <p:spPr>
          <a:xfrm flipV="1">
            <a:off x="2633240" y="2608408"/>
            <a:ext cx="1662120" cy="39623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1B555C-DBD8-2444-A596-E5B495AAEEA7}"/>
              </a:ext>
            </a:extLst>
          </p:cNvPr>
          <p:cNvCxnSpPr>
            <a:cxnSpLocks/>
            <a:stCxn id="3" idx="6"/>
            <a:endCxn id="71" idx="2"/>
          </p:cNvCxnSpPr>
          <p:nvPr/>
        </p:nvCxnSpPr>
        <p:spPr>
          <a:xfrm>
            <a:off x="2832651" y="3180345"/>
            <a:ext cx="1462709" cy="17886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213E32-22A6-5A47-A165-71DA3D685CE4}"/>
              </a:ext>
            </a:extLst>
          </p:cNvPr>
          <p:cNvCxnSpPr>
            <a:cxnSpLocks/>
            <a:stCxn id="3" idx="5"/>
            <a:endCxn id="75" idx="2"/>
          </p:cNvCxnSpPr>
          <p:nvPr/>
        </p:nvCxnSpPr>
        <p:spPr>
          <a:xfrm>
            <a:off x="2633240" y="3356045"/>
            <a:ext cx="1662120" cy="77388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EA76840-FB68-914D-9DB4-C5B2EDE70CA8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2323789" y="3428823"/>
            <a:ext cx="1971571" cy="16805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DB68D42-5583-0648-8538-816AF3A5A8D6}"/>
              </a:ext>
            </a:extLst>
          </p:cNvPr>
          <p:cNvSpPr/>
          <p:nvPr/>
        </p:nvSpPr>
        <p:spPr>
          <a:xfrm>
            <a:off x="7600438" y="4865579"/>
            <a:ext cx="1361661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vessel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05711E0-44C3-2443-B511-C3AE7F5F9214}"/>
              </a:ext>
            </a:extLst>
          </p:cNvPr>
          <p:cNvCxnSpPr>
            <a:cxnSpLocks/>
            <a:stCxn id="76" idx="6"/>
            <a:endCxn id="82" idx="2"/>
          </p:cNvCxnSpPr>
          <p:nvPr/>
        </p:nvCxnSpPr>
        <p:spPr>
          <a:xfrm>
            <a:off x="5657021" y="5109373"/>
            <a:ext cx="1943417" cy="46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EEC4FBE-A5EA-D048-83E7-242FB4FE085C}"/>
              </a:ext>
            </a:extLst>
          </p:cNvPr>
          <p:cNvSpPr txBox="1"/>
          <p:nvPr/>
        </p:nvSpPr>
        <p:spPr>
          <a:xfrm>
            <a:off x="5449794" y="1452337"/>
            <a:ext cx="332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abr.gov.au</a:t>
            </a:r>
            <a:r>
              <a:rPr lang="en-US" dirty="0"/>
              <a:t>/businesses/99887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BF2756-9690-294B-9679-B9D3ED428E0D}"/>
              </a:ext>
            </a:extLst>
          </p:cNvPr>
          <p:cNvSpPr txBox="1"/>
          <p:nvPr/>
        </p:nvSpPr>
        <p:spPr>
          <a:xfrm>
            <a:off x="5323802" y="2102132"/>
            <a:ext cx="385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companies.gov.uk</a:t>
            </a:r>
            <a:r>
              <a:rPr lang="en-US" dirty="0"/>
              <a:t>/businesses/22349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8001E1-5261-5D48-A648-70247B3F386C}"/>
              </a:ext>
            </a:extLst>
          </p:cNvPr>
          <p:cNvSpPr txBox="1"/>
          <p:nvPr/>
        </p:nvSpPr>
        <p:spPr>
          <a:xfrm>
            <a:off x="5434419" y="2876415"/>
            <a:ext cx="270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xero.com</a:t>
            </a:r>
            <a:r>
              <a:rPr lang="en-US" dirty="0"/>
              <a:t>/invoices/554432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C4E35F-87B6-2349-BD57-9E327ACC724C}"/>
              </a:ext>
            </a:extLst>
          </p:cNvPr>
          <p:cNvSpPr txBox="1"/>
          <p:nvPr/>
        </p:nvSpPr>
        <p:spPr>
          <a:xfrm>
            <a:off x="5290189" y="3601713"/>
            <a:ext cx="367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boxtech.com</a:t>
            </a:r>
            <a:r>
              <a:rPr lang="en-US" dirty="0"/>
              <a:t>/containers/MSK33456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EE7F7-6F8C-A44D-9BB3-1DFC2DFDC31B}"/>
              </a:ext>
            </a:extLst>
          </p:cNvPr>
          <p:cNvSpPr txBox="1"/>
          <p:nvPr/>
        </p:nvSpPr>
        <p:spPr>
          <a:xfrm>
            <a:off x="3464300" y="5361449"/>
            <a:ext cx="296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carrier.com</a:t>
            </a:r>
            <a:r>
              <a:rPr lang="en-US" dirty="0"/>
              <a:t>/voyages/D123S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0CA598-F23A-5A45-B503-64F01D9F3E7F}"/>
              </a:ext>
            </a:extLst>
          </p:cNvPr>
          <p:cNvSpPr txBox="1"/>
          <p:nvPr/>
        </p:nvSpPr>
        <p:spPr>
          <a:xfrm>
            <a:off x="7007340" y="5381818"/>
            <a:ext cx="251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imo.com</a:t>
            </a:r>
            <a:r>
              <a:rPr lang="en-US" dirty="0"/>
              <a:t>/vessels/99862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774AC5-8795-694B-9947-F6984F74FCC3}"/>
              </a:ext>
            </a:extLst>
          </p:cNvPr>
          <p:cNvSpPr txBox="1"/>
          <p:nvPr/>
        </p:nvSpPr>
        <p:spPr>
          <a:xfrm>
            <a:off x="1338469" y="5932885"/>
            <a:ext cx="856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 really a set of links to sources of truth.  A paradigm shift from document exchange to linked data discovery.  This is a different business model, not just a different technology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EE5D88D-A4A1-2143-977E-AF0D64238714}"/>
              </a:ext>
            </a:extLst>
          </p:cNvPr>
          <p:cNvSpPr txBox="1"/>
          <p:nvPr/>
        </p:nvSpPr>
        <p:spPr>
          <a:xfrm rot="526314">
            <a:off x="3047670" y="3229085"/>
            <a:ext cx="10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C2699E-FA26-2743-9B92-DDDC697291F3}"/>
              </a:ext>
            </a:extLst>
          </p:cNvPr>
          <p:cNvSpPr txBox="1"/>
          <p:nvPr/>
        </p:nvSpPr>
        <p:spPr>
          <a:xfrm rot="20670671">
            <a:off x="3062086" y="2634213"/>
            <a:ext cx="12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consignee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7324F2-9A53-DD48-A8BF-1F38DFB484EC}"/>
              </a:ext>
            </a:extLst>
          </p:cNvPr>
          <p:cNvSpPr txBox="1"/>
          <p:nvPr/>
        </p:nvSpPr>
        <p:spPr>
          <a:xfrm rot="19817751">
            <a:off x="2964316" y="2169618"/>
            <a:ext cx="12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consignor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DC927AB-29B8-F74D-ABFF-5EB329201526}"/>
              </a:ext>
            </a:extLst>
          </p:cNvPr>
          <p:cNvSpPr txBox="1"/>
          <p:nvPr/>
        </p:nvSpPr>
        <p:spPr>
          <a:xfrm rot="1851904">
            <a:off x="2433381" y="3841590"/>
            <a:ext cx="234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transport_equipment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90572A2-2EF2-EB49-9A22-0ABCC34F3ED4}"/>
              </a:ext>
            </a:extLst>
          </p:cNvPr>
          <p:cNvSpPr txBox="1"/>
          <p:nvPr/>
        </p:nvSpPr>
        <p:spPr>
          <a:xfrm rot="2446707">
            <a:off x="2162717" y="4209351"/>
            <a:ext cx="226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transport_movement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9761CB-568F-3D40-9CF8-E55F72CE672A}"/>
              </a:ext>
            </a:extLst>
          </p:cNvPr>
          <p:cNvSpPr txBox="1"/>
          <p:nvPr/>
        </p:nvSpPr>
        <p:spPr>
          <a:xfrm>
            <a:off x="5690804" y="4768692"/>
            <a:ext cx="190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transport_means</a:t>
            </a: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D03B091-4562-F64A-ADB6-29FB20CC53D8}"/>
              </a:ext>
            </a:extLst>
          </p:cNvPr>
          <p:cNvSpPr/>
          <p:nvPr/>
        </p:nvSpPr>
        <p:spPr>
          <a:xfrm>
            <a:off x="7582211" y="3897061"/>
            <a:ext cx="1361661" cy="496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/>
              <a:t>sensor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1206D0-72FC-5240-8D15-8BBC51060AD9}"/>
              </a:ext>
            </a:extLst>
          </p:cNvPr>
          <p:cNvCxnSpPr>
            <a:cxnSpLocks/>
            <a:stCxn id="75" idx="6"/>
            <a:endCxn id="118" idx="2"/>
          </p:cNvCxnSpPr>
          <p:nvPr/>
        </p:nvCxnSpPr>
        <p:spPr>
          <a:xfrm>
            <a:off x="5657021" y="4129933"/>
            <a:ext cx="1925190" cy="1560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9AC0AF-2E58-7C49-AB52-00A414D088F8}"/>
              </a:ext>
            </a:extLst>
          </p:cNvPr>
          <p:cNvSpPr txBox="1"/>
          <p:nvPr/>
        </p:nvSpPr>
        <p:spPr>
          <a:xfrm>
            <a:off x="6068618" y="4361956"/>
            <a:ext cx="37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IoTsensors.com</a:t>
            </a:r>
            <a:r>
              <a:rPr lang="en-US" dirty="0"/>
              <a:t>/sensors/22334/temp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1CC07-2C7B-B740-A555-5B67544D13B1}"/>
              </a:ext>
            </a:extLst>
          </p:cNvPr>
          <p:cNvSpPr txBox="1"/>
          <p:nvPr/>
        </p:nvSpPr>
        <p:spPr>
          <a:xfrm>
            <a:off x="5573587" y="4053051"/>
            <a:ext cx="234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Max_temperature</a:t>
            </a:r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6326412-CFA8-0844-98B7-8E77F938713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151821" y="1546477"/>
            <a:ext cx="0" cy="13853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0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7DBFD2-FCC5-48B9-851B-F1EA63A2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66" y="365128"/>
            <a:ext cx="8542643" cy="620524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lets clear up some terminology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10818-B9CE-BE48-B38B-B6A9D53FC518}"/>
              </a:ext>
            </a:extLst>
          </p:cNvPr>
          <p:cNvSpPr/>
          <p:nvPr/>
        </p:nvSpPr>
        <p:spPr>
          <a:xfrm>
            <a:off x="4068418" y="2360020"/>
            <a:ext cx="2448272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3E9E04-755B-4045-9BD4-BCA15512D55B}"/>
              </a:ext>
            </a:extLst>
          </p:cNvPr>
          <p:cNvSpPr/>
          <p:nvPr/>
        </p:nvSpPr>
        <p:spPr>
          <a:xfrm>
            <a:off x="4644482" y="2864076"/>
            <a:ext cx="1394946" cy="451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Voyage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843C6838-2A5A-0240-9213-7083324C2BFC}"/>
              </a:ext>
            </a:extLst>
          </p:cNvPr>
          <p:cNvSpPr/>
          <p:nvPr/>
        </p:nvSpPr>
        <p:spPr>
          <a:xfrm>
            <a:off x="4356450" y="4160220"/>
            <a:ext cx="792088" cy="52369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cxnSp>
        <p:nvCxnSpPr>
          <p:cNvPr id="16" name="Elbow Connector 8">
            <a:extLst>
              <a:ext uri="{FF2B5EF4-FFF2-40B4-BE49-F238E27FC236}">
                <a16:creationId xmlns:a16="http://schemas.microsoft.com/office/drawing/2014/main" id="{066A4875-6A5A-484E-91F4-35C0FE85ED87}"/>
              </a:ext>
            </a:extLst>
          </p:cNvPr>
          <p:cNvCxnSpPr>
            <a:stCxn id="15" idx="1"/>
            <a:endCxn id="14" idx="2"/>
          </p:cNvCxnSpPr>
          <p:nvPr/>
        </p:nvCxnSpPr>
        <p:spPr>
          <a:xfrm flipV="1">
            <a:off x="4752494" y="3315670"/>
            <a:ext cx="589461" cy="844550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4FAD38C-0D62-2341-A0AB-1FE0CB4A1878}"/>
              </a:ext>
            </a:extLst>
          </p:cNvPr>
          <p:cNvSpPr/>
          <p:nvPr/>
        </p:nvSpPr>
        <p:spPr>
          <a:xfrm rot="16200000">
            <a:off x="1908178" y="3800179"/>
            <a:ext cx="2160239" cy="432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E58B41-E5D2-DB40-A30F-D913A38A4507}"/>
              </a:ext>
            </a:extLst>
          </p:cNvPr>
          <p:cNvGrpSpPr/>
          <p:nvPr/>
        </p:nvGrpSpPr>
        <p:grpSpPr>
          <a:xfrm>
            <a:off x="5508578" y="3728172"/>
            <a:ext cx="792088" cy="1008112"/>
            <a:chOff x="8028384" y="1419622"/>
            <a:chExt cx="792088" cy="108012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57F2E0C-FC96-2648-8236-D75E86DA3CCA}"/>
                </a:ext>
              </a:extLst>
            </p:cNvPr>
            <p:cNvSpPr/>
            <p:nvPr/>
          </p:nvSpPr>
          <p:spPr>
            <a:xfrm>
              <a:off x="8244408" y="1635646"/>
              <a:ext cx="360040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34EA2"/>
                </a:solidFill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338A51B-5F26-8248-916C-EFB2EB5FD693}"/>
                </a:ext>
              </a:extLst>
            </p:cNvPr>
            <p:cNvSpPr/>
            <p:nvPr/>
          </p:nvSpPr>
          <p:spPr>
            <a:xfrm>
              <a:off x="8028384" y="1851670"/>
              <a:ext cx="360040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34EA2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88E19D-2F41-344C-B1E9-6FFDFD534CB4}"/>
                </a:ext>
              </a:extLst>
            </p:cNvPr>
            <p:cNvSpPr/>
            <p:nvPr/>
          </p:nvSpPr>
          <p:spPr>
            <a:xfrm>
              <a:off x="8388424" y="1419622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4EA2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B00A12-4381-074F-B21F-3B826356AF68}"/>
                </a:ext>
              </a:extLst>
            </p:cNvPr>
            <p:cNvCxnSpPr/>
            <p:nvPr/>
          </p:nvCxnSpPr>
          <p:spPr>
            <a:xfrm flipH="1">
              <a:off x="8424428" y="1563638"/>
              <a:ext cx="36004" cy="720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F29D57-574A-5F49-A6CA-17624FAC1088}"/>
                </a:ext>
              </a:extLst>
            </p:cNvPr>
            <p:cNvCxnSpPr/>
            <p:nvPr/>
          </p:nvCxnSpPr>
          <p:spPr>
            <a:xfrm flipH="1">
              <a:off x="8208404" y="1779662"/>
              <a:ext cx="216024" cy="720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37C640-D370-954C-AE25-842AC692F2AB}"/>
                </a:ext>
              </a:extLst>
            </p:cNvPr>
            <p:cNvCxnSpPr/>
            <p:nvPr/>
          </p:nvCxnSpPr>
          <p:spPr>
            <a:xfrm>
              <a:off x="8424428" y="1779662"/>
              <a:ext cx="216024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ED67846-E04B-9E4C-A3C0-572EA6928B7B}"/>
                </a:ext>
              </a:extLst>
            </p:cNvPr>
            <p:cNvSpPr/>
            <p:nvPr/>
          </p:nvSpPr>
          <p:spPr>
            <a:xfrm>
              <a:off x="8460432" y="1995686"/>
              <a:ext cx="360040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34EA2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63F094D-5B7D-BF49-896E-B5A37F839E12}"/>
                </a:ext>
              </a:extLst>
            </p:cNvPr>
            <p:cNvSpPr/>
            <p:nvPr/>
          </p:nvSpPr>
          <p:spPr>
            <a:xfrm>
              <a:off x="8316416" y="2355726"/>
              <a:ext cx="144016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34EA2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E1786D-F72C-6544-B2E2-0609EABF1C53}"/>
                </a:ext>
              </a:extLst>
            </p:cNvPr>
            <p:cNvCxnSpPr/>
            <p:nvPr/>
          </p:nvCxnSpPr>
          <p:spPr>
            <a:xfrm>
              <a:off x="8208404" y="1995686"/>
              <a:ext cx="180020" cy="3600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B310BE8-D6E0-E945-B923-4311EBCB1C76}"/>
                </a:ext>
              </a:extLst>
            </p:cNvPr>
            <p:cNvCxnSpPr/>
            <p:nvPr/>
          </p:nvCxnSpPr>
          <p:spPr>
            <a:xfrm flipH="1">
              <a:off x="8388424" y="2139702"/>
              <a:ext cx="252028" cy="2160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1F32138-54B4-7D4A-BDC4-0FAB70D2CFFA}"/>
                </a:ext>
              </a:extLst>
            </p:cNvPr>
            <p:cNvSpPr/>
            <p:nvPr/>
          </p:nvSpPr>
          <p:spPr>
            <a:xfrm>
              <a:off x="8028384" y="2139702"/>
              <a:ext cx="360040" cy="152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34EA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7DDF20F-1A7B-CE45-9016-352A5DB708D4}"/>
              </a:ext>
            </a:extLst>
          </p:cNvPr>
          <p:cNvSpPr txBox="1"/>
          <p:nvPr/>
        </p:nvSpPr>
        <p:spPr>
          <a:xfrm>
            <a:off x="4375922" y="2358083"/>
            <a:ext cx="18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Domain</a:t>
            </a:r>
          </a:p>
        </p:txBody>
      </p:sp>
      <p:cxnSp>
        <p:nvCxnSpPr>
          <p:cNvPr id="34" name="Elbow Connector 8">
            <a:extLst>
              <a:ext uri="{FF2B5EF4-FFF2-40B4-BE49-F238E27FC236}">
                <a16:creationId xmlns:a16="http://schemas.microsoft.com/office/drawing/2014/main" id="{3C538860-368F-0C49-853C-B0A6AB6F5037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5341955" y="3315670"/>
            <a:ext cx="382647" cy="700534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AAABBE-8FD4-7B42-A08D-A1A032F49174}"/>
              </a:ext>
            </a:extLst>
          </p:cNvPr>
          <p:cNvSpPr txBox="1"/>
          <p:nvPr/>
        </p:nvSpPr>
        <p:spPr>
          <a:xfrm>
            <a:off x="5364562" y="4664276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Lifecycle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B41A32-B821-0B4C-A936-EF51B7A2D21D}"/>
              </a:ext>
            </a:extLst>
          </p:cNvPr>
          <p:cNvGrpSpPr/>
          <p:nvPr/>
        </p:nvGrpSpPr>
        <p:grpSpPr>
          <a:xfrm>
            <a:off x="3564362" y="3008092"/>
            <a:ext cx="684278" cy="1878921"/>
            <a:chOff x="3059832" y="3134255"/>
            <a:chExt cx="468254" cy="126626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C3BA798-47BA-9E42-B392-2A5065E305E7}"/>
                </a:ext>
              </a:extLst>
            </p:cNvPr>
            <p:cNvSpPr/>
            <p:nvPr/>
          </p:nvSpPr>
          <p:spPr>
            <a:xfrm>
              <a:off x="3059832" y="3134255"/>
              <a:ext cx="457668" cy="181937"/>
            </a:xfrm>
            <a:prstGeom prst="roundRect">
              <a:avLst>
                <a:gd name="adj" fmla="val 1348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GET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B848E78-2405-7746-9AF1-2ABD8E6601E5}"/>
                </a:ext>
              </a:extLst>
            </p:cNvPr>
            <p:cNvSpPr/>
            <p:nvPr/>
          </p:nvSpPr>
          <p:spPr>
            <a:xfrm>
              <a:off x="3059832" y="3351289"/>
              <a:ext cx="457668" cy="181937"/>
            </a:xfrm>
            <a:prstGeom prst="roundRect">
              <a:avLst>
                <a:gd name="adj" fmla="val 1348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GET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D2A9DF6F-29BE-F241-91D3-6D56D740E9A0}"/>
                </a:ext>
              </a:extLst>
            </p:cNvPr>
            <p:cNvSpPr/>
            <p:nvPr/>
          </p:nvSpPr>
          <p:spPr>
            <a:xfrm>
              <a:off x="3059832" y="3568323"/>
              <a:ext cx="457668" cy="181937"/>
            </a:xfrm>
            <a:prstGeom prst="roundRect">
              <a:avLst>
                <a:gd name="adj" fmla="val 1348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POST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531D27C-8D70-6547-BB07-DCF3263900C4}"/>
                </a:ext>
              </a:extLst>
            </p:cNvPr>
            <p:cNvSpPr/>
            <p:nvPr/>
          </p:nvSpPr>
          <p:spPr>
            <a:xfrm>
              <a:off x="3070418" y="3785358"/>
              <a:ext cx="457668" cy="181937"/>
            </a:xfrm>
            <a:prstGeom prst="roundRect">
              <a:avLst>
                <a:gd name="adj" fmla="val 13486"/>
              </a:avLst>
            </a:prstGeom>
            <a:solidFill>
              <a:srgbClr val="943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PUT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F233B64-C687-7943-8163-CE9D1BADD0D5}"/>
                </a:ext>
              </a:extLst>
            </p:cNvPr>
            <p:cNvSpPr/>
            <p:nvPr/>
          </p:nvSpPr>
          <p:spPr>
            <a:xfrm>
              <a:off x="3059832" y="4221088"/>
              <a:ext cx="457668" cy="179433"/>
            </a:xfrm>
            <a:prstGeom prst="roundRect">
              <a:avLst>
                <a:gd name="adj" fmla="val 1348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DELETE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B745583-92CE-0F4A-802A-1849A8960D55}"/>
                </a:ext>
              </a:extLst>
            </p:cNvPr>
            <p:cNvSpPr/>
            <p:nvPr/>
          </p:nvSpPr>
          <p:spPr>
            <a:xfrm>
              <a:off x="3059832" y="4003223"/>
              <a:ext cx="457668" cy="181937"/>
            </a:xfrm>
            <a:prstGeom prst="roundRect">
              <a:avLst>
                <a:gd name="adj" fmla="val 1348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PATCH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89C96E-8794-4F40-9677-98A4746D5630}"/>
              </a:ext>
            </a:extLst>
          </p:cNvPr>
          <p:cNvGrpSpPr/>
          <p:nvPr/>
        </p:nvGrpSpPr>
        <p:grpSpPr>
          <a:xfrm>
            <a:off x="3204322" y="3152108"/>
            <a:ext cx="360040" cy="1656186"/>
            <a:chOff x="2483768" y="2780000"/>
            <a:chExt cx="360040" cy="1486258"/>
          </a:xfrm>
        </p:grpSpPr>
        <p:cxnSp>
          <p:nvCxnSpPr>
            <p:cNvPr id="45" name="Elbow Connector 8">
              <a:extLst>
                <a:ext uri="{FF2B5EF4-FFF2-40B4-BE49-F238E27FC236}">
                  <a16:creationId xmlns:a16="http://schemas.microsoft.com/office/drawing/2014/main" id="{5A5DF9FF-0C3C-4E42-8FE0-F082964736FB}"/>
                </a:ext>
              </a:extLst>
            </p:cNvPr>
            <p:cNvCxnSpPr/>
            <p:nvPr/>
          </p:nvCxnSpPr>
          <p:spPr>
            <a:xfrm flipV="1">
              <a:off x="2483768" y="2780000"/>
              <a:ext cx="360040" cy="903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8">
              <a:extLst>
                <a:ext uri="{FF2B5EF4-FFF2-40B4-BE49-F238E27FC236}">
                  <a16:creationId xmlns:a16="http://schemas.microsoft.com/office/drawing/2014/main" id="{35B9C1FA-E4A1-ED48-8CAF-569D575EC980}"/>
                </a:ext>
              </a:extLst>
            </p:cNvPr>
            <p:cNvCxnSpPr/>
            <p:nvPr/>
          </p:nvCxnSpPr>
          <p:spPr>
            <a:xfrm flipV="1">
              <a:off x="2483768" y="3068960"/>
              <a:ext cx="360040" cy="903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8">
              <a:extLst>
                <a:ext uri="{FF2B5EF4-FFF2-40B4-BE49-F238E27FC236}">
                  <a16:creationId xmlns:a16="http://schemas.microsoft.com/office/drawing/2014/main" id="{11BF6420-2875-3541-9B59-FA6C7EEF87CF}"/>
                </a:ext>
              </a:extLst>
            </p:cNvPr>
            <p:cNvCxnSpPr/>
            <p:nvPr/>
          </p:nvCxnSpPr>
          <p:spPr>
            <a:xfrm flipV="1">
              <a:off x="2483768" y="3366026"/>
              <a:ext cx="360040" cy="903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8">
              <a:extLst>
                <a:ext uri="{FF2B5EF4-FFF2-40B4-BE49-F238E27FC236}">
                  <a16:creationId xmlns:a16="http://schemas.microsoft.com/office/drawing/2014/main" id="{5281D190-06A7-AD4A-9110-79DC3087BF33}"/>
                </a:ext>
              </a:extLst>
            </p:cNvPr>
            <p:cNvCxnSpPr/>
            <p:nvPr/>
          </p:nvCxnSpPr>
          <p:spPr>
            <a:xfrm flipV="1">
              <a:off x="2483768" y="3663092"/>
              <a:ext cx="360040" cy="903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8">
              <a:extLst>
                <a:ext uri="{FF2B5EF4-FFF2-40B4-BE49-F238E27FC236}">
                  <a16:creationId xmlns:a16="http://schemas.microsoft.com/office/drawing/2014/main" id="{BFD0255F-3412-F14F-AEC2-A1079EC0EFD5}"/>
                </a:ext>
              </a:extLst>
            </p:cNvPr>
            <p:cNvCxnSpPr/>
            <p:nvPr/>
          </p:nvCxnSpPr>
          <p:spPr>
            <a:xfrm flipV="1">
              <a:off x="2483768" y="3960158"/>
              <a:ext cx="360040" cy="903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8">
              <a:extLst>
                <a:ext uri="{FF2B5EF4-FFF2-40B4-BE49-F238E27FC236}">
                  <a16:creationId xmlns:a16="http://schemas.microsoft.com/office/drawing/2014/main" id="{99B27016-5843-C54E-A5E7-9C19E0B4DACF}"/>
                </a:ext>
              </a:extLst>
            </p:cNvPr>
            <p:cNvCxnSpPr/>
            <p:nvPr/>
          </p:nvCxnSpPr>
          <p:spPr>
            <a:xfrm flipV="1">
              <a:off x="2483768" y="4257224"/>
              <a:ext cx="360040" cy="903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B5DEF5D-0F42-D341-A53F-3258E9631314}"/>
              </a:ext>
            </a:extLst>
          </p:cNvPr>
          <p:cNvSpPr/>
          <p:nvPr/>
        </p:nvSpPr>
        <p:spPr>
          <a:xfrm rot="16200000">
            <a:off x="6680281" y="3780603"/>
            <a:ext cx="2160239" cy="47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 Hub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01E677-6E74-894C-9B12-1BF55B5E7465}"/>
              </a:ext>
            </a:extLst>
          </p:cNvPr>
          <p:cNvGrpSpPr/>
          <p:nvPr/>
        </p:nvGrpSpPr>
        <p:grpSpPr>
          <a:xfrm>
            <a:off x="6444682" y="3080100"/>
            <a:ext cx="720080" cy="1584176"/>
            <a:chOff x="5724128" y="2708920"/>
            <a:chExt cx="792088" cy="1584176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A02E921-9D6D-7E4F-9C4C-076412491987}"/>
                </a:ext>
              </a:extLst>
            </p:cNvPr>
            <p:cNvSpPr/>
            <p:nvPr/>
          </p:nvSpPr>
          <p:spPr>
            <a:xfrm>
              <a:off x="5724128" y="2708920"/>
              <a:ext cx="79208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/>
                <a:t>Created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EB37751-2832-D94F-93B0-4E97E95157DB}"/>
                </a:ext>
              </a:extLst>
            </p:cNvPr>
            <p:cNvSpPr/>
            <p:nvPr/>
          </p:nvSpPr>
          <p:spPr>
            <a:xfrm>
              <a:off x="5724128" y="3140968"/>
              <a:ext cx="79208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/>
                <a:t>Lodged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039959B-634C-2C44-9A81-272ACEB2D51D}"/>
                </a:ext>
              </a:extLst>
            </p:cNvPr>
            <p:cNvSpPr/>
            <p:nvPr/>
          </p:nvSpPr>
          <p:spPr>
            <a:xfrm>
              <a:off x="5724128" y="3573016"/>
              <a:ext cx="79208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/>
                <a:t>Cleared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5EFE517B-4E90-3D46-99D0-F7A792CAEA3C}"/>
                </a:ext>
              </a:extLst>
            </p:cNvPr>
            <p:cNvSpPr/>
            <p:nvPr/>
          </p:nvSpPr>
          <p:spPr>
            <a:xfrm>
              <a:off x="5724128" y="4005064"/>
              <a:ext cx="79208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50" dirty="0"/>
                <a:t>Held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63161-6B26-BD47-87B1-88BB473DC00B}"/>
              </a:ext>
            </a:extLst>
          </p:cNvPr>
          <p:cNvGrpSpPr/>
          <p:nvPr/>
        </p:nvGrpSpPr>
        <p:grpSpPr>
          <a:xfrm>
            <a:off x="7164762" y="3224116"/>
            <a:ext cx="360040" cy="1306211"/>
            <a:chOff x="6516216" y="2852936"/>
            <a:chExt cx="360040" cy="1306211"/>
          </a:xfrm>
        </p:grpSpPr>
        <p:cxnSp>
          <p:nvCxnSpPr>
            <p:cNvPr id="58" name="Elbow Connector 8">
              <a:extLst>
                <a:ext uri="{FF2B5EF4-FFF2-40B4-BE49-F238E27FC236}">
                  <a16:creationId xmlns:a16="http://schemas.microsoft.com/office/drawing/2014/main" id="{A7DD940E-DB64-384B-9B2F-AFFD770179EB}"/>
                </a:ext>
              </a:extLst>
            </p:cNvPr>
            <p:cNvCxnSpPr/>
            <p:nvPr/>
          </p:nvCxnSpPr>
          <p:spPr>
            <a:xfrm flipV="1">
              <a:off x="6516216" y="2852936"/>
              <a:ext cx="360040" cy="100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8">
              <a:extLst>
                <a:ext uri="{FF2B5EF4-FFF2-40B4-BE49-F238E27FC236}">
                  <a16:creationId xmlns:a16="http://schemas.microsoft.com/office/drawing/2014/main" id="{6D8A2386-F88A-1143-8C28-FB52020C3F47}"/>
                </a:ext>
              </a:extLst>
            </p:cNvPr>
            <p:cNvCxnSpPr/>
            <p:nvPr/>
          </p:nvCxnSpPr>
          <p:spPr>
            <a:xfrm flipV="1">
              <a:off x="6516216" y="3284984"/>
              <a:ext cx="360040" cy="100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8">
              <a:extLst>
                <a:ext uri="{FF2B5EF4-FFF2-40B4-BE49-F238E27FC236}">
                  <a16:creationId xmlns:a16="http://schemas.microsoft.com/office/drawing/2014/main" id="{2A99C6D2-FE73-204B-BAFD-258F47A520F2}"/>
                </a:ext>
              </a:extLst>
            </p:cNvPr>
            <p:cNvCxnSpPr/>
            <p:nvPr/>
          </p:nvCxnSpPr>
          <p:spPr>
            <a:xfrm flipV="1">
              <a:off x="6516216" y="3717032"/>
              <a:ext cx="360040" cy="100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8">
              <a:extLst>
                <a:ext uri="{FF2B5EF4-FFF2-40B4-BE49-F238E27FC236}">
                  <a16:creationId xmlns:a16="http://schemas.microsoft.com/office/drawing/2014/main" id="{888B4EC5-C75C-1C48-B053-0AB33A62098B}"/>
                </a:ext>
              </a:extLst>
            </p:cNvPr>
            <p:cNvCxnSpPr/>
            <p:nvPr/>
          </p:nvCxnSpPr>
          <p:spPr>
            <a:xfrm flipV="1">
              <a:off x="6516216" y="4149080"/>
              <a:ext cx="360040" cy="10067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A23F24F1-F544-3E4D-8B5B-C6AA6D9A6079}"/>
              </a:ext>
            </a:extLst>
          </p:cNvPr>
          <p:cNvSpPr/>
          <p:nvPr/>
        </p:nvSpPr>
        <p:spPr>
          <a:xfrm>
            <a:off x="1436172" y="1567932"/>
            <a:ext cx="1480118" cy="432048"/>
          </a:xfrm>
          <a:prstGeom prst="wedgeRoundRectCallout">
            <a:avLst>
              <a:gd name="adj1" fmla="val 180320"/>
              <a:gd name="adj2" fmla="val 26111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Resource</a:t>
            </a:r>
          </a:p>
        </p:txBody>
      </p:sp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21481983-2C09-6E44-9941-611090F1E1EE}"/>
              </a:ext>
            </a:extLst>
          </p:cNvPr>
          <p:cNvSpPr/>
          <p:nvPr/>
        </p:nvSpPr>
        <p:spPr>
          <a:xfrm>
            <a:off x="1436172" y="2143996"/>
            <a:ext cx="1480118" cy="432048"/>
          </a:xfrm>
          <a:prstGeom prst="wedgeRoundRectCallout">
            <a:avLst>
              <a:gd name="adj1" fmla="val 100152"/>
              <a:gd name="adj2" fmla="val 13284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 Verbs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326C8B13-DEE9-F24A-8AE0-F1F85E2A75BC}"/>
              </a:ext>
            </a:extLst>
          </p:cNvPr>
          <p:cNvSpPr/>
          <p:nvPr/>
        </p:nvSpPr>
        <p:spPr>
          <a:xfrm>
            <a:off x="7380786" y="1567932"/>
            <a:ext cx="1656184" cy="360040"/>
          </a:xfrm>
          <a:prstGeom prst="wedgeRoundRectCallout">
            <a:avLst>
              <a:gd name="adj1" fmla="val -105375"/>
              <a:gd name="adj2" fmla="val 21539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Microservice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11FB040E-7EDD-4141-9724-D3979AA9A9D1}"/>
              </a:ext>
            </a:extLst>
          </p:cNvPr>
          <p:cNvSpPr/>
          <p:nvPr/>
        </p:nvSpPr>
        <p:spPr>
          <a:xfrm>
            <a:off x="7380786" y="2143996"/>
            <a:ext cx="1656184" cy="360040"/>
          </a:xfrm>
          <a:prstGeom prst="wedgeRoundRectCallout">
            <a:avLst>
              <a:gd name="adj1" fmla="val -81934"/>
              <a:gd name="adj2" fmla="val 19826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Events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90558-C2B6-F446-A925-9F981ED4F98D}"/>
              </a:ext>
            </a:extLst>
          </p:cNvPr>
          <p:cNvSpPr txBox="1"/>
          <p:nvPr/>
        </p:nvSpPr>
        <p:spPr>
          <a:xfrm>
            <a:off x="1353150" y="5276642"/>
            <a:ext cx="706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https://api.transport.border.gov.au/v1/voyages/{new voyage_data}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56D51D-A8CF-FE42-AB2E-576E31ADDEFE}"/>
              </a:ext>
            </a:extLst>
          </p:cNvPr>
          <p:cNvSpPr txBox="1"/>
          <p:nvPr/>
        </p:nvSpPr>
        <p:spPr>
          <a:xfrm>
            <a:off x="1353150" y="5646936"/>
            <a:ext cx="835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PATCH https://api.transport.border.gov.au/v1/voyages/V1234S/{updated voyage_data}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7A812C-92CF-C946-A9DC-032FDB07FEED}"/>
              </a:ext>
            </a:extLst>
          </p:cNvPr>
          <p:cNvSpPr txBox="1"/>
          <p:nvPr/>
        </p:nvSpPr>
        <p:spPr>
          <a:xfrm>
            <a:off x="1353150" y="6036718"/>
            <a:ext cx="630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https://api.transport.border.gov.au/v1/</a:t>
            </a:r>
            <a:r>
              <a:rPr lang="en-US" dirty="0" err="1"/>
              <a:t>voyages?Port</a:t>
            </a:r>
            <a:r>
              <a:rPr lang="en-US" dirty="0"/>
              <a:t>=AUBNE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57C093-E220-534F-80A3-DED2C5A6C1A1}"/>
              </a:ext>
            </a:extLst>
          </p:cNvPr>
          <p:cNvSpPr txBox="1"/>
          <p:nvPr/>
        </p:nvSpPr>
        <p:spPr>
          <a:xfrm>
            <a:off x="1353150" y="889933"/>
            <a:ext cx="798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= “Representational State Transfer”.  A mouthful – but it just means a best-practice style for building high quality web APIs</a:t>
            </a:r>
          </a:p>
        </p:txBody>
      </p:sp>
    </p:spTree>
    <p:extLst>
      <p:ext uri="{BB962C8B-B14F-4D97-AF65-F5344CB8AC3E}">
        <p14:creationId xmlns:p14="http://schemas.microsoft.com/office/powerpoint/2010/main" val="383013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889</Words>
  <Application>Microsoft Macintosh PowerPoint</Application>
  <PresentationFormat>A4 Paper (210x297 mm)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Office Theme</vt:lpstr>
      <vt:lpstr>What is a Web API?</vt:lpstr>
      <vt:lpstr>Here’s a pretty website</vt:lpstr>
      <vt:lpstr>Here’s a similar thing with just the data</vt:lpstr>
      <vt:lpstr>That’s really cool because you can do this</vt:lpstr>
      <vt:lpstr>In fact, most websites do this</vt:lpstr>
      <vt:lpstr>And there’s thousands of cool APIs</vt:lpstr>
      <vt:lpstr>And here’s a nice API from closer to home</vt:lpstr>
      <vt:lpstr>Lets do some “Imagineering”</vt:lpstr>
      <vt:lpstr>And lets clear up some terminology</vt:lpstr>
      <vt:lpstr>But what about security?</vt:lpstr>
      <vt:lpstr>Federated Identity using OIDC</vt:lpstr>
      <vt:lpstr>Remaining challenges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102</cp:revision>
  <dcterms:created xsi:type="dcterms:W3CDTF">2019-08-14T01:25:40Z</dcterms:created>
  <dcterms:modified xsi:type="dcterms:W3CDTF">2019-10-28T07:47:11Z</dcterms:modified>
</cp:coreProperties>
</file>