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9270E30-057B-465A-B7BF-20F513327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C0D0F98F-944E-479B-9B82-4A70DC0967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5782A96-E80B-46F3-BA47-BAA022991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FD2A11E-5C5A-4B2E-9243-757421B174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A6AB672-73C9-4B15-8368-14E4198A7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4126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402384-9E04-41A6-906B-F9B9CB78A8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775AE62-AEA7-4F04-B0B7-4F44C4A717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2D36E4-B434-4BA6-A4FB-2927614C70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13C47195-2564-4242-8E77-59E0FB4CD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6305B0FA-039E-4757-A1B2-DFC290DDAF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46191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5CC211F5-08E9-4966-B045-427B3C6EF69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8B0AD1EC-53A7-4FDF-95B1-8DE4F60A98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39F04717-FCC5-45FA-8772-CAE9A0218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F625CF0-528A-4D11-A863-735D8530E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484A74F3-B367-461E-9787-0B2E6E334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078428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FB8E0C8-44EB-4D85-8DBE-8C53B3C1C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B33727-224E-449A-97A8-D9408F9B6C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7A1C68C-D8B8-4FC5-A2D4-6536F2775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4BCBA5A9-1054-4DD0-BB34-F486BF40C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27E3D0E-D6EA-4BCD-AEA0-EFDFB03C5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44154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E84E27-147D-427A-9F9E-BD78AD1854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2C35DE0C-035B-4DFA-A739-44B8AA6F29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F39BF5BE-1FCE-414A-A992-A116B36344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763FB81-3180-400F-8481-5A619192F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3B31F688-7E1B-409C-A07F-F2C8B40CA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716577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C96A7D3-ABBB-40DA-B3B3-0FA8C16DB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B6EF3FB-FA5A-4B1B-A69E-B50A572DEB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2F3DC6F-C86D-4BED-84DC-03359B1B79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902397AD-B946-439B-9990-45A1471B8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554FD9E-A432-4B09-97CA-4B4555518F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9C3ABBAF-EA16-4A8C-9F5D-BCEAC0CB44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5818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1D504E1-FF67-4116-9B78-79D4DEDB73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767133CB-9C59-4C3D-A3F7-DD00FF0637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52506AA1-B324-4893-9C61-F2345B9D36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E5137037-B4C7-4D7F-9D31-1F3FAA4889C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631492-D963-4A1B-8CF4-16A318250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F7875963-174B-4E6E-AF20-640411D0A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E603555D-EC04-42AB-A318-6B6C756D32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A4E8F73-D7E1-4D44-A826-0B6B6F73A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734561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D5008F2-6007-4DE2-A933-8ED80D78A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D1D4B64-2371-407D-91A1-E888FC5D7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DCDE29D0-7171-455F-96E4-D0579F34F3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256E0D9-274E-41D6-A91C-BA607B960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538816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F1905CAA-B716-4308-8602-060D597055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31304339-44A1-4E2A-B0A3-4BB548782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DC02C73A-2A91-482D-996E-C7B40F244F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417152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E0993D6-79E9-495C-9E2B-206AC7F48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E268832-BD97-4FC1-B244-08343A375F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5E1B1268-2E71-4454-B4AB-A791BA3175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36C36369-4A01-4F93-80F3-6C4F2C6FF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91B99663-9D06-4E49-AFFB-E40D3F9FC9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71C3E381-D1AC-4322-BD74-082591F08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668027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B0674C9-AB13-474F-A745-AB38FEC66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233ACCCC-7D80-40AC-A24A-550C1AB671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828868E6-0CEF-4DA6-A26A-F312427DA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CEA6B78-EB4E-45B9-998A-228299C899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098896A6-B477-4486-84EE-12B86AF3D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12909D5D-2499-4534-BA4E-30EFBFAE7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648732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F224FC9-9C13-4AAD-9B0A-A76CA3B3A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371EDBD9-652C-4126-AE76-C57071CD2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7E55A7C4-671A-46CD-B684-B082AA6066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3EF30E-7623-4156-990F-A35E60E9F7CF}" type="datetimeFigureOut">
              <a:rPr lang="zh-TW" altLang="en-US" smtClean="0"/>
              <a:t>2025/4/18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FCA86940-5DCA-4F83-96F0-B821A92C1B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D1F1C41-5AEE-43B4-B9A6-398619E44B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9462EE-E15B-4C13-A468-9A23E1FDA0E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7835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群組 27">
            <a:extLst>
              <a:ext uri="{FF2B5EF4-FFF2-40B4-BE49-F238E27FC236}">
                <a16:creationId xmlns:a16="http://schemas.microsoft.com/office/drawing/2014/main" id="{A1666211-2A01-427A-A060-13578B35EA9D}"/>
              </a:ext>
            </a:extLst>
          </p:cNvPr>
          <p:cNvGrpSpPr/>
          <p:nvPr/>
        </p:nvGrpSpPr>
        <p:grpSpPr>
          <a:xfrm>
            <a:off x="506427" y="134878"/>
            <a:ext cx="11179145" cy="6723122"/>
            <a:chOff x="506427" y="134878"/>
            <a:chExt cx="11179145" cy="6723122"/>
          </a:xfrm>
        </p:grpSpPr>
        <p:grpSp>
          <p:nvGrpSpPr>
            <p:cNvPr id="25" name="群組 24">
              <a:extLst>
                <a:ext uri="{FF2B5EF4-FFF2-40B4-BE49-F238E27FC236}">
                  <a16:creationId xmlns:a16="http://schemas.microsoft.com/office/drawing/2014/main" id="{5AE34032-A9BD-4917-A5EF-ED9497CE46B8}"/>
                </a:ext>
              </a:extLst>
            </p:cNvPr>
            <p:cNvGrpSpPr/>
            <p:nvPr/>
          </p:nvGrpSpPr>
          <p:grpSpPr>
            <a:xfrm>
              <a:off x="506427" y="134878"/>
              <a:ext cx="11179145" cy="6723122"/>
              <a:chOff x="506427" y="67439"/>
              <a:chExt cx="11179145" cy="6723122"/>
            </a:xfrm>
          </p:grpSpPr>
          <p:grpSp>
            <p:nvGrpSpPr>
              <p:cNvPr id="20" name="群組 19">
                <a:extLst>
                  <a:ext uri="{FF2B5EF4-FFF2-40B4-BE49-F238E27FC236}">
                    <a16:creationId xmlns:a16="http://schemas.microsoft.com/office/drawing/2014/main" id="{DD276C2B-E68E-471C-A3D5-3D5BB3FB7FD1}"/>
                  </a:ext>
                </a:extLst>
              </p:cNvPr>
              <p:cNvGrpSpPr/>
              <p:nvPr/>
            </p:nvGrpSpPr>
            <p:grpSpPr>
              <a:xfrm>
                <a:off x="506427" y="67439"/>
                <a:ext cx="11179145" cy="6723122"/>
                <a:chOff x="331537" y="0"/>
                <a:chExt cx="11179145" cy="6723122"/>
              </a:xfrm>
            </p:grpSpPr>
            <p:pic>
              <p:nvPicPr>
                <p:cNvPr id="14" name="圖片 13">
                  <a:extLst>
                    <a:ext uri="{FF2B5EF4-FFF2-40B4-BE49-F238E27FC236}">
                      <a16:creationId xmlns:a16="http://schemas.microsoft.com/office/drawing/2014/main" id="{E842A562-4F23-4DA1-A950-1EFAABCD47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331537" y="0"/>
                  <a:ext cx="11179145" cy="6723122"/>
                </a:xfrm>
                <a:prstGeom prst="rect">
                  <a:avLst/>
                </a:prstGeom>
              </p:spPr>
            </p:pic>
            <p:sp>
              <p:nvSpPr>
                <p:cNvPr id="7" name="箭號: 向右 6">
                  <a:extLst>
                    <a:ext uri="{FF2B5EF4-FFF2-40B4-BE49-F238E27FC236}">
                      <a16:creationId xmlns:a16="http://schemas.microsoft.com/office/drawing/2014/main" id="{15AE5A35-FC5D-4442-A8AA-5CE879322530}"/>
                    </a:ext>
                  </a:extLst>
                </p:cNvPr>
                <p:cNvSpPr/>
                <p:nvPr/>
              </p:nvSpPr>
              <p:spPr>
                <a:xfrm rot="10800000">
                  <a:off x="4597667" y="5805579"/>
                  <a:ext cx="754262" cy="455336"/>
                </a:xfrm>
                <a:prstGeom prst="rightArrow">
                  <a:avLst/>
                </a:prstGeom>
                <a:solidFill>
                  <a:srgbClr val="FF0000"/>
                </a:solidFill>
                <a:ln w="19050">
                  <a:solidFill>
                    <a:srgbClr val="C0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8" name="矩形: 圓角 7">
                  <a:extLst>
                    <a:ext uri="{FF2B5EF4-FFF2-40B4-BE49-F238E27FC236}">
                      <a16:creationId xmlns:a16="http://schemas.microsoft.com/office/drawing/2014/main" id="{5FF69E1B-0B32-4F36-A20F-0ED2900F7ECA}"/>
                    </a:ext>
                  </a:extLst>
                </p:cNvPr>
                <p:cNvSpPr/>
                <p:nvPr/>
              </p:nvSpPr>
              <p:spPr>
                <a:xfrm>
                  <a:off x="1316031" y="5629835"/>
                  <a:ext cx="2673234" cy="806824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9" name="矩形: 圓角 8">
                  <a:extLst>
                    <a:ext uri="{FF2B5EF4-FFF2-40B4-BE49-F238E27FC236}">
                      <a16:creationId xmlns:a16="http://schemas.microsoft.com/office/drawing/2014/main" id="{B517B7EA-C13B-4486-8839-D1224F1BA9A6}"/>
                    </a:ext>
                  </a:extLst>
                </p:cNvPr>
                <p:cNvSpPr/>
                <p:nvPr/>
              </p:nvSpPr>
              <p:spPr>
                <a:xfrm>
                  <a:off x="5604094" y="5589494"/>
                  <a:ext cx="3270963" cy="887506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購買處</a:t>
                  </a:r>
                  <a:b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</a:b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上方為花費 </a:t>
                  </a:r>
                  <a:endPara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下方為守護者 按下即可放置</a:t>
                  </a:r>
                </a:p>
              </p:txBody>
            </p:sp>
            <p:sp>
              <p:nvSpPr>
                <p:cNvPr id="11" name="矩形: 圓角 10">
                  <a:extLst>
                    <a:ext uri="{FF2B5EF4-FFF2-40B4-BE49-F238E27FC236}">
                      <a16:creationId xmlns:a16="http://schemas.microsoft.com/office/drawing/2014/main" id="{7A236FCC-97B9-455F-A487-2381D170DD2D}"/>
                    </a:ext>
                  </a:extLst>
                </p:cNvPr>
                <p:cNvSpPr/>
                <p:nvPr/>
              </p:nvSpPr>
              <p:spPr>
                <a:xfrm>
                  <a:off x="2437801" y="229531"/>
                  <a:ext cx="1668034" cy="559363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5">
                      <a:lumMod val="7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2" name="矩形: 圓角 11">
                  <a:extLst>
                    <a:ext uri="{FF2B5EF4-FFF2-40B4-BE49-F238E27FC236}">
                      <a16:creationId xmlns:a16="http://schemas.microsoft.com/office/drawing/2014/main" id="{07881E85-864D-463E-91C9-F9EFE81458EF}"/>
                    </a:ext>
                  </a:extLst>
                </p:cNvPr>
                <p:cNvSpPr/>
                <p:nvPr/>
              </p:nvSpPr>
              <p:spPr>
                <a:xfrm>
                  <a:off x="2652648" y="941045"/>
                  <a:ext cx="1238340" cy="376393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目前波數</a:t>
                  </a:r>
                </a:p>
              </p:txBody>
            </p:sp>
            <p:sp>
              <p:nvSpPr>
                <p:cNvPr id="15" name="矩形: 圓角 14">
                  <a:extLst>
                    <a:ext uri="{FF2B5EF4-FFF2-40B4-BE49-F238E27FC236}">
                      <a16:creationId xmlns:a16="http://schemas.microsoft.com/office/drawing/2014/main" id="{3A722503-9385-4E5D-8632-69E795C74767}"/>
                    </a:ext>
                  </a:extLst>
                </p:cNvPr>
                <p:cNvSpPr/>
                <p:nvPr/>
              </p:nvSpPr>
              <p:spPr>
                <a:xfrm>
                  <a:off x="4320389" y="134878"/>
                  <a:ext cx="1668034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6" name="矩形: 圓角 15">
                  <a:extLst>
                    <a:ext uri="{FF2B5EF4-FFF2-40B4-BE49-F238E27FC236}">
                      <a16:creationId xmlns:a16="http://schemas.microsoft.com/office/drawing/2014/main" id="{24E4D458-818B-4E2A-AFA2-A10CF550897E}"/>
                    </a:ext>
                  </a:extLst>
                </p:cNvPr>
                <p:cNvSpPr/>
                <p:nvPr/>
              </p:nvSpPr>
              <p:spPr>
                <a:xfrm>
                  <a:off x="4253074" y="941045"/>
                  <a:ext cx="1871235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4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目前錢幣</a:t>
                  </a:r>
                  <a:endParaRPr lang="en-US" altLang="zh-TW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擊殺怪物 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+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5</a:t>
                  </a:r>
                  <a:endPara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  <p:sp>
              <p:nvSpPr>
                <p:cNvPr id="17" name="矩形: 圓角 16">
                  <a:extLst>
                    <a:ext uri="{FF2B5EF4-FFF2-40B4-BE49-F238E27FC236}">
                      <a16:creationId xmlns:a16="http://schemas.microsoft.com/office/drawing/2014/main" id="{FAEB1E4C-20E4-435A-8DC9-ACE09217BB7E}"/>
                    </a:ext>
                  </a:extLst>
                </p:cNvPr>
                <p:cNvSpPr/>
                <p:nvPr/>
              </p:nvSpPr>
              <p:spPr>
                <a:xfrm>
                  <a:off x="7207022" y="134629"/>
                  <a:ext cx="3514765" cy="653767"/>
                </a:xfrm>
                <a:prstGeom prst="roundRect">
                  <a:avLst>
                    <a:gd name="adj" fmla="val 36667"/>
                  </a:avLst>
                </a:prstGeom>
                <a:noFill/>
                <a:ln w="38100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zh-TW" altLang="en-US"/>
                </a:p>
              </p:txBody>
            </p:sp>
            <p:sp>
              <p:nvSpPr>
                <p:cNvPr id="19" name="矩形: 圓角 18">
                  <a:extLst>
                    <a:ext uri="{FF2B5EF4-FFF2-40B4-BE49-F238E27FC236}">
                      <a16:creationId xmlns:a16="http://schemas.microsoft.com/office/drawing/2014/main" id="{0517E921-ACE8-4D19-9B64-09B2B3C17787}"/>
                    </a:ext>
                  </a:extLst>
                </p:cNvPr>
                <p:cNvSpPr/>
                <p:nvPr/>
              </p:nvSpPr>
              <p:spPr>
                <a:xfrm>
                  <a:off x="6319512" y="923026"/>
                  <a:ext cx="3963003" cy="586996"/>
                </a:xfrm>
                <a:prstGeom prst="roundRect">
                  <a:avLst>
                    <a:gd name="adj" fmla="val 36667"/>
                  </a:avLst>
                </a:prstGeom>
                <a:noFill/>
                <a:ln w="28575">
                  <a:solidFill>
                    <a:schemeClr val="accent2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目前血量 低於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0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時結束遊戲</a:t>
                  </a:r>
                  <a:b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</a:b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每隻敵人撞到城堡 血量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-1</a:t>
                  </a:r>
                  <a:r>
                    <a:rPr lang="zh-TW" altLang="en-US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 金幣</a:t>
                  </a:r>
                  <a:r>
                    <a:rPr lang="en-US" altLang="zh-TW" b="1" dirty="0">
                      <a:latin typeface="標楷體" panose="03000509000000000000" pitchFamily="65" charset="-120"/>
                      <a:ea typeface="標楷體" panose="03000509000000000000" pitchFamily="65" charset="-120"/>
                    </a:rPr>
                    <a:t>+5</a:t>
                  </a:r>
                  <a:endPara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endParaRPr>
                </a:p>
              </p:txBody>
            </p:sp>
          </p:grpSp>
          <p:sp>
            <p:nvSpPr>
              <p:cNvPr id="21" name="矩形: 圓角 20">
                <a:extLst>
                  <a:ext uri="{FF2B5EF4-FFF2-40B4-BE49-F238E27FC236}">
                    <a16:creationId xmlns:a16="http://schemas.microsoft.com/office/drawing/2014/main" id="{082C5654-9A3C-432F-B92A-303260E5D69F}"/>
                  </a:ext>
                </a:extLst>
              </p:cNvPr>
              <p:cNvSpPr/>
              <p:nvPr/>
            </p:nvSpPr>
            <p:spPr>
              <a:xfrm>
                <a:off x="1913444" y="1776146"/>
                <a:ext cx="699247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2" name="矩形: 圓角 21">
                <a:extLst>
                  <a:ext uri="{FF2B5EF4-FFF2-40B4-BE49-F238E27FC236}">
                    <a16:creationId xmlns:a16="http://schemas.microsoft.com/office/drawing/2014/main" id="{E35907AE-EB98-4307-B48B-946C42AAB7F5}"/>
                  </a:ext>
                </a:extLst>
              </p:cNvPr>
              <p:cNvSpPr/>
              <p:nvPr/>
            </p:nvSpPr>
            <p:spPr>
              <a:xfrm>
                <a:off x="1502745" y="2501170"/>
                <a:ext cx="1520644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7030A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敵人出生點</a:t>
                </a:r>
              </a:p>
            </p:txBody>
          </p:sp>
          <p:sp>
            <p:nvSpPr>
              <p:cNvPr id="23" name="矩形: 圓角 22">
                <a:extLst>
                  <a:ext uri="{FF2B5EF4-FFF2-40B4-BE49-F238E27FC236}">
                    <a16:creationId xmlns:a16="http://schemas.microsoft.com/office/drawing/2014/main" id="{62F3BAA7-0399-472C-81E0-160B7648977E}"/>
                  </a:ext>
                </a:extLst>
              </p:cNvPr>
              <p:cNvSpPr/>
              <p:nvPr/>
            </p:nvSpPr>
            <p:spPr>
              <a:xfrm>
                <a:off x="8959702" y="2703976"/>
                <a:ext cx="699247" cy="559363"/>
              </a:xfrm>
              <a:prstGeom prst="roundRect">
                <a:avLst>
                  <a:gd name="adj" fmla="val 36667"/>
                </a:avLst>
              </a:prstGeom>
              <a:noFill/>
              <a:ln w="38100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24" name="矩形: 圓角 23">
                <a:extLst>
                  <a:ext uri="{FF2B5EF4-FFF2-40B4-BE49-F238E27FC236}">
                    <a16:creationId xmlns:a16="http://schemas.microsoft.com/office/drawing/2014/main" id="{7DE3A60B-6ED0-4BCE-9F79-CA56C7F669B5}"/>
                  </a:ext>
                </a:extLst>
              </p:cNvPr>
              <p:cNvSpPr/>
              <p:nvPr/>
            </p:nvSpPr>
            <p:spPr>
              <a:xfrm>
                <a:off x="8690155" y="3429000"/>
                <a:ext cx="1238340" cy="376393"/>
              </a:xfrm>
              <a:prstGeom prst="roundRect">
                <a:avLst>
                  <a:gd name="adj" fmla="val 36667"/>
                </a:avLst>
              </a:prstGeom>
              <a:noFill/>
              <a:ln w="28575">
                <a:solidFill>
                  <a:srgbClr val="92D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b="1" dirty="0">
                    <a:latin typeface="標楷體" panose="03000509000000000000" pitchFamily="65" charset="-120"/>
                    <a:ea typeface="標楷體" panose="03000509000000000000" pitchFamily="65" charset="-120"/>
                  </a:rPr>
                  <a:t>自家城堡</a:t>
                </a:r>
              </a:p>
            </p:txBody>
          </p:sp>
        </p:grpSp>
        <p:sp>
          <p:nvSpPr>
            <p:cNvPr id="26" name="箭號: 向下 25">
              <a:extLst>
                <a:ext uri="{FF2B5EF4-FFF2-40B4-BE49-F238E27FC236}">
                  <a16:creationId xmlns:a16="http://schemas.microsoft.com/office/drawing/2014/main" id="{34CDF5F7-FF97-407B-B44C-6C6B80E235D7}"/>
                </a:ext>
              </a:extLst>
            </p:cNvPr>
            <p:cNvSpPr/>
            <p:nvPr/>
          </p:nvSpPr>
          <p:spPr>
            <a:xfrm rot="16200000">
              <a:off x="7869113" y="1927836"/>
              <a:ext cx="263358" cy="950223"/>
            </a:xfrm>
            <a:prstGeom prst="downArrow">
              <a:avLst/>
            </a:prstGeom>
            <a:solidFill>
              <a:schemeClr val="accent1">
                <a:lumMod val="60000"/>
                <a:lumOff val="40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9293AA11-0D41-455B-B437-D79886BF26A5}"/>
                </a:ext>
              </a:extLst>
            </p:cNvPr>
            <p:cNvSpPr/>
            <p:nvPr/>
          </p:nvSpPr>
          <p:spPr>
            <a:xfrm>
              <a:off x="5303520" y="2201930"/>
              <a:ext cx="2222159" cy="384016"/>
            </a:xfrm>
            <a:prstGeom prst="roundRect">
              <a:avLst>
                <a:gd name="adj" fmla="val 36667"/>
              </a:avLst>
            </a:prstGeom>
            <a:noFill/>
            <a:ln w="28575">
              <a:solidFill>
                <a:schemeClr val="accent1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b="1" dirty="0">
                  <a:latin typeface="標楷體" panose="03000509000000000000" pitchFamily="65" charset="-120"/>
                  <a:ea typeface="標楷體" panose="03000509000000000000" pitchFamily="65" charset="-120"/>
                </a:rPr>
                <a:t>守護者攻擊冷卻條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862667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群組 23">
            <a:extLst>
              <a:ext uri="{FF2B5EF4-FFF2-40B4-BE49-F238E27FC236}">
                <a16:creationId xmlns:a16="http://schemas.microsoft.com/office/drawing/2014/main" id="{30034026-646D-4025-A097-5835690E5593}"/>
              </a:ext>
            </a:extLst>
          </p:cNvPr>
          <p:cNvGrpSpPr/>
          <p:nvPr/>
        </p:nvGrpSpPr>
        <p:grpSpPr>
          <a:xfrm>
            <a:off x="579120" y="238760"/>
            <a:ext cx="10871200" cy="5816600"/>
            <a:chOff x="579120" y="238760"/>
            <a:chExt cx="10871200" cy="5816600"/>
          </a:xfrm>
        </p:grpSpPr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7C52A14D-281A-4AD8-9149-3C7C52D6AECF}"/>
                </a:ext>
              </a:extLst>
            </p:cNvPr>
            <p:cNvSpPr/>
            <p:nvPr/>
          </p:nvSpPr>
          <p:spPr>
            <a:xfrm>
              <a:off x="579120" y="238760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6" name="圖片 5">
              <a:extLst>
                <a:ext uri="{FF2B5EF4-FFF2-40B4-BE49-F238E27FC236}">
                  <a16:creationId xmlns:a16="http://schemas.microsoft.com/office/drawing/2014/main" id="{961C5626-551C-4856-AD08-84BD22F4602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80239" y="662299"/>
              <a:ext cx="746760" cy="746760"/>
            </a:xfrm>
            <a:prstGeom prst="rect">
              <a:avLst/>
            </a:prstGeom>
          </p:spPr>
        </p:pic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E2F9DBE3-8549-4A0F-B26D-7013A4EFD7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36596" y="3144383"/>
              <a:ext cx="596900" cy="596900"/>
            </a:xfrm>
            <a:prstGeom prst="rect">
              <a:avLst/>
            </a:prstGeom>
          </p:spPr>
        </p:pic>
        <p:pic>
          <p:nvPicPr>
            <p:cNvPr id="14" name="圖片 13">
              <a:extLst>
                <a:ext uri="{FF2B5EF4-FFF2-40B4-BE49-F238E27FC236}">
                  <a16:creationId xmlns:a16="http://schemas.microsoft.com/office/drawing/2014/main" id="{6E9D6772-481C-49E7-B593-7EDDB47823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45210" y="3114318"/>
              <a:ext cx="807720" cy="807720"/>
            </a:xfrm>
            <a:prstGeom prst="rect">
              <a:avLst/>
            </a:prstGeom>
          </p:spPr>
        </p:pic>
        <p:pic>
          <p:nvPicPr>
            <p:cNvPr id="16" name="圖片 15">
              <a:extLst>
                <a:ext uri="{FF2B5EF4-FFF2-40B4-BE49-F238E27FC236}">
                  <a16:creationId xmlns:a16="http://schemas.microsoft.com/office/drawing/2014/main" id="{5544E5BA-41C8-48AC-BF3B-DB9CA330BEF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81100" y="737229"/>
              <a:ext cx="671830" cy="671830"/>
            </a:xfrm>
            <a:prstGeom prst="rect">
              <a:avLst/>
            </a:prstGeom>
          </p:spPr>
        </p:pic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89C545A7-7871-4B4F-9B6A-4A462BE791FF}"/>
                </a:ext>
              </a:extLst>
            </p:cNvPr>
            <p:cNvSpPr txBox="1"/>
            <p:nvPr/>
          </p:nvSpPr>
          <p:spPr>
            <a:xfrm>
              <a:off x="798194" y="161873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18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</a:t>
              </a: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5101AE49-EB89-476C-9E41-97347BC0EE4D}"/>
                </a:ext>
              </a:extLst>
            </p:cNvPr>
            <p:cNvSpPr txBox="1"/>
            <p:nvPr/>
          </p:nvSpPr>
          <p:spPr>
            <a:xfrm>
              <a:off x="798194" y="3924892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(+0.5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18(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</a:t>
              </a: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9D0B2A3F-967D-4C36-821E-24F1BD5A678A}"/>
                </a:ext>
              </a:extLst>
            </p:cNvPr>
            <p:cNvSpPr txBox="1"/>
            <p:nvPr/>
          </p:nvSpPr>
          <p:spPr>
            <a:xfrm>
              <a:off x="4536596" y="1496814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攻擊力：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25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(+15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1.1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3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E5F96ED-53C7-4FA3-853A-9FE1D95B17FC}"/>
                </a:ext>
              </a:extLst>
            </p:cNvPr>
            <p:cNvSpPr txBox="1"/>
            <p:nvPr/>
          </p:nvSpPr>
          <p:spPr>
            <a:xfrm>
              <a:off x="4536596" y="3849547"/>
              <a:ext cx="3397885" cy="92333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獲得金幣：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10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(+5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攻擊速度：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0.5(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*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1.2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/</a:t>
              </a:r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Level)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範圍： 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53540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1926F84C-534D-4536-9EDF-94544CB3C8C2}"/>
              </a:ext>
            </a:extLst>
          </p:cNvPr>
          <p:cNvGrpSpPr/>
          <p:nvPr/>
        </p:nvGrpSpPr>
        <p:grpSpPr>
          <a:xfrm>
            <a:off x="660400" y="518023"/>
            <a:ext cx="10871200" cy="5816600"/>
            <a:chOff x="660400" y="518023"/>
            <a:chExt cx="10871200" cy="5816600"/>
          </a:xfrm>
        </p:grpSpPr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713268FF-5E3D-4891-AFB0-FF80A27E6BA0}"/>
                </a:ext>
              </a:extLst>
            </p:cNvPr>
            <p:cNvSpPr/>
            <p:nvPr/>
          </p:nvSpPr>
          <p:spPr>
            <a:xfrm>
              <a:off x="660400" y="518023"/>
              <a:ext cx="10871200" cy="581660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 dirty="0"/>
            </a:p>
          </p:txBody>
        </p:sp>
        <p:pic>
          <p:nvPicPr>
            <p:cNvPr id="25" name="圖片 24">
              <a:extLst>
                <a:ext uri="{FF2B5EF4-FFF2-40B4-BE49-F238E27FC236}">
                  <a16:creationId xmlns:a16="http://schemas.microsoft.com/office/drawing/2014/main" id="{AF787D88-C4F0-4904-A6E0-31C0342AAD1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096000" y="720369"/>
              <a:ext cx="2555779" cy="2482055"/>
            </a:xfrm>
            <a:prstGeom prst="rect">
              <a:avLst/>
            </a:prstGeom>
          </p:spPr>
        </p:pic>
        <p:pic>
          <p:nvPicPr>
            <p:cNvPr id="27" name="圖片 26">
              <a:extLst>
                <a:ext uri="{FF2B5EF4-FFF2-40B4-BE49-F238E27FC236}">
                  <a16:creationId xmlns:a16="http://schemas.microsoft.com/office/drawing/2014/main" id="{E4BBF0F3-E1DA-4CE9-BD1A-80EBF9A78A0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154781" y="825057"/>
              <a:ext cx="1894302" cy="2037024"/>
            </a:xfrm>
            <a:prstGeom prst="rect">
              <a:avLst/>
            </a:prstGeom>
          </p:spPr>
        </p:pic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9DDB7EEB-1B0E-4058-89E2-6725FA62A08E}"/>
                </a:ext>
              </a:extLst>
            </p:cNvPr>
            <p:cNvSpPr txBox="1"/>
            <p:nvPr/>
          </p:nvSpPr>
          <p:spPr>
            <a:xfrm>
              <a:off x="874935" y="3257006"/>
              <a:ext cx="4129406" cy="120032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對守護者按滑鼠左鍵可以打開升級面板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箭頭按鍵可以升級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數字為升級花費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(Level * 10)</a:t>
              </a:r>
            </a:p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下方為目前等級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(</a:t>
              </a:r>
              <a:r>
                <a:rPr lang="en-US" altLang="zh-TW" b="1" dirty="0" err="1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Max.Lv</a:t>
              </a:r>
              <a:r>
                <a:rPr lang="en-US" altLang="zh-TW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 is Level 3)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26F54E5-4B73-4859-99A0-07B46BD49989}"/>
                </a:ext>
              </a:extLst>
            </p:cNvPr>
            <p:cNvSpPr txBox="1"/>
            <p:nvPr/>
          </p:nvSpPr>
          <p:spPr>
            <a:xfrm>
              <a:off x="6096000" y="3655577"/>
              <a:ext cx="43484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對守護者按住滑鼠右鍵可以查看攻擊範圍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33" name="圖片 32">
              <a:extLst>
                <a:ext uri="{FF2B5EF4-FFF2-40B4-BE49-F238E27FC236}">
                  <a16:creationId xmlns:a16="http://schemas.microsoft.com/office/drawing/2014/main" id="{22879441-2FC4-4BE8-B96D-C4BABCBE75B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154781" y="4862504"/>
              <a:ext cx="1200318" cy="1066949"/>
            </a:xfrm>
            <a:prstGeom prst="rect">
              <a:avLst/>
            </a:prstGeom>
          </p:spPr>
        </p:pic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B95DA78-6480-4B7A-A243-FFD9F6E9BFBC}"/>
                </a:ext>
              </a:extLst>
            </p:cNvPr>
            <p:cNvSpPr txBox="1"/>
            <p:nvPr/>
          </p:nvSpPr>
          <p:spPr>
            <a:xfrm>
              <a:off x="2355099" y="5072812"/>
              <a:ext cx="36291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購買守護者時，若標註紅色區域即不可放置在此處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  <p:pic>
          <p:nvPicPr>
            <p:cNvPr id="36" name="圖片 35">
              <a:extLst>
                <a:ext uri="{FF2B5EF4-FFF2-40B4-BE49-F238E27FC236}">
                  <a16:creationId xmlns:a16="http://schemas.microsoft.com/office/drawing/2014/main" id="{680820C7-08E1-4A44-B1AF-1D6DD7227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143138" y="4805344"/>
              <a:ext cx="1600423" cy="1181265"/>
            </a:xfrm>
            <a:prstGeom prst="rect">
              <a:avLst/>
            </a:prstGeom>
          </p:spPr>
        </p:pic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044BCEC4-0A1F-4645-BDA2-290E3FDE3E00}"/>
                </a:ext>
              </a:extLst>
            </p:cNvPr>
            <p:cNvSpPr txBox="1"/>
            <p:nvPr/>
          </p:nvSpPr>
          <p:spPr>
            <a:xfrm>
              <a:off x="7743561" y="5072810"/>
              <a:ext cx="3629141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TW" altLang="en-US" b="1" dirty="0">
                  <a:solidFill>
                    <a:schemeClr val="bg1"/>
                  </a:solidFill>
                  <a:latin typeface="標楷體" panose="03000509000000000000" pitchFamily="65" charset="-120"/>
                  <a:ea typeface="標楷體" panose="03000509000000000000" pitchFamily="65" charset="-120"/>
                </a:rPr>
                <a:t>購買守護者時，若標註灰色區域即可放置於此處</a:t>
              </a:r>
              <a:endParaRPr lang="en-US" altLang="zh-TW" b="1" dirty="0">
                <a:solidFill>
                  <a:schemeClr val="bg1"/>
                </a:solidFill>
                <a:latin typeface="標楷體" panose="03000509000000000000" pitchFamily="65" charset="-120"/>
                <a:ea typeface="標楷體" panose="03000509000000000000" pitchFamily="65" charset="-12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42462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</TotalTime>
  <Words>218</Words>
  <Application>Microsoft Office PowerPoint</Application>
  <PresentationFormat>寬螢幕</PresentationFormat>
  <Paragraphs>28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標楷體</vt:lpstr>
      <vt:lpstr>Arial</vt:lpstr>
      <vt:lpstr>Calibri</vt:lpstr>
      <vt:lpstr>Calibri Light</vt:lpstr>
      <vt:lpstr>Office 佈景主題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翊揚 陳</dc:creator>
  <cp:lastModifiedBy>翊揚 陳</cp:lastModifiedBy>
  <cp:revision>16</cp:revision>
  <dcterms:created xsi:type="dcterms:W3CDTF">2025-04-18T05:22:55Z</dcterms:created>
  <dcterms:modified xsi:type="dcterms:W3CDTF">2025-04-18T07:07:30Z</dcterms:modified>
</cp:coreProperties>
</file>