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Titillium Web"/>
      <p:regular r:id="rId16"/>
      <p:bold r:id="rId17"/>
      <p:italic r:id="rId18"/>
      <p:boldItalic r:id="rId19"/>
    </p:embeddedFont>
    <p:embeddedFont>
      <p:font typeface="Titillium Web Extra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EC7B7BC-773E-4DF5-AF99-F3B617D6156B}">
  <a:tblStyle styleId="{DEC7B7BC-773E-4DF5-AF99-F3B617D615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ExtraLight-regular.fntdata"/><Relationship Id="rId11" Type="http://schemas.openxmlformats.org/officeDocument/2006/relationships/slide" Target="slides/slide6.xml"/><Relationship Id="rId22" Type="http://schemas.openxmlformats.org/officeDocument/2006/relationships/font" Target="fonts/TitilliumWebExtraLight-italic.fntdata"/><Relationship Id="rId10" Type="http://schemas.openxmlformats.org/officeDocument/2006/relationships/slide" Target="slides/slide5.xml"/><Relationship Id="rId21" Type="http://schemas.openxmlformats.org/officeDocument/2006/relationships/font" Target="fonts/TitilliumWebExtra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TitilliumWebExtra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TitilliumWeb-bold.fntdata"/><Relationship Id="rId16" Type="http://schemas.openxmlformats.org/officeDocument/2006/relationships/font" Target="fonts/TitilliumWe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TitilliumWeb-boldItalic.fntdata"/><Relationship Id="rId6" Type="http://schemas.openxmlformats.org/officeDocument/2006/relationships/slide" Target="slides/slide1.xml"/><Relationship Id="rId18" Type="http://schemas.openxmlformats.org/officeDocument/2006/relationships/font" Target="fonts/TitilliumWeb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111106a79a9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111106a79a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e10566ab40_0_2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e10566ab40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1110a7a51c9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1110a7a51c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1"/>
          <p:cNvSpPr/>
          <p:nvPr/>
        </p:nvSpPr>
        <p:spPr>
          <a:xfrm>
            <a:off x="-25" y="4329000"/>
            <a:ext cx="9144000" cy="814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1"/>
          <p:cNvSpPr txBox="1"/>
          <p:nvPr>
            <p:ph idx="1" type="body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65" name="Google Shape;665;p1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graphs">
  <p:cSld name="BLANK_2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0" name="Google Shape;670;p13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71" name="Google Shape;671;p1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1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05" name="Google Shape;705;p1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13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rame">
  <p:cSld name="BLANK_1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fmla="val 5397" name="adj1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1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46557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3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flipH="1" rot="10800000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"/>
          <p:cNvSpPr txBox="1"/>
          <p:nvPr>
            <p:ph idx="1" type="body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221" name="Google Shape;221;p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0" y="4011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5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9" name="Google Shape;329;p5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4" name="Google Shape;334;p6"/>
          <p:cNvSpPr txBox="1"/>
          <p:nvPr>
            <p:ph idx="1" type="body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0" name="Google Shape;440;p7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1" name="Google Shape;441;p7"/>
          <p:cNvSpPr txBox="1"/>
          <p:nvPr>
            <p:ph idx="2" type="body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2" name="Google Shape;442;p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5" name="Google Shape;445;p8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Google Shape;446;p8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Google Shape;480;p8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6" name="Google Shape;546;p8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8" name="Google Shape;548;p8"/>
          <p:cNvSpPr txBox="1"/>
          <p:nvPr>
            <p:ph idx="1" type="body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9" name="Google Shape;549;p8"/>
          <p:cNvSpPr txBox="1"/>
          <p:nvPr>
            <p:ph idx="2" type="body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0" name="Google Shape;550;p8"/>
          <p:cNvSpPr txBox="1"/>
          <p:nvPr>
            <p:ph idx="3" type="body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1" name="Google Shape;551;p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4" name="Google Shape;554;p9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5" name="Google Shape;555;p9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89" name="Google Shape;589;p9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5" name="Google Shape;655;p9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7" name="Google Shape;657;p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no graph">
  <p:cSld name="TITLE_ONLY_1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10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1" name="Google Shape;661;p1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rect b="b" l="l" r="r" t="t"/>
            <a:pathLst>
              <a:path extrusionOk="0" h="160734" w="28575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4.jpg"/><Relationship Id="rId5" Type="http://schemas.openxmlformats.org/officeDocument/2006/relationships/image" Target="../media/image15.jpg"/><Relationship Id="rId6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/>
          <p:nvPr>
            <p:ph idx="4294967295" type="ctrTitle"/>
          </p:nvPr>
        </p:nvSpPr>
        <p:spPr>
          <a:xfrm>
            <a:off x="565425" y="427775"/>
            <a:ext cx="8264400" cy="13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800">
                <a:latin typeface="Titillium Web"/>
                <a:ea typeface="Titillium Web"/>
                <a:cs typeface="Titillium Web"/>
                <a:sym typeface="Titillium Web"/>
              </a:rPr>
              <a:t>RICE DATATHON 2022</a:t>
            </a:r>
            <a:endParaRPr sz="9200"/>
          </a:p>
        </p:txBody>
      </p:sp>
      <p:sp>
        <p:nvSpPr>
          <p:cNvPr id="780" name="Google Shape;780;p15"/>
          <p:cNvSpPr/>
          <p:nvPr/>
        </p:nvSpPr>
        <p:spPr>
          <a:xfrm rot="-1556400">
            <a:off x="8321646" y="2418794"/>
            <a:ext cx="320365" cy="305897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15"/>
          <p:cNvSpPr/>
          <p:nvPr/>
        </p:nvSpPr>
        <p:spPr>
          <a:xfrm rot="2697547">
            <a:off x="7308667" y="4312670"/>
            <a:ext cx="486304" cy="464341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15"/>
          <p:cNvSpPr/>
          <p:nvPr/>
        </p:nvSpPr>
        <p:spPr>
          <a:xfrm>
            <a:off x="7946148" y="3341035"/>
            <a:ext cx="194803" cy="186077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15"/>
          <p:cNvSpPr/>
          <p:nvPr/>
        </p:nvSpPr>
        <p:spPr>
          <a:xfrm rot="1280241">
            <a:off x="7242678" y="2031746"/>
            <a:ext cx="194750" cy="18604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1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5" name="Google Shape;7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4250" y="2294175"/>
            <a:ext cx="4961226" cy="1705425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15"/>
          <p:cNvSpPr/>
          <p:nvPr/>
        </p:nvSpPr>
        <p:spPr>
          <a:xfrm rot="2697547">
            <a:off x="1674742" y="4312670"/>
            <a:ext cx="486304" cy="464341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15"/>
          <p:cNvSpPr/>
          <p:nvPr/>
        </p:nvSpPr>
        <p:spPr>
          <a:xfrm>
            <a:off x="2254248" y="2031735"/>
            <a:ext cx="194803" cy="186077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15"/>
          <p:cNvSpPr/>
          <p:nvPr/>
        </p:nvSpPr>
        <p:spPr>
          <a:xfrm rot="2225562">
            <a:off x="818634" y="2167067"/>
            <a:ext cx="320370" cy="305901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15"/>
          <p:cNvSpPr/>
          <p:nvPr/>
        </p:nvSpPr>
        <p:spPr>
          <a:xfrm rot="-2176878">
            <a:off x="881431" y="3380636"/>
            <a:ext cx="194775" cy="186087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24"/>
          <p:cNvSpPr txBox="1"/>
          <p:nvPr>
            <p:ph type="title"/>
          </p:nvPr>
        </p:nvSpPr>
        <p:spPr>
          <a:xfrm>
            <a:off x="368660" y="683838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200">
                <a:latin typeface="Titillium Web"/>
                <a:ea typeface="Titillium Web"/>
                <a:cs typeface="Titillium Web"/>
                <a:sym typeface="Titillium Web"/>
              </a:rPr>
              <a:t>THANK YOU</a:t>
            </a:r>
            <a:r>
              <a:rPr b="1" lang="en" sz="9200">
                <a:latin typeface="Titillium Web"/>
                <a:ea typeface="Titillium Web"/>
                <a:cs typeface="Titillium Web"/>
                <a:sym typeface="Titillium Web"/>
              </a:rPr>
              <a:t>!</a:t>
            </a:r>
            <a:endParaRPr b="1" sz="92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72" name="Google Shape;872;p2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3" name="Google Shape;8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875" y="895825"/>
            <a:ext cx="3351850" cy="335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4" name="Google Shape;87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7923" y="4402025"/>
            <a:ext cx="671750" cy="6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6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THE LOANER$  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95" name="Google Shape;795;p1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6" name="Google Shape;796;p16"/>
          <p:cNvPicPr preferRelativeResize="0"/>
          <p:nvPr/>
        </p:nvPicPr>
        <p:blipFill rotWithShape="1">
          <a:blip r:embed="rId3">
            <a:alphaModFix/>
          </a:blip>
          <a:srcRect b="9090" l="0" r="0" t="9082"/>
          <a:stretch/>
        </p:blipFill>
        <p:spPr>
          <a:xfrm>
            <a:off x="855300" y="1358961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97" name="Google Shape;797;p16"/>
          <p:cNvSpPr txBox="1"/>
          <p:nvPr/>
        </p:nvSpPr>
        <p:spPr>
          <a:xfrm>
            <a:off x="860325" y="2977986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Lisa Eze</a:t>
            </a:r>
            <a:b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Texas Southern University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Computer Science</a:t>
            </a:r>
            <a:endParaRPr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Spring ‘22</a:t>
            </a:r>
            <a:endParaRPr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798" name="Google Shape;798;p16"/>
          <p:cNvPicPr preferRelativeResize="0"/>
          <p:nvPr/>
        </p:nvPicPr>
        <p:blipFill rotWithShape="1">
          <a:blip r:embed="rId4">
            <a:alphaModFix/>
          </a:blip>
          <a:srcRect b="69" l="0" r="0" t="59"/>
          <a:stretch/>
        </p:blipFill>
        <p:spPr>
          <a:xfrm>
            <a:off x="2835025" y="1358961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99" name="Google Shape;799;p16"/>
          <p:cNvSpPr txBox="1"/>
          <p:nvPr/>
        </p:nvSpPr>
        <p:spPr>
          <a:xfrm>
            <a:off x="2687650" y="2977975"/>
            <a:ext cx="17397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Ian Alonjang</a:t>
            </a:r>
            <a:b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Texas Southern University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Computer Science 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Spring ‘23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800" name="Google Shape;800;p16"/>
          <p:cNvPicPr preferRelativeResize="0"/>
          <p:nvPr/>
        </p:nvPicPr>
        <p:blipFill rotWithShape="1">
          <a:blip r:embed="rId5">
            <a:alphaModFix/>
          </a:blip>
          <a:srcRect b="0" l="16745" r="16752" t="0"/>
          <a:stretch/>
        </p:blipFill>
        <p:spPr>
          <a:xfrm>
            <a:off x="4814750" y="1358961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01" name="Google Shape;801;p16"/>
          <p:cNvSpPr txBox="1"/>
          <p:nvPr/>
        </p:nvSpPr>
        <p:spPr>
          <a:xfrm>
            <a:off x="4819775" y="2977986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Omokhuwele Umoru</a:t>
            </a:r>
            <a:b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Texas Southern University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Physics</a:t>
            </a:r>
            <a:endParaRPr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Spring ‘23</a:t>
            </a:r>
            <a:endParaRPr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802" name="Google Shape;802;p16"/>
          <p:cNvPicPr preferRelativeResize="0"/>
          <p:nvPr/>
        </p:nvPicPr>
        <p:blipFill rotWithShape="1">
          <a:blip r:embed="rId6">
            <a:alphaModFix/>
          </a:blip>
          <a:srcRect b="12495" l="0" r="0" t="12502"/>
          <a:stretch/>
        </p:blipFill>
        <p:spPr>
          <a:xfrm>
            <a:off x="6794475" y="1358961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03" name="Google Shape;803;p16"/>
          <p:cNvSpPr txBox="1"/>
          <p:nvPr/>
        </p:nvSpPr>
        <p:spPr>
          <a:xfrm>
            <a:off x="6799500" y="2977986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Faisal Hamisu</a:t>
            </a:r>
            <a:b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Texas Southern University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Computer Science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Spring ‘25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17"/>
          <p:cNvSpPr txBox="1"/>
          <p:nvPr>
            <p:ph idx="4294967295" type="ctrTitle"/>
          </p:nvPr>
        </p:nvSpPr>
        <p:spPr>
          <a:xfrm>
            <a:off x="545800" y="1902900"/>
            <a:ext cx="5274300" cy="9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100">
                <a:latin typeface="Titillium Web"/>
                <a:ea typeface="Titillium Web"/>
                <a:cs typeface="Titillium Web"/>
                <a:sym typeface="Titillium Web"/>
              </a:rPr>
              <a:t>BIG </a:t>
            </a:r>
            <a:endParaRPr b="1" sz="91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100">
                <a:latin typeface="Titillium Web"/>
                <a:ea typeface="Titillium Web"/>
                <a:cs typeface="Titillium Web"/>
                <a:sym typeface="Titillium Web"/>
              </a:rPr>
              <a:t>IDEA</a:t>
            </a:r>
            <a:endParaRPr b="1" sz="91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09" name="Google Shape;809;p17"/>
          <p:cNvSpPr txBox="1"/>
          <p:nvPr>
            <p:ph idx="4294967295" type="subTitle"/>
          </p:nvPr>
        </p:nvSpPr>
        <p:spPr>
          <a:xfrm>
            <a:off x="413275" y="2590649"/>
            <a:ext cx="5178900" cy="9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The Home Mortgage Disclosure Act (HDMA) is a federal law that requires mortgage lenders to collect and report loan-level data points about their portfolios and practices.</a:t>
            </a:r>
            <a:endParaRPr sz="1800"/>
          </a:p>
        </p:txBody>
      </p:sp>
      <p:sp>
        <p:nvSpPr>
          <p:cNvPr id="810" name="Google Shape;810;p17"/>
          <p:cNvSpPr/>
          <p:nvPr/>
        </p:nvSpPr>
        <p:spPr>
          <a:xfrm>
            <a:off x="5499744" y="856902"/>
            <a:ext cx="320368" cy="30589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17"/>
          <p:cNvSpPr/>
          <p:nvPr/>
        </p:nvSpPr>
        <p:spPr>
          <a:xfrm rot="2697547">
            <a:off x="8484967" y="3281870"/>
            <a:ext cx="486304" cy="464341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17"/>
          <p:cNvSpPr/>
          <p:nvPr/>
        </p:nvSpPr>
        <p:spPr>
          <a:xfrm>
            <a:off x="8391773" y="2310235"/>
            <a:ext cx="194803" cy="186077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17"/>
          <p:cNvSpPr/>
          <p:nvPr/>
        </p:nvSpPr>
        <p:spPr>
          <a:xfrm rot="1280241">
            <a:off x="5526953" y="1926584"/>
            <a:ext cx="194750" cy="18604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1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5" name="Google Shape;8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3625" y="1305228"/>
            <a:ext cx="2698150" cy="3030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6" name="Google Shape;8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7550" y="3883450"/>
            <a:ext cx="2980874" cy="126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18"/>
          <p:cNvSpPr txBox="1"/>
          <p:nvPr>
            <p:ph type="title"/>
          </p:nvPr>
        </p:nvSpPr>
        <p:spPr>
          <a:xfrm>
            <a:off x="729000" y="3540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Why Does this Data Matter?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22" name="Google Shape;822;p18"/>
          <p:cNvSpPr txBox="1"/>
          <p:nvPr>
            <p:ph idx="1" type="body"/>
          </p:nvPr>
        </p:nvSpPr>
        <p:spPr>
          <a:xfrm>
            <a:off x="729000" y="1902050"/>
            <a:ext cx="3488700" cy="15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Building Wealth Through Ownership</a:t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More stable housing costs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An appreciative investment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Great opportunity to build equity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 source of ready cash</a:t>
            </a:r>
            <a:endParaRPr sz="1400"/>
          </a:p>
        </p:txBody>
      </p:sp>
      <p:sp>
        <p:nvSpPr>
          <p:cNvPr id="823" name="Google Shape;823;p18"/>
          <p:cNvSpPr txBox="1"/>
          <p:nvPr>
            <p:ph idx="2" type="body"/>
          </p:nvPr>
        </p:nvSpPr>
        <p:spPr>
          <a:xfrm>
            <a:off x="1665300" y="4815598"/>
            <a:ext cx="76860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Sources: https://www.brookings.edu/essay/homeownership-racial-segregation-and-policies-for-racial-wealth-equity/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824" name="Google Shape;824;p1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5" name="Google Shape;825;p18"/>
          <p:cNvSpPr txBox="1"/>
          <p:nvPr/>
        </p:nvSpPr>
        <p:spPr>
          <a:xfrm>
            <a:off x="7762575" y="3986475"/>
            <a:ext cx="605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826" name="Google Shape;8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9650" y="1516250"/>
            <a:ext cx="3705339" cy="2470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1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WHAT DOES THE DATA SHOW US?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aphicFrame>
        <p:nvGraphicFramePr>
          <p:cNvPr id="832" name="Google Shape;832;p19"/>
          <p:cNvGraphicFramePr/>
          <p:nvPr/>
        </p:nvGraphicFramePr>
        <p:xfrm>
          <a:off x="832052" y="13673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{DEC7B7BC-773E-4DF5-AF99-F3B617D6156B}</a:tableStyleId>
              </a:tblPr>
              <a:tblGrid>
                <a:gridCol w="1801900"/>
                <a:gridCol w="1801900"/>
                <a:gridCol w="1801900"/>
                <a:gridCol w="1801900"/>
              </a:tblGrid>
              <a:tr h="539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BLACK</a:t>
                      </a:r>
                      <a:endParaRPr b="1"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LATINO</a:t>
                      </a:r>
                      <a:endParaRPr b="1"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WHITE</a:t>
                      </a:r>
                      <a:endParaRPr b="1"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Of Total Applicants</a:t>
                      </a:r>
                      <a:endParaRPr sz="10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14%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28%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41%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</a:tr>
              <a:tr h="539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Gov-backed Loans </a:t>
                      </a:r>
                      <a:r>
                        <a:rPr lang="en" sz="10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(FHA, RHS, VA)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56%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47%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32%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33" name="Google Shape;833;p1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20"/>
          <p:cNvSpPr txBox="1"/>
          <p:nvPr>
            <p:ph type="title"/>
          </p:nvPr>
        </p:nvSpPr>
        <p:spPr>
          <a:xfrm>
            <a:off x="614525" y="2243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What Is A Government Backed Loan?</a:t>
            </a:r>
            <a:r>
              <a:rPr lang="en"/>
              <a:t> </a:t>
            </a:r>
            <a:endParaRPr/>
          </a:p>
        </p:txBody>
      </p:sp>
      <p:sp>
        <p:nvSpPr>
          <p:cNvPr id="839" name="Google Shape;839;p2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0" name="Google Shape;840;p20"/>
          <p:cNvSpPr txBox="1"/>
          <p:nvPr/>
        </p:nvSpPr>
        <p:spPr>
          <a:xfrm>
            <a:off x="680075" y="1453850"/>
            <a:ext cx="25872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tillium Web"/>
              <a:buChar char="●"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A government backed loan that ensures </a:t>
            </a: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repayment</a:t>
            </a: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to bank in the event loan payment in default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tillium Web"/>
              <a:buChar char="●"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Loans that assists </a:t>
            </a: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individuals</a:t>
            </a: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who cannot obtain a conventional loan, the opportunity to access mortgage credit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841" name="Google Shape;8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4951" y="1615925"/>
            <a:ext cx="3303150" cy="298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21"/>
          <p:cNvSpPr txBox="1"/>
          <p:nvPr>
            <p:ph type="title"/>
          </p:nvPr>
        </p:nvSpPr>
        <p:spPr>
          <a:xfrm>
            <a:off x="152400" y="139299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Linear regression model</a:t>
            </a:r>
            <a:r>
              <a:rPr lang="en"/>
              <a:t> </a:t>
            </a:r>
            <a:endParaRPr/>
          </a:p>
        </p:txBody>
      </p:sp>
      <p:sp>
        <p:nvSpPr>
          <p:cNvPr id="847" name="Google Shape;847;p2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8" name="Google Shape;8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625" y="1033024"/>
            <a:ext cx="5879124" cy="167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9" name="Google Shape;84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775350"/>
            <a:ext cx="6268525" cy="1787125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Google Shape;850;p21"/>
          <p:cNvSpPr txBox="1"/>
          <p:nvPr/>
        </p:nvSpPr>
        <p:spPr>
          <a:xfrm>
            <a:off x="64300" y="1253725"/>
            <a:ext cx="2539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model was trained to demonstrate the correlation between the race, income and source of funding for approved loans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22"/>
          <p:cNvSpPr txBox="1"/>
          <p:nvPr>
            <p:ph type="title"/>
          </p:nvPr>
        </p:nvSpPr>
        <p:spPr>
          <a:xfrm>
            <a:off x="739675" y="210750"/>
            <a:ext cx="8080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THE </a:t>
            </a: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ISSUES WITH GOVERNMENT-BACKED LOANS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56" name="Google Shape;856;p22"/>
          <p:cNvSpPr txBox="1"/>
          <p:nvPr>
            <p:ph idx="1" type="body"/>
          </p:nvPr>
        </p:nvSpPr>
        <p:spPr>
          <a:xfrm>
            <a:off x="550352" y="1594300"/>
            <a:ext cx="4042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Higher costs attached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Owner-occupancy rule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Loan balance limitations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Property buying limitation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2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8" name="Google Shape;8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4274" y="1411050"/>
            <a:ext cx="3652300" cy="2052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23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Conclusion</a:t>
            </a:r>
            <a:r>
              <a:rPr lang="en"/>
              <a:t> </a:t>
            </a:r>
            <a:endParaRPr/>
          </a:p>
        </p:txBody>
      </p:sp>
      <p:sp>
        <p:nvSpPr>
          <p:cNvPr id="864" name="Google Shape;864;p23"/>
          <p:cNvSpPr txBox="1"/>
          <p:nvPr>
            <p:ph idx="1" type="body"/>
          </p:nvPr>
        </p:nvSpPr>
        <p:spPr>
          <a:xfrm>
            <a:off x="220225" y="1159300"/>
            <a:ext cx="4450200" cy="22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 sz="1300"/>
              <a:t>Correlation between Race, Income and Age and loan types</a:t>
            </a:r>
            <a:endParaRPr sz="13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 sz="1300"/>
              <a:t> Gaps in lending outcomes in Race &amp; Ethnicity data</a:t>
            </a:r>
            <a:endParaRPr sz="13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 sz="1400"/>
              <a:t>Government-Insured loans more common amongst minorities</a:t>
            </a:r>
            <a:endParaRPr sz="1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 sz="1400"/>
              <a:t>HDMA data is limited</a:t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65" name="Google Shape;865;p2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6" name="Google Shape;8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4225" y="879925"/>
            <a:ext cx="3383650" cy="338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aliard template">
  <a:themeElements>
    <a:clrScheme name="Custom 347">
      <a:dk1>
        <a:srgbClr val="34373D"/>
      </a:dk1>
      <a:lt1>
        <a:srgbClr val="FFFFFF"/>
      </a:lt1>
      <a:dk2>
        <a:srgbClr val="CDD2DB"/>
      </a:dk2>
      <a:lt2>
        <a:srgbClr val="6A7486"/>
      </a:lt2>
      <a:accent1>
        <a:srgbClr val="465573"/>
      </a:accent1>
      <a:accent2>
        <a:srgbClr val="6E86B6"/>
      </a:accent2>
      <a:accent3>
        <a:srgbClr val="ACBFE6"/>
      </a:accent3>
      <a:accent4>
        <a:srgbClr val="91C05E"/>
      </a:accent4>
      <a:accent5>
        <a:srgbClr val="ACCC88"/>
      </a:accent5>
      <a:accent6>
        <a:srgbClr val="E2F8C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