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MLKmFYAPi9RgaofCaZUyChnSp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b1805b66a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b1805b66a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7b1805b66a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b1805b66a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7b1805b66a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7b1805b66a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dd6ae06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2dd6ae06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22dd6ae065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b206a466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7b206a466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7b206a4669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b206a4669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7b206a4669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27b206a4669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2a3a9eb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b2a3a9eb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7b2a3a9eb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b2a3a9eb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7b2a3a9eb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7b2a3a9eb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b206a4669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7b206a4669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7b206a4669_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b62c3446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7b62c3446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7b62c3446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62c34462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b62c34462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7b62c34462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ebe92d3d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22ebe92d3d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122ebe92d3d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2ebe92d3d_0_10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22ebe92d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b1805b66a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7b1805b66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7b1805b66a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dd6ae06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2dd6ae06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22dd6ae065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b1805b66a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7b1805b66a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27b1805b66a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b1ee29c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7b1ee29c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7b1ee29c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b1805b66a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b1805b66a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7b1805b66a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b1ee29cf1_0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b1ee29c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b1ee29cf1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b1ee29c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25"/>
          <p:cNvCxnSpPr/>
          <p:nvPr/>
        </p:nvCxnSpPr>
        <p:spPr>
          <a:xfrm>
            <a:off x="5829300" y="0"/>
            <a:ext cx="3314700" cy="396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5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658190"/>
            <a:ext cx="1265944" cy="74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>
            <a:off x="-46104" y="0"/>
            <a:ext cx="9249600" cy="521550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27"/>
          <p:cNvSpPr txBox="1"/>
          <p:nvPr>
            <p:ph type="title"/>
          </p:nvPr>
        </p:nvSpPr>
        <p:spPr>
          <a:xfrm>
            <a:off x="410581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Calibri"/>
              <a:buNone/>
              <a:defRPr b="1" sz="75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1" name="Google Shape;2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498" y="447265"/>
            <a:ext cx="1468126" cy="43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1104068" y="1030594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89745" y="1035953"/>
            <a:ext cx="3344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29"/>
          <p:cNvSpPr txBox="1"/>
          <p:nvPr>
            <p:ph type="title"/>
          </p:nvPr>
        </p:nvSpPr>
        <p:spPr>
          <a:xfrm>
            <a:off x="1332666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1332667" y="1693069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1332667" y="3031331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39" name="Google Shape;3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944" y="233048"/>
            <a:ext cx="787215" cy="2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944" y="233048"/>
            <a:ext cx="787218" cy="26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24"/>
          <p:cNvSpPr txBox="1"/>
          <p:nvPr>
            <p:ph type="title"/>
          </p:nvPr>
        </p:nvSpPr>
        <p:spPr>
          <a:xfrm>
            <a:off x="628650" y="8701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700"/>
              <a:buFont typeface="Calibri"/>
              <a:buNone/>
              <a:defRPr b="0" i="0" sz="27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" type="body"/>
          </p:nvPr>
        </p:nvSpPr>
        <p:spPr>
          <a:xfrm>
            <a:off x="628650" y="2068925"/>
            <a:ext cx="78867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Relationship Id="rId4" Type="http://schemas.openxmlformats.org/officeDocument/2006/relationships/image" Target="../media/image2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kZ__PzFjY6YlvTpyYKFIbLouqGVDULgG/view" TargetMode="Externa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699480" y="3094575"/>
            <a:ext cx="2460000" cy="3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699475" y="3463175"/>
            <a:ext cx="3607800" cy="3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00558C"/>
                </a:solidFill>
                <a:latin typeface="Verdana"/>
                <a:ea typeface="Verdana"/>
                <a:cs typeface="Verdana"/>
                <a:sym typeface="Verdana"/>
              </a:rPr>
              <a:t>82.05 - Análisis Predictivo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699475" y="3094575"/>
            <a:ext cx="4387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558C"/>
                </a:solidFill>
                <a:latin typeface="Verdana"/>
                <a:ea typeface="Verdana"/>
                <a:cs typeface="Verdana"/>
                <a:sym typeface="Verdana"/>
              </a:rPr>
              <a:t>Trabajo Práctico I</a:t>
            </a:r>
            <a:endParaRPr b="1" i="0" sz="1800" u="none" cap="none" strike="noStrike">
              <a:solidFill>
                <a:srgbClr val="00558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699475" y="4053525"/>
            <a:ext cx="406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Abril </a:t>
            </a: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Schäfer - 62877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Ian Dalton - 62345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213675" y="4255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202</a:t>
            </a: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Q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b1805b66a_1_40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g27b1805b66a_1_40"/>
          <p:cNvSpPr/>
          <p:nvPr/>
        </p:nvSpPr>
        <p:spPr>
          <a:xfrm>
            <a:off x="258427" y="13480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Limpieza de la base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g27b1805b66a_1_40"/>
          <p:cNvSpPr txBox="1"/>
          <p:nvPr/>
        </p:nvSpPr>
        <p:spPr>
          <a:xfrm>
            <a:off x="310050" y="1903200"/>
            <a:ext cx="85239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Cuando cambiamos de planes no se registra la fecha de inicio y final, así que asumimos que c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ando se introduce un nuevo plan, el anterior deja de estar activo.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Agrupamos las carreras según la materia y descartamos las que no están “activas” para armar una lista de a qué plan pertenece la materia.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Filtramos las materias y buscamos en los cuatrimestres anteriores para tener hasta 3 cuatrimestres anteriores por cada materia.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Hubo un problema con los nombres ya que los nombres y apellidos estaban en diferente línea, pero el apellido estaba en la misma que el nombre del siguiente profesor.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Se arregló el formato del horario de las clases.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separó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la cantidad de inscriptos con el cupo ofrecido.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1805b66a_1_46"/>
          <p:cNvSpPr/>
          <p:nvPr/>
        </p:nvSpPr>
        <p:spPr>
          <a:xfrm>
            <a:off x="196026" y="716600"/>
            <a:ext cx="2643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g27b1805b66a_1_46"/>
          <p:cNvSpPr/>
          <p:nvPr/>
        </p:nvSpPr>
        <p:spPr>
          <a:xfrm>
            <a:off x="258427" y="1434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Limitaciones de la información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g27b1805b66a_1_46"/>
          <p:cNvSpPr txBox="1"/>
          <p:nvPr/>
        </p:nvSpPr>
        <p:spPr>
          <a:xfrm>
            <a:off x="258425" y="2000200"/>
            <a:ext cx="85239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No hay información sobre el porcentaje de la carrera aprobada por los estudiantes.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No hay información sobre la composición de las clases: de qué carrera son los estudiantes. 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No hay información sobre la condición de los estudiantes: si son recursantes o no. 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El ITBA no cuenta con los datos. 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g27b1805b66a_1_46"/>
          <p:cNvSpPr/>
          <p:nvPr/>
        </p:nvSpPr>
        <p:spPr>
          <a:xfrm>
            <a:off x="334627" y="35188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Frecuencia de actualización 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g27b1805b66a_1_46"/>
          <p:cNvSpPr txBox="1"/>
          <p:nvPr/>
        </p:nvSpPr>
        <p:spPr>
          <a:xfrm>
            <a:off x="258425" y="4029000"/>
            <a:ext cx="852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Cuatrimestral y al inicio del curso intensivo de verano de ingreso. 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dd6ae065_0_93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g122dd6ae065_0_93"/>
          <p:cNvSpPr/>
          <p:nvPr/>
        </p:nvSpPr>
        <p:spPr>
          <a:xfrm>
            <a:off x="915526" y="2687175"/>
            <a:ext cx="285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Variables categoricas</a:t>
            </a:r>
            <a:endParaRPr b="0" i="0" sz="15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g122dd6ae065_0_93"/>
          <p:cNvSpPr txBox="1"/>
          <p:nvPr/>
        </p:nvSpPr>
        <p:spPr>
          <a:xfrm>
            <a:off x="983025" y="2878563"/>
            <a:ext cx="2449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"Cuatrimestre"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"Materia"          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"Departamento"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"Comision"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"Horario"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"Profesores"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"Codigo"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"Planes"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“Creditos”      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g122dd6ae065_0_93"/>
          <p:cNvSpPr txBox="1"/>
          <p:nvPr/>
        </p:nvSpPr>
        <p:spPr>
          <a:xfrm>
            <a:off x="4311725" y="3081950"/>
            <a:ext cx="162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"Inscriptos"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"Capacidad"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"Año"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g122dd6ae065_0_93"/>
          <p:cNvSpPr txBox="1"/>
          <p:nvPr/>
        </p:nvSpPr>
        <p:spPr>
          <a:xfrm>
            <a:off x="5878525" y="3229588"/>
            <a:ext cx="244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"Inscriptos_menos_1"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"Inscriptos_menos_2"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"Inscriptos_menos_3"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"Capacidad_menos_1"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"Capacidad_menos_2"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"Capacidad_menos_3"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g122dd6ae065_0_93"/>
          <p:cNvSpPr txBox="1"/>
          <p:nvPr/>
        </p:nvSpPr>
        <p:spPr>
          <a:xfrm>
            <a:off x="1464342" y="1899616"/>
            <a:ext cx="255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 las cuales </a:t>
            </a:r>
            <a:r>
              <a:rPr lang="en-GB" sz="1100">
                <a:solidFill>
                  <a:srgbClr val="2F4F78"/>
                </a:solidFill>
                <a:highlight>
                  <a:schemeClr val="lt1"/>
                </a:highlight>
              </a:rPr>
              <a:t>10</a:t>
            </a:r>
            <a:r>
              <a:rPr b="0" i="0" lang="en-GB" sz="11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son numéricas y </a:t>
            </a:r>
            <a:r>
              <a:rPr lang="en-GB" sz="1100">
                <a:solidFill>
                  <a:srgbClr val="2F4F78"/>
                </a:solidFill>
                <a:highlight>
                  <a:schemeClr val="lt1"/>
                </a:highlight>
              </a:rPr>
              <a:t>8</a:t>
            </a:r>
            <a:r>
              <a:rPr b="0" i="0" lang="en-GB" sz="11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GB" sz="1100">
                <a:solidFill>
                  <a:srgbClr val="2F4F78"/>
                </a:solidFill>
                <a:highlight>
                  <a:schemeClr val="lt1"/>
                </a:highlight>
              </a:rPr>
              <a:t>categóricas</a:t>
            </a:r>
            <a:r>
              <a:rPr b="0" i="0" lang="en-GB" sz="11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22dd6ae065_0_93"/>
          <p:cNvSpPr txBox="1"/>
          <p:nvPr/>
        </p:nvSpPr>
        <p:spPr>
          <a:xfrm>
            <a:off x="1447811" y="1564263"/>
            <a:ext cx="277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endParaRPr b="1" i="0" sz="19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22dd6ae065_0_93"/>
          <p:cNvSpPr txBox="1"/>
          <p:nvPr/>
        </p:nvSpPr>
        <p:spPr>
          <a:xfrm>
            <a:off x="495376" y="1481686"/>
            <a:ext cx="1177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GB" sz="5800">
                <a:solidFill>
                  <a:srgbClr val="2F4F78"/>
                </a:solidFill>
                <a:highlight>
                  <a:schemeClr val="lt1"/>
                </a:highlight>
              </a:rPr>
              <a:t>18</a:t>
            </a:r>
            <a:endParaRPr b="1" i="0" sz="58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22dd6ae065_0_93"/>
          <p:cNvSpPr txBox="1"/>
          <p:nvPr/>
        </p:nvSpPr>
        <p:spPr>
          <a:xfrm>
            <a:off x="6699612" y="1589038"/>
            <a:ext cx="268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registros</a:t>
            </a:r>
            <a:endParaRPr b="1" i="0" sz="19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22dd6ae065_0_93"/>
          <p:cNvSpPr txBox="1"/>
          <p:nvPr/>
        </p:nvSpPr>
        <p:spPr>
          <a:xfrm>
            <a:off x="4643375" y="1506475"/>
            <a:ext cx="221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GB" sz="5600">
                <a:solidFill>
                  <a:srgbClr val="2F4F78"/>
                </a:solidFill>
                <a:highlight>
                  <a:schemeClr val="lt1"/>
                </a:highlight>
              </a:rPr>
              <a:t>13453</a:t>
            </a:r>
            <a:endParaRPr b="1" i="0" sz="56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2dd6ae065_0_93"/>
          <p:cNvSpPr/>
          <p:nvPr/>
        </p:nvSpPr>
        <p:spPr>
          <a:xfrm>
            <a:off x="4893676" y="2687175"/>
            <a:ext cx="285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Variables numericas</a:t>
            </a:r>
            <a:endParaRPr b="0" i="0" sz="15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206a4669_2_0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5" name="Google Shape;165;g27b206a466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113" y="1594375"/>
            <a:ext cx="5141774" cy="34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7b206a4669_2_0"/>
          <p:cNvSpPr/>
          <p:nvPr/>
        </p:nvSpPr>
        <p:spPr>
          <a:xfrm>
            <a:off x="276252" y="1201978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Capacidad vs inscriptos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b206a4669_2_8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g27b206a4669_2_8"/>
          <p:cNvSpPr/>
          <p:nvPr/>
        </p:nvSpPr>
        <p:spPr>
          <a:xfrm>
            <a:off x="258427" y="1282200"/>
            <a:ext cx="113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Outliers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g27b206a4669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726" y="1674600"/>
            <a:ext cx="4122624" cy="33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7b206a4669_2_8"/>
          <p:cNvPicPr preferRelativeResize="0"/>
          <p:nvPr/>
        </p:nvPicPr>
        <p:blipFill rotWithShape="1">
          <a:blip r:embed="rId4">
            <a:alphaModFix/>
          </a:blip>
          <a:srcRect b="18705" l="0" r="0" t="0"/>
          <a:stretch/>
        </p:blipFill>
        <p:spPr>
          <a:xfrm>
            <a:off x="535675" y="1674600"/>
            <a:ext cx="3539026" cy="2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2a3a9eb3_0_6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g27b2a3a9eb3_0_6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Créditos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ofrecidos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y 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créditos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cursados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Google Shape;183;g27b2a3a9eb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7003"/>
            <a:ext cx="4086120" cy="3164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7b2a3a9eb3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920" y="1827003"/>
            <a:ext cx="4086120" cy="316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b2a3a9eb3_0_16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g27b2a3a9eb3_0_16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Créditos ofrecidos y créditos cursados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2" name="Google Shape;192;g27b2a3a9eb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938" y="1785403"/>
            <a:ext cx="4086120" cy="316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b206a4669_2_17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g27b206a4669_2_17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Top materias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0" name="Google Shape;200;g27b206a4669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650" y="1336725"/>
            <a:ext cx="4572700" cy="354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b62c34462_0_14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g27b62c34462_0_14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Cambio de plan de estudios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8" name="Google Shape;208;g27b62c3446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7003"/>
            <a:ext cx="4004090" cy="3164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7b62c34462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890" y="1827003"/>
            <a:ext cx="4004090" cy="3164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b62c34462_0_6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6" name="Google Shape;216;g27b62c3446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850" y="1329450"/>
            <a:ext cx="4400299" cy="347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01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Caso de negocio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267325" y="1432900"/>
            <a:ext cx="5987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Problemática actual del ITBA: </a:t>
            </a:r>
            <a:endParaRPr b="1" i="0" sz="13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Faltante de aulas.</a:t>
            </a:r>
            <a:endParaRPr b="0" i="0" sz="12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Poca organización y planificación pre - inscripciones a materias.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6" name="Google Shape;56;p3"/>
          <p:cNvGrpSpPr/>
          <p:nvPr/>
        </p:nvGrpSpPr>
        <p:grpSpPr>
          <a:xfrm>
            <a:off x="1640175" y="2619700"/>
            <a:ext cx="4883100" cy="1778400"/>
            <a:chOff x="1722225" y="1559100"/>
            <a:chExt cx="4883100" cy="1778400"/>
          </a:xfrm>
        </p:grpSpPr>
        <p:sp>
          <p:nvSpPr>
            <p:cNvPr id="57" name="Google Shape;57;p3"/>
            <p:cNvSpPr/>
            <p:nvPr/>
          </p:nvSpPr>
          <p:spPr>
            <a:xfrm>
              <a:off x="1722225" y="1559100"/>
              <a:ext cx="4883100" cy="177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pic>
          <p:nvPicPr>
            <p:cNvPr id="58" name="Google Shape;58;p3"/>
            <p:cNvPicPr preferRelativeResize="0"/>
            <p:nvPr/>
          </p:nvPicPr>
          <p:blipFill rotWithShape="1">
            <a:blip r:embed="rId3">
              <a:alphaModFix/>
            </a:blip>
            <a:srcRect b="9982" l="7330" r="50000" t="65581"/>
            <a:stretch/>
          </p:blipFill>
          <p:spPr>
            <a:xfrm>
              <a:off x="1894738" y="1717337"/>
              <a:ext cx="4538074" cy="14619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427" y="3052938"/>
            <a:ext cx="2090572" cy="209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2ebe92d3d_0_63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Conclusión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g122ebe92d3d_0_63"/>
          <p:cNvSpPr txBox="1"/>
          <p:nvPr/>
        </p:nvSpPr>
        <p:spPr>
          <a:xfrm>
            <a:off x="260300" y="1287200"/>
            <a:ext cx="867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i="0" lang="en-GB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ITBA</a:t>
            </a:r>
            <a:r>
              <a:rPr i="0" lang="en-GB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necesita mejorar su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planificación en relación a las distribuciones del espacio y la faltante de aulas. El análisis de datos </a:t>
            </a:r>
            <a:r>
              <a:rPr i="0" lang="en-GB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es clave para proponer soluciones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fundadas</a:t>
            </a:r>
            <a:r>
              <a:rPr i="0" lang="en-GB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i="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g122ebe92d3d_0_63"/>
          <p:cNvSpPr txBox="1"/>
          <p:nvPr/>
        </p:nvSpPr>
        <p:spPr>
          <a:xfrm>
            <a:off x="430525" y="2161650"/>
            <a:ext cx="83340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Verdana"/>
              <a:buChar char="➔"/>
            </a:pP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Correlación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positiva entre cantidad de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inscriptos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y la capacidad.</a:t>
            </a:r>
            <a:endParaRPr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Verdana"/>
              <a:buChar char="➔"/>
            </a:pP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La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mayoría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de las comisiones tienen una cantidad de inscriptos de entre 0 y 40.</a:t>
            </a:r>
            <a:endParaRPr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Verdana"/>
              <a:buChar char="➔"/>
            </a:pP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Cada vez hay más alumnos, por lo que la facultad ofrece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créditos con el tiempo.</a:t>
            </a:r>
            <a:endParaRPr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Verdana"/>
              <a:buChar char="➔"/>
            </a:pP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Existen casos en los que hay más inscriptos que capacidad,es decir, no va a haber lugar en las aulas para cursar. </a:t>
            </a:r>
            <a:endParaRPr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2ebe92d3d_0_107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>
                <a:solidFill>
                  <a:srgbClr val="00B0F0"/>
                </a:solidFill>
              </a:rPr>
              <a:t>‹#›</a:t>
            </a:fld>
            <a:endParaRPr sz="900">
              <a:solidFill>
                <a:srgbClr val="00B0F0"/>
              </a:solidFill>
            </a:endParaRPr>
          </a:p>
        </p:txBody>
      </p:sp>
      <p:sp>
        <p:nvSpPr>
          <p:cNvPr id="230" name="Google Shape;230;g122ebe92d3d_0_107"/>
          <p:cNvSpPr/>
          <p:nvPr/>
        </p:nvSpPr>
        <p:spPr>
          <a:xfrm>
            <a:off x="1295702" y="2455828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Gracias!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b1805b66a_1_1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01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Caso de negocio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g27b1805b66a_1_1"/>
          <p:cNvSpPr/>
          <p:nvPr/>
        </p:nvSpPr>
        <p:spPr>
          <a:xfrm>
            <a:off x="258427" y="13584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1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Modelo de Predicción</a:t>
            </a:r>
            <a:endParaRPr b="0" i="0" sz="18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g27b1805b66a_1_1"/>
          <p:cNvSpPr txBox="1"/>
          <p:nvPr/>
        </p:nvSpPr>
        <p:spPr>
          <a:xfrm>
            <a:off x="308350" y="1771600"/>
            <a:ext cx="76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Objetivo: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Predecir 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la cantidad de alumnos que se van a inscribir en las materias del ITBA al inicio del cuatrimestre.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7b1805b66a_1_1"/>
          <p:cNvSpPr txBox="1"/>
          <p:nvPr/>
        </p:nvSpPr>
        <p:spPr>
          <a:xfrm>
            <a:off x="313250" y="2278038"/>
            <a:ext cx="7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Variable Target: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Inscriptos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7b1805b66a_1_1"/>
          <p:cNvSpPr txBox="1"/>
          <p:nvPr/>
        </p:nvSpPr>
        <p:spPr>
          <a:xfrm>
            <a:off x="313250" y="3306188"/>
            <a:ext cx="52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Modelo: 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Regresión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7b1805b66a_1_1"/>
          <p:cNvSpPr txBox="1"/>
          <p:nvPr/>
        </p:nvSpPr>
        <p:spPr>
          <a:xfrm>
            <a:off x="313250" y="2585413"/>
            <a:ext cx="860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Variables </a:t>
            </a:r>
            <a:r>
              <a:rPr b="1"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predictoras</a:t>
            </a: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"Año"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"Cuatrimestre"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"Materia"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"Departamento"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"Comision"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"Horario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”,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"Profesores"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“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Capacidad"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"Codigo"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"Planes"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"Inscriptos_menos_1", "Inscriptos_menos_2", "Inscriptos_menos_3", “Capacidad_menos_1", "Capacidad_menos_2", "Capacidad_menos_3", “Creditos”.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g27b1805b66a_1_1"/>
          <p:cNvSpPr txBox="1"/>
          <p:nvPr/>
        </p:nvSpPr>
        <p:spPr>
          <a:xfrm>
            <a:off x="313250" y="3606375"/>
            <a:ext cx="820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Esta predicción permitiría al ITBA: 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Planificar la distribución de los alumnos en las sedes.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Prevenir una falta de aula.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Evaluar un cambio de sede en caso de que en un futuro la cantidad de alumnos aumente.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Brindar comodidad a los alumnos.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Analizar el impacto que tendría un cambio en un plan de estudio.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dd6ae065_0_38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g122dd6ae065_0_38"/>
          <p:cNvSpPr/>
          <p:nvPr/>
        </p:nvSpPr>
        <p:spPr>
          <a:xfrm>
            <a:off x="258427" y="13584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Fuente de datos</a:t>
            </a:r>
            <a:endParaRPr b="0" i="0" sz="18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g122dd6ae065_0_38"/>
          <p:cNvPicPr preferRelativeResize="0"/>
          <p:nvPr/>
        </p:nvPicPr>
        <p:blipFill rotWithShape="1">
          <a:blip r:embed="rId3">
            <a:alphaModFix/>
          </a:blip>
          <a:srcRect b="61344" l="37039" r="37304" t="12673"/>
          <a:stretch/>
        </p:blipFill>
        <p:spPr>
          <a:xfrm>
            <a:off x="2815900" y="1920125"/>
            <a:ext cx="3512198" cy="200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1805b66a_1_24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g27b1805b66a_1_24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Fuente de datos</a:t>
            </a:r>
            <a:endParaRPr b="0" i="0" sz="18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g27b1805b66a_1_24"/>
          <p:cNvPicPr preferRelativeResize="0"/>
          <p:nvPr/>
        </p:nvPicPr>
        <p:blipFill rotWithShape="1">
          <a:blip r:embed="rId3">
            <a:alphaModFix/>
          </a:blip>
          <a:srcRect b="61344" l="37039" r="37304" t="12673"/>
          <a:stretch/>
        </p:blipFill>
        <p:spPr>
          <a:xfrm>
            <a:off x="2815900" y="1920125"/>
            <a:ext cx="3512198" cy="20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7b1805b66a_1_24"/>
          <p:cNvPicPr preferRelativeResize="0"/>
          <p:nvPr/>
        </p:nvPicPr>
        <p:blipFill rotWithShape="1">
          <a:blip r:embed="rId4">
            <a:alphaModFix/>
          </a:blip>
          <a:srcRect b="27485" l="1290" r="9701" t="17053"/>
          <a:stretch/>
        </p:blipFill>
        <p:spPr>
          <a:xfrm>
            <a:off x="196025" y="1767725"/>
            <a:ext cx="8800099" cy="3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1ee29cf1_0_0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g27b1ee29cf1_0_0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Fuente de datos</a:t>
            </a:r>
            <a:endParaRPr b="0" i="0" sz="18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g27b1ee29cf1_0_0"/>
          <p:cNvPicPr preferRelativeResize="0"/>
          <p:nvPr/>
        </p:nvPicPr>
        <p:blipFill rotWithShape="1">
          <a:blip r:embed="rId3">
            <a:alphaModFix/>
          </a:blip>
          <a:srcRect b="61344" l="37039" r="37304" t="12673"/>
          <a:stretch/>
        </p:blipFill>
        <p:spPr>
          <a:xfrm>
            <a:off x="2815900" y="1920125"/>
            <a:ext cx="3512198" cy="20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7b1ee29cf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63" y="1733950"/>
            <a:ext cx="8371673" cy="33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b1805b66a_1_32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g27b1805b66a_1_32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Creación del </a:t>
            </a: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g27b1805b66a_1_32"/>
          <p:cNvSpPr txBox="1"/>
          <p:nvPr/>
        </p:nvSpPr>
        <p:spPr>
          <a:xfrm>
            <a:off x="310050" y="2190750"/>
            <a:ext cx="8523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Scraping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con selenium ya que el URL de la 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página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cambia siempre.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El formato del SGA es inconsistente con las tablas, haciendo 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difícil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crear las diferentes etapas de la carrera.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1ee29cf1_0_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1" name="Google Shape;111;g27b1ee29cf1_0_19"/>
          <p:cNvGrpSpPr/>
          <p:nvPr/>
        </p:nvGrpSpPr>
        <p:grpSpPr>
          <a:xfrm>
            <a:off x="592188" y="1619924"/>
            <a:ext cx="2600561" cy="3468861"/>
            <a:chOff x="-1569690" y="1863821"/>
            <a:chExt cx="2145501" cy="2663847"/>
          </a:xfrm>
        </p:grpSpPr>
        <p:pic>
          <p:nvPicPr>
            <p:cNvPr id="112" name="Google Shape;112;g27b1ee29cf1_0_19"/>
            <p:cNvPicPr preferRelativeResize="0"/>
            <p:nvPr/>
          </p:nvPicPr>
          <p:blipFill rotWithShape="1">
            <a:blip r:embed="rId3">
              <a:alphaModFix/>
            </a:blip>
            <a:srcRect b="0" l="0" r="76536" t="0"/>
            <a:stretch/>
          </p:blipFill>
          <p:spPr>
            <a:xfrm>
              <a:off x="-1569690" y="1863821"/>
              <a:ext cx="2145501" cy="1415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g27b1ee29cf1_0_19"/>
            <p:cNvPicPr preferRelativeResize="0"/>
            <p:nvPr/>
          </p:nvPicPr>
          <p:blipFill rotWithShape="1">
            <a:blip r:embed="rId4">
              <a:alphaModFix/>
            </a:blip>
            <a:srcRect b="0" l="0" r="76536" t="0"/>
            <a:stretch/>
          </p:blipFill>
          <p:spPr>
            <a:xfrm>
              <a:off x="-1569690" y="3279666"/>
              <a:ext cx="2145500" cy="124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g27b1ee29cf1_0_19"/>
          <p:cNvGrpSpPr/>
          <p:nvPr/>
        </p:nvGrpSpPr>
        <p:grpSpPr>
          <a:xfrm>
            <a:off x="4272457" y="82143"/>
            <a:ext cx="3380393" cy="5061346"/>
            <a:chOff x="443625" y="1107050"/>
            <a:chExt cx="2230399" cy="3339500"/>
          </a:xfrm>
        </p:grpSpPr>
        <p:pic>
          <p:nvPicPr>
            <p:cNvPr id="115" name="Google Shape;115;g27b1ee29cf1_0_19"/>
            <p:cNvPicPr preferRelativeResize="0"/>
            <p:nvPr/>
          </p:nvPicPr>
          <p:blipFill rotWithShape="1">
            <a:blip r:embed="rId5">
              <a:alphaModFix/>
            </a:blip>
            <a:srcRect b="0" l="0" r="76247" t="0"/>
            <a:stretch/>
          </p:blipFill>
          <p:spPr>
            <a:xfrm>
              <a:off x="472850" y="1107050"/>
              <a:ext cx="2171950" cy="136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g27b1ee29cf1_0_19"/>
            <p:cNvPicPr preferRelativeResize="0"/>
            <p:nvPr/>
          </p:nvPicPr>
          <p:blipFill rotWithShape="1">
            <a:blip r:embed="rId6">
              <a:alphaModFix/>
            </a:blip>
            <a:srcRect b="0" l="0" r="75607" t="0"/>
            <a:stretch/>
          </p:blipFill>
          <p:spPr>
            <a:xfrm>
              <a:off x="443625" y="2468800"/>
              <a:ext cx="2230399" cy="197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g27b1ee29cf1_0_19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g27b1ee29cf1_0_19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Diferencia entre los planes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b1ee29cf1_0_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g27b1ee29cf1_0_10" title="Video_Scrapp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38" y="667900"/>
            <a:ext cx="5076925" cy="38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