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  <p:sldId id="265" r:id="rId9"/>
    <p:sldId id="257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5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89.51049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18-10-30T20:48:32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19407 8108 0,'24'0'297,"12"24"-297,-13 12 16,37-1-1,-12 1-15,47 36 16,-12-13 0,24 36-1,0 1 1,-11 11-1,11-24 1,-36-11 0,-11-1-1,-13-12 1,13 13 0,23 23 15,-35-23-16,-24-37 1,11 13 0,-11 0-1,-12-13 1,24 13 0,-24 0-1,12 23 1,-1-11-1,-23-1 1,12 24 0,12-11-1,-12 11 1,-12-11 0,12 11 15,-12-24-16,0 1-15,0 0 16,0-25 0,0 13-1,0 0 1,0 11 0,0 1-1,0-1 1,0 24-1,0 13 1,-12-37-16,12 60 16,-24-12-1,24-23 1,0-48 0,-12-1 15,12-11-16,0-12 17,0 0 15,0 0 31,-12-12 15,-11-48-93,-13-11 16</inkml:trace>
  <inkml:trace contextRef="#ctx0" brushRef="#br0" timeOffset="2564.171">20621 11001 0,'0'12'328,"0"0"-312,0 0 0,0 0-1,0 0 1,12 0-1,-12 0 1,12-12 0,-12 24-1,0-13 1,12 1 0,-12 0-1,12-12 16,-12 12-31,0 0 16,12 0 15,-12 0 16,24-12-31,-24 24-1,12-24 1,0 12 0,-12 11-1,12-11 1,-1 0 0,1-12 77,0 0 1,12 0-47,-24-12-31,0 0-16,12 0 15,-12 1 1,12-25-1,0 12 1,0 12 0,-12 0-16,12-12 15,-12 1 1,11-1 0,1 12 15,12-12-16,-24 12 1,12-12 0,0 12 15,0 1 0,0 11 16,-12-12-47,12 12 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99AA4-461E-492B-AC5F-BC73CAE80FB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BFEC2-D1D9-4572-96CC-11D7F729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COMP-4270 Operating Systems</a:t>
            </a:r>
            <a:br>
              <a:rPr lang="en-US"/>
            </a:br>
            <a:r>
              <a:rPr lang="en-US"/>
              <a:t>Prog2: Code </a:t>
            </a:r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/>
              <a:t>Dr. Myounggyu Won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776C6-D20E-45D7-81C1-CB6AEE533F90}"/>
              </a:ext>
            </a:extLst>
          </p:cNvPr>
          <p:cNvSpPr txBox="1"/>
          <p:nvPr/>
        </p:nvSpPr>
        <p:spPr>
          <a:xfrm>
            <a:off x="0" y="6450568"/>
            <a:ext cx="515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Operating Systems Concepts –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54004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D74153-F2B1-46E1-9FAF-906C3AB1756F}"/>
              </a:ext>
            </a:extLst>
          </p:cNvPr>
          <p:cNvSpPr/>
          <p:nvPr/>
        </p:nvSpPr>
        <p:spPr>
          <a:xfrm>
            <a:off x="0" y="26894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Start the players: */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NUM_PLAYERS;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pthread_create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(&amp;red[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task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NULL,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run_player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&amp;red[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pthread_create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(&amp;blue[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task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NULL,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run_player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&amp;blue[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A329C-8238-4769-ACCB-6621BF119023}"/>
              </a:ext>
            </a:extLst>
          </p:cNvPr>
          <p:cNvSpPr/>
          <p:nvPr/>
        </p:nvSpPr>
        <p:spPr>
          <a:xfrm>
            <a:off x="152400" y="1526634"/>
            <a:ext cx="647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Update field display </a:t>
            </a:r>
            <a:r>
              <a:rPr lang="en-US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occassionally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: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(moves &lt; MAX_MOVES)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(epochs 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prev_shown_epochs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show_field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prev_shown_epochs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epochs;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3908A-5889-4ADB-95CF-4671A3E813B8}"/>
              </a:ext>
            </a:extLst>
          </p:cNvPr>
          <p:cNvSpPr/>
          <p:nvPr/>
        </p:nvSpPr>
        <p:spPr>
          <a:xfrm>
            <a:off x="76200" y="3733800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Game over. Wait for players to stop, then show field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 one last time (just in case). */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"Game over\n"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NUM_PLAYERS;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pthread_join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(red[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task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NULL);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pthread_join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(blue[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task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NULL);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1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534C-BC94-4DE9-9706-D37EFAD2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Start Routine</a:t>
            </a:r>
          </a:p>
        </p:txBody>
      </p:sp>
    </p:spTree>
    <p:extLst>
      <p:ext uri="{BB962C8B-B14F-4D97-AF65-F5344CB8AC3E}">
        <p14:creationId xmlns:p14="http://schemas.microsoft.com/office/powerpoint/2010/main" val="289169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63331-5C31-44A8-B82C-5EDB053D5EDB}"/>
              </a:ext>
            </a:extLst>
          </p:cNvPr>
          <p:cNvSpPr/>
          <p:nvPr/>
        </p:nvSpPr>
        <p:spPr>
          <a:xfrm>
            <a:off x="2241" y="-7965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run_player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*_p)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p: this player, p2: other player in the vicinity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*p = (</a:t>
            </a:r>
            <a:r>
              <a:rPr lang="fr-FR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*)_p, *p2;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(1)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move this player    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code omitted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((x &gt;= 0) &amp;&amp; (x &lt; HSIZE)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&amp;&amp; (y &gt;= 0) &amp;&amp; (y &lt; VSIZE)) { 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p2 = field[y][x];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find p2 at location 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y,x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(!p2) {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p2 = null -&gt; no player around at 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y,x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). 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move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(p-&gt;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(p-&gt;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p2-&gt;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!p2-&gt;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try to pass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(!p-&gt;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(p-&gt;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p2-&gt;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p2-&gt;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try to steal...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do nothing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B0ACBA-B024-473F-B04E-C6E218BB2ED1}"/>
              </a:ext>
            </a:extLst>
          </p:cNvPr>
          <p:cNvSpPr/>
          <p:nvPr/>
        </p:nvSpPr>
        <p:spPr>
          <a:xfrm>
            <a:off x="76200" y="152400"/>
            <a:ext cx="601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try to pass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(contest(p, p2))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a pass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p2-&gt;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passes[p-&gt;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ECEF4-E618-4301-A58F-BEA7FC835092}"/>
              </a:ext>
            </a:extLst>
          </p:cNvPr>
          <p:cNvSpPr/>
          <p:nvPr/>
        </p:nvSpPr>
        <p:spPr>
          <a:xfrm>
            <a:off x="76200" y="3276600"/>
            <a:ext cx="624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try to steal...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(contest(p, p2))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a steal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p2-&gt;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p2-&gt;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steals[p-&gt;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6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534C-BC94-4DE9-9706-D37EFAD2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Mutex Lock</a:t>
            </a:r>
          </a:p>
        </p:txBody>
      </p:sp>
    </p:spTree>
    <p:extLst>
      <p:ext uri="{BB962C8B-B14F-4D97-AF65-F5344CB8AC3E}">
        <p14:creationId xmlns:p14="http://schemas.microsoft.com/office/powerpoint/2010/main" val="111729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449CCD-B946-4DA4-B13F-8FE4C1A6B16C}"/>
              </a:ext>
            </a:extLst>
          </p:cNvPr>
          <p:cNvSpPr txBox="1"/>
          <p:nvPr/>
        </p:nvSpPr>
        <p:spPr>
          <a:xfrm>
            <a:off x="228600" y="1779687"/>
            <a:ext cx="332135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pthread_mutex_t</a:t>
            </a:r>
            <a:r>
              <a:rPr lang="en-US" dirty="0">
                <a:solidFill>
                  <a:schemeClr val="accent1"/>
                </a:solidFill>
              </a:rPr>
              <a:t> lock; </a:t>
            </a:r>
          </a:p>
          <a:p>
            <a:endParaRPr lang="en-US" dirty="0"/>
          </a:p>
          <a:p>
            <a:r>
              <a:rPr lang="en-US" dirty="0"/>
              <a:t>Random Generator()</a:t>
            </a:r>
          </a:p>
          <a:p>
            <a:endParaRPr lang="en-US" dirty="0"/>
          </a:p>
          <a:p>
            <a:r>
              <a:rPr lang="en-US" dirty="0" err="1"/>
              <a:t>Run_player</a:t>
            </a:r>
            <a:r>
              <a:rPr lang="en-US" dirty="0"/>
              <a:t>()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1"/>
                </a:solidFill>
              </a:rPr>
              <a:t>pthread_mutex_lock</a:t>
            </a:r>
            <a:r>
              <a:rPr lang="en-US" dirty="0">
                <a:solidFill>
                  <a:schemeClr val="accent1"/>
                </a:solidFill>
              </a:rPr>
              <a:t>(&amp;lock);</a:t>
            </a:r>
          </a:p>
          <a:p>
            <a:r>
              <a:rPr lang="en-US" dirty="0"/>
              <a:t>    critical section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1"/>
                </a:solidFill>
              </a:rPr>
              <a:t>pthread_mutex_unlock</a:t>
            </a:r>
            <a:r>
              <a:rPr lang="en-US" dirty="0">
                <a:solidFill>
                  <a:schemeClr val="accent1"/>
                </a:solidFill>
              </a:rPr>
              <a:t>(&amp;lock);</a:t>
            </a:r>
          </a:p>
          <a:p>
            <a:r>
              <a:rPr lang="en-US" dirty="0"/>
              <a:t>    …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Show_field</a:t>
            </a:r>
            <a:r>
              <a:rPr lang="en-US" dirty="0"/>
              <a:t>() { … }</a:t>
            </a:r>
          </a:p>
          <a:p>
            <a:r>
              <a:rPr lang="en-US" dirty="0"/>
              <a:t>Contest() { …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C5499-10DC-412D-A3BD-45400230A7B0}"/>
              </a:ext>
            </a:extLst>
          </p:cNvPr>
          <p:cNvSpPr txBox="1"/>
          <p:nvPr/>
        </p:nvSpPr>
        <p:spPr>
          <a:xfrm>
            <a:off x="137766" y="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variables that are changed by multiple threads?</a:t>
            </a:r>
          </a:p>
          <a:p>
            <a:r>
              <a:rPr lang="en-US" dirty="0"/>
              <a:t>Do we have a critical section (i.e., code segment that changes the shared variables) in the </a:t>
            </a:r>
            <a:r>
              <a:rPr lang="en-US" dirty="0" err="1"/>
              <a:t>show_field</a:t>
            </a:r>
            <a:r>
              <a:rPr lang="en-US" dirty="0"/>
              <a:t>() function?</a:t>
            </a:r>
          </a:p>
          <a:p>
            <a:r>
              <a:rPr lang="en-US" dirty="0"/>
              <a:t>How about the contest() and </a:t>
            </a:r>
            <a:r>
              <a:rPr lang="en-US" dirty="0" err="1"/>
              <a:t>run_player</a:t>
            </a:r>
            <a:r>
              <a:rPr lang="en-US" dirty="0"/>
              <a:t>(), and even main()? </a:t>
            </a:r>
          </a:p>
          <a:p>
            <a:r>
              <a:rPr lang="en-US" dirty="0"/>
              <a:t>Guard the critical sections using one or more mutex locks. </a:t>
            </a:r>
          </a:p>
          <a:p>
            <a:r>
              <a:rPr lang="en-US" dirty="0"/>
              <a:t>How to do it: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DFC9F-D5DF-4D24-9EE7-A394011FB641}"/>
              </a:ext>
            </a:extLst>
          </p:cNvPr>
          <p:cNvSpPr/>
          <p:nvPr/>
        </p:nvSpPr>
        <p:spPr>
          <a:xfrm>
            <a:off x="4027394" y="170598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if (</a:t>
            </a:r>
            <a:r>
              <a:rPr lang="en-US" dirty="0" err="1">
                <a:solidFill>
                  <a:schemeClr val="accent1"/>
                </a:solidFill>
              </a:rPr>
              <a:t>pthread_mutex_init</a:t>
            </a:r>
            <a:r>
              <a:rPr lang="en-US" dirty="0">
                <a:solidFill>
                  <a:schemeClr val="accent1"/>
                </a:solidFill>
              </a:rPr>
              <a:t>(&amp;lock, NULL) != 0)</a:t>
            </a:r>
          </a:p>
          <a:p>
            <a:r>
              <a:rPr lang="en-US" dirty="0">
                <a:solidFill>
                  <a:schemeClr val="accent1"/>
                </a:solidFill>
              </a:rPr>
              <a:t>    {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accent1"/>
                </a:solidFill>
              </a:rPr>
              <a:t>printf</a:t>
            </a:r>
            <a:r>
              <a:rPr lang="en-US" dirty="0">
                <a:solidFill>
                  <a:schemeClr val="accent1"/>
                </a:solidFill>
              </a:rPr>
              <a:t>("\n mutex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>
                <a:solidFill>
                  <a:schemeClr val="accent1"/>
                </a:solidFill>
              </a:rPr>
              <a:t> failed\n");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return 1;</a:t>
            </a:r>
          </a:p>
          <a:p>
            <a:r>
              <a:rPr lang="en-US" dirty="0">
                <a:solidFill>
                  <a:schemeClr val="accent1"/>
                </a:solidFill>
              </a:rPr>
              <a:t>    }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1"/>
                </a:solidFill>
              </a:rPr>
              <a:t>pthread_mutex_lock</a:t>
            </a:r>
            <a:r>
              <a:rPr lang="en-US" dirty="0">
                <a:solidFill>
                  <a:schemeClr val="accent1"/>
                </a:solidFill>
              </a:rPr>
              <a:t>(&amp;lock);</a:t>
            </a:r>
          </a:p>
          <a:p>
            <a:r>
              <a:rPr lang="en-US" dirty="0"/>
              <a:t>    critical section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1"/>
                </a:solidFill>
              </a:rPr>
              <a:t>pthread_mutex_unlock</a:t>
            </a:r>
            <a:r>
              <a:rPr lang="en-US" dirty="0">
                <a:solidFill>
                  <a:schemeClr val="accent1"/>
                </a:solidFill>
              </a:rPr>
              <a:t>(&amp;lock);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</a:t>
            </a:r>
            <a:r>
              <a:rPr lang="en-US" dirty="0" err="1">
                <a:solidFill>
                  <a:schemeClr val="accent1"/>
                </a:solidFill>
              </a:rPr>
              <a:t>pthread_mutex_destroy</a:t>
            </a:r>
            <a:r>
              <a:rPr lang="en-US" dirty="0">
                <a:solidFill>
                  <a:schemeClr val="accent1"/>
                </a:solidFill>
              </a:rPr>
              <a:t>(&amp;lock);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04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3F24-8CD7-42A4-8932-BC431EA6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E39E2-A1D7-4069-AC9D-CA46B595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57400"/>
            <a:ext cx="7543800" cy="4709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6ED0B2-8395-4EA6-B69A-CCA7D100C765}"/>
              </a:ext>
            </a:extLst>
          </p:cNvPr>
          <p:cNvSpPr/>
          <p:nvPr/>
        </p:nvSpPr>
        <p:spPr>
          <a:xfrm>
            <a:off x="723900" y="2202872"/>
            <a:ext cx="1676400" cy="99752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D6CA-43FB-487E-AA8F-457330955AD6}"/>
              </a:ext>
            </a:extLst>
          </p:cNvPr>
          <p:cNvSpPr txBox="1"/>
          <p:nvPr/>
        </p:nvSpPr>
        <p:spPr>
          <a:xfrm>
            <a:off x="251554" y="1368187"/>
            <a:ext cx="864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everything is good, your program should output with “game over” and Moves of 500000.</a:t>
            </a:r>
          </a:p>
        </p:txBody>
      </p:sp>
    </p:spTree>
    <p:extLst>
      <p:ext uri="{BB962C8B-B14F-4D97-AF65-F5344CB8AC3E}">
        <p14:creationId xmlns:p14="http://schemas.microsoft.com/office/powerpoint/2010/main" val="299772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534C-BC94-4DE9-9706-D37EFAD2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91347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29E9-5F5B-4EE0-BD49-2980C524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8F13-7D73-4493-8FFD-67632187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Constant</a:t>
            </a:r>
            <a:r>
              <a:rPr lang="en-US" dirty="0"/>
              <a:t>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3FEE05-2073-4EEF-8333-FA119127D2C0}"/>
              </a:ext>
            </a:extLst>
          </p:cNvPr>
          <p:cNvSpPr/>
          <p:nvPr/>
        </p:nvSpPr>
        <p:spPr>
          <a:xfrm>
            <a:off x="762000" y="21336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End game after this many moves: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MAX_MOVES 500000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Show field roughly once per epoch: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MOVES_PER_EPOCH (MAX_MOVES / 10)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4A57E-FFFE-40AE-947B-192B7C2D6B17}"/>
              </a:ext>
            </a:extLst>
          </p:cNvPr>
          <p:cNvSpPr/>
          <p:nvPr/>
        </p:nvSpPr>
        <p:spPr>
          <a:xfrm>
            <a:off x="753035" y="41559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Field size: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HSIZE 76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VSIZE 20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A3D9E-F5FA-44B7-899B-05C479A5381C}"/>
              </a:ext>
            </a:extLst>
          </p:cNvPr>
          <p:cNvSpPr/>
          <p:nvPr/>
        </p:nvSpPr>
        <p:spPr>
          <a:xfrm>
            <a:off x="753035" y="50792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NUM_PLAYERS 4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NUM_BALLS 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75298-ACE7-4C94-8A96-5FDD5E71B4F2}"/>
              </a:ext>
            </a:extLst>
          </p:cNvPr>
          <p:cNvSpPr/>
          <p:nvPr/>
        </p:nvSpPr>
        <p:spPr>
          <a:xfrm>
            <a:off x="753035" y="58029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RED_TEAM = 0;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BLUE_TEAM =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2A3F-C21B-490C-B86D-3F5A5CDC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2176-4EDF-45A1-BD28-2F3603A7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global variables</a:t>
            </a:r>
          </a:p>
          <a:p>
            <a:pPr lvl="1"/>
            <a:r>
              <a:rPr lang="en-US" dirty="0"/>
              <a:t>Visible within this c file.</a:t>
            </a:r>
          </a:p>
          <a:p>
            <a:pPr lvl="1"/>
            <a:r>
              <a:rPr lang="en-US" dirty="0"/>
              <a:t>Shared among threads.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9E23B-96FA-45FC-986B-3237604B4FF1}"/>
              </a:ext>
            </a:extLst>
          </p:cNvPr>
          <p:cNvSpPr/>
          <p:nvPr/>
        </p:nvSpPr>
        <p:spPr>
          <a:xfrm>
            <a:off x="838200" y="3124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Counters: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moves = 0;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epochs = 0;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Random-number state: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rand_state_t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Game 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stats (per team):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passes[2] = { 0, 0 };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steals[2] = { 0, 0 };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D49ECE-DAC7-4486-BF6A-8719BFBD9AC8}"/>
              </a:ext>
            </a:extLst>
          </p:cNvPr>
          <p:cNvCxnSpPr/>
          <p:nvPr/>
        </p:nvCxnSpPr>
        <p:spPr>
          <a:xfrm flipV="1">
            <a:off x="4191000" y="53340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535656-29A6-488A-B962-54215654061E}"/>
              </a:ext>
            </a:extLst>
          </p:cNvPr>
          <p:cNvCxnSpPr>
            <a:cxnSpLocks/>
          </p:cNvCxnSpPr>
          <p:nvPr/>
        </p:nvCxnSpPr>
        <p:spPr>
          <a:xfrm flipV="1">
            <a:off x="4572000" y="5334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B783A5-C12B-4F6E-9B59-8621B2A3F6F3}"/>
              </a:ext>
            </a:extLst>
          </p:cNvPr>
          <p:cNvSpPr txBox="1"/>
          <p:nvPr/>
        </p:nvSpPr>
        <p:spPr>
          <a:xfrm>
            <a:off x="3236259" y="5894149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RED_TEAM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3BA755-2EB7-4768-B1F6-A5239654AAB2}"/>
              </a:ext>
            </a:extLst>
          </p:cNvPr>
          <p:cNvSpPr txBox="1"/>
          <p:nvPr/>
        </p:nvSpPr>
        <p:spPr>
          <a:xfrm>
            <a:off x="3733800" y="6519842"/>
            <a:ext cx="132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BLUE_TEAM</a:t>
            </a:r>
          </a:p>
        </p:txBody>
      </p:sp>
    </p:spTree>
    <p:extLst>
      <p:ext uri="{BB962C8B-B14F-4D97-AF65-F5344CB8AC3E}">
        <p14:creationId xmlns:p14="http://schemas.microsoft.com/office/powerpoint/2010/main" val="420900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4C1C-3450-475E-9CB1-313D7448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(3/3)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2E88D-A1E5-4880-B10D-82FCE2F161BE}"/>
              </a:ext>
            </a:extLst>
          </p:cNvPr>
          <p:cNvSpPr/>
          <p:nvPr/>
        </p:nvSpPr>
        <p:spPr>
          <a:xfrm>
            <a:off x="381000" y="1232972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*field[VSIZE][HSIZE];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5CEC0-2B11-4081-9227-3D0604D0D916}"/>
              </a:ext>
            </a:extLst>
          </p:cNvPr>
          <p:cNvSpPr/>
          <p:nvPr/>
        </p:nvSpPr>
        <p:spPr>
          <a:xfrm>
            <a:off x="1066800" y="1981200"/>
            <a:ext cx="31242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D1DAAB-4A1E-475D-925D-58707D356F39}"/>
              </a:ext>
            </a:extLst>
          </p:cNvPr>
          <p:cNvCxnSpPr/>
          <p:nvPr/>
        </p:nvCxnSpPr>
        <p:spPr>
          <a:xfrm>
            <a:off x="1066800" y="23622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FC3B07-816A-4358-A56C-129F9434DC6B}"/>
              </a:ext>
            </a:extLst>
          </p:cNvPr>
          <p:cNvCxnSpPr/>
          <p:nvPr/>
        </p:nvCxnSpPr>
        <p:spPr>
          <a:xfrm>
            <a:off x="1066800" y="28956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2971A-9B29-46B7-8600-F36DE6B59D29}"/>
              </a:ext>
            </a:extLst>
          </p:cNvPr>
          <p:cNvCxnSpPr/>
          <p:nvPr/>
        </p:nvCxnSpPr>
        <p:spPr>
          <a:xfrm>
            <a:off x="1066800" y="34290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FC0EDB-E47A-4E7D-BF43-62E37037C9AA}"/>
              </a:ext>
            </a:extLst>
          </p:cNvPr>
          <p:cNvCxnSpPr/>
          <p:nvPr/>
        </p:nvCxnSpPr>
        <p:spPr>
          <a:xfrm>
            <a:off x="1066800" y="39624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03D57C-6A5C-424A-AAAB-CB23C9CA5041}"/>
              </a:ext>
            </a:extLst>
          </p:cNvPr>
          <p:cNvCxnSpPr/>
          <p:nvPr/>
        </p:nvCxnSpPr>
        <p:spPr>
          <a:xfrm>
            <a:off x="1524000" y="19812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7588D5-8B76-4C8F-BF06-61041CA69ABA}"/>
              </a:ext>
            </a:extLst>
          </p:cNvPr>
          <p:cNvCxnSpPr/>
          <p:nvPr/>
        </p:nvCxnSpPr>
        <p:spPr>
          <a:xfrm>
            <a:off x="2133600" y="19812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F5213-3E48-4D1D-BED3-BD1AD6E39058}"/>
              </a:ext>
            </a:extLst>
          </p:cNvPr>
          <p:cNvCxnSpPr/>
          <p:nvPr/>
        </p:nvCxnSpPr>
        <p:spPr>
          <a:xfrm>
            <a:off x="2895600" y="19812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535939-B154-49B1-A61B-5EC5E2EA6950}"/>
              </a:ext>
            </a:extLst>
          </p:cNvPr>
          <p:cNvCxnSpPr/>
          <p:nvPr/>
        </p:nvCxnSpPr>
        <p:spPr>
          <a:xfrm>
            <a:off x="3505200" y="19812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6AE3CA-DEBF-48E4-91FE-26A45995A45E}"/>
              </a:ext>
            </a:extLst>
          </p:cNvPr>
          <p:cNvSpPr txBox="1"/>
          <p:nvPr/>
        </p:nvSpPr>
        <p:spPr>
          <a:xfrm>
            <a:off x="330817" y="3048000"/>
            <a:ext cx="69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48E2B6-F76F-4491-87B8-D00EFCBFBF9C}"/>
              </a:ext>
            </a:extLst>
          </p:cNvPr>
          <p:cNvSpPr txBox="1"/>
          <p:nvPr/>
        </p:nvSpPr>
        <p:spPr>
          <a:xfrm>
            <a:off x="2183546" y="465986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HSIZE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1EF307-064B-422A-95B7-01DF3E9447CF}"/>
              </a:ext>
            </a:extLst>
          </p:cNvPr>
          <p:cNvSpPr/>
          <p:nvPr/>
        </p:nvSpPr>
        <p:spPr>
          <a:xfrm>
            <a:off x="3733800" y="3657600"/>
            <a:ext cx="152384" cy="140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B26FE6-61B8-4110-8C3F-45EE8EF7746E}"/>
              </a:ext>
            </a:extLst>
          </p:cNvPr>
          <p:cNvCxnSpPr>
            <a:cxnSpLocks/>
          </p:cNvCxnSpPr>
          <p:nvPr/>
        </p:nvCxnSpPr>
        <p:spPr>
          <a:xfrm flipV="1">
            <a:off x="3760466" y="2875019"/>
            <a:ext cx="1447808" cy="90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12B5F-28A7-4090-85A4-59F0A5354DFC}"/>
              </a:ext>
            </a:extLst>
          </p:cNvPr>
          <p:cNvSpPr/>
          <p:nvPr/>
        </p:nvSpPr>
        <p:spPr>
          <a:xfrm>
            <a:off x="4977652" y="161428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rank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ball_t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FF887-8F0A-4851-B832-968FE8FBD3AA}"/>
              </a:ext>
            </a:extLst>
          </p:cNvPr>
          <p:cNvSpPr/>
          <p:nvPr/>
        </p:nvSpPr>
        <p:spPr>
          <a:xfrm>
            <a:off x="4977652" y="39328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ball_t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NULL =&gt; directly on field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ball_t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7EA381-EBDC-44E9-B948-9C6F4868FF0D}"/>
                  </a:ext>
                </a:extLst>
              </p14:cNvPr>
              <p14:cNvContentPartPr/>
              <p14:nvPr/>
            </p14:nvContentPartPr>
            <p14:xfrm>
              <a:off x="6986520" y="2918880"/>
              <a:ext cx="561960" cy="1140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7EA381-EBDC-44E9-B948-9C6F4868F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7160" y="2909520"/>
                <a:ext cx="580680" cy="11592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5F0BB67A-D49F-4354-813B-1FC11725D39A}"/>
              </a:ext>
            </a:extLst>
          </p:cNvPr>
          <p:cNvSpPr/>
          <p:nvPr/>
        </p:nvSpPr>
        <p:spPr>
          <a:xfrm>
            <a:off x="914400" y="55948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red[NUM_PLAYERS];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player_t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blue[NUM_PLAYERS];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ball_t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ball[NUM_BALLS];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0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534C-BC94-4DE9-9706-D37EFAD2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Random 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302358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7BDF-4833-46E5-BDD1-A06CD97D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8203"/>
            <a:ext cx="8229600" cy="1066800"/>
          </a:xfrm>
        </p:spPr>
        <p:txBody>
          <a:bodyPr/>
          <a:lstStyle/>
          <a:p>
            <a:r>
              <a:rPr lang="en-US" dirty="0"/>
              <a:t>No need to make any change to the random number generator.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0E909C-1292-4B25-A5A2-F19D322397BB}"/>
              </a:ext>
            </a:extLst>
          </p:cNvPr>
          <p:cNvSpPr/>
          <p:nvPr/>
        </p:nvSpPr>
        <p:spPr>
          <a:xfrm>
            <a:off x="4953000" y="2354395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bsd_srand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1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rand_state_t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*r)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register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r-&gt;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[0] = x &amp; 0x7fffffff;</a:t>
            </a:r>
          </a:p>
          <a:p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 DEG; i++) {</a:t>
            </a: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register</a:t>
            </a:r>
            <a:r>
              <a:rPr lang="it-I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it-I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hi, lo, v;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 = r-&gt;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hi = v / 127773;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lo = v % 127773;</a:t>
            </a:r>
          </a:p>
          <a:p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 = 16807 * lo - 2836 * hi;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(v &lt;= 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v += 0x7fffffff;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r-&gt;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v;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SEP;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10 * DEG; i++)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bsd_rand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(1, r);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81088-086B-475D-BD0E-CB3C4F30BBE7}"/>
              </a:ext>
            </a:extLst>
          </p:cNvPr>
          <p:cNvSpPr/>
          <p:nvPr/>
        </p:nvSpPr>
        <p:spPr>
          <a:xfrm>
            <a:off x="533400" y="1219200"/>
            <a:ext cx="4572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/**********************************************************************/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Random-number generator                                            */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This is a stripped-down version of </a:t>
            </a:r>
            <a:r>
              <a:rPr 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random.c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as distributed with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  FreeBSD 2.2 */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DEG31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SEP3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rand_state_t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[DEG];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rand_state_t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bsd_rand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1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rand_state_t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*r)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r-&gt;</a:t>
            </a:r>
            <a:r>
              <a:rPr lang="pt-BR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[r-&gt;</a:t>
            </a:r>
            <a:r>
              <a:rPr lang="pt-BR" sz="1100" dirty="0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] += r-&gt;</a:t>
            </a:r>
            <a:r>
              <a:rPr lang="pt-BR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[r-&gt;</a:t>
            </a:r>
            <a:r>
              <a:rPr lang="pt-BR" sz="1100" dirty="0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(r-&gt;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&gt;&gt; 1) &amp; 0x7fffffff;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chucking least random bit */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(++(r-&gt;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DEG)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(++(r-&gt;</a:t>
            </a:r>
            <a:r>
              <a:rPr lang="en-US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&gt;= DEG)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r-&gt;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rpos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% n;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1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534C-BC94-4DE9-9706-D37EFAD2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78024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EF584-07A4-44BC-8A90-F9CC2939445A}"/>
              </a:ext>
            </a:extLst>
          </p:cNvPr>
          <p:cNvSpPr/>
          <p:nvPr/>
        </p:nvSpPr>
        <p:spPr>
          <a:xfrm>
            <a:off x="76200" y="30480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Initialize and put players on the field: */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NUM_PLAYERS; i++)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red[i].</a:t>
            </a:r>
            <a:r>
              <a:rPr lang="nn-NO" dirty="0">
                <a:solidFill>
                  <a:srgbClr val="0000C0"/>
                </a:solidFill>
                <a:latin typeface="Consolas" panose="020B0609020204030204" pitchFamily="49" charset="0"/>
              </a:rPr>
              <a:t>rank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2*i;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red[i].</a:t>
            </a:r>
            <a:r>
              <a:rPr lang="es-E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red[i].</a:t>
            </a:r>
            <a:r>
              <a:rPr lang="es-ES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RED_TEAM;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field[0][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&amp;red[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VSIZE-1;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BLUE_TEAM;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field[VSIZE-1][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&amp;blue[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33F52-93BD-4904-8598-D35551617B99}"/>
              </a:ext>
            </a:extLst>
          </p:cNvPr>
          <p:cNvSpPr/>
          <p:nvPr/>
        </p:nvSpPr>
        <p:spPr>
          <a:xfrm>
            <a:off x="4572000" y="1268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 Give one ball to each team: */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ball[0].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&amp;red[0];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ball[1].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&amp;blue[0];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NUM_BALLS;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ball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ball[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carried_by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field_y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2A5B5-38FB-4C8E-9AC4-9439A4465095}"/>
              </a:ext>
            </a:extLst>
          </p:cNvPr>
          <p:cNvSpPr txBox="1"/>
          <p:nvPr/>
        </p:nvSpPr>
        <p:spPr>
          <a:xfrm>
            <a:off x="4989155" y="3733800"/>
            <a:ext cx="3737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 operator (-&gt;): gets the member</a:t>
            </a:r>
          </a:p>
          <a:p>
            <a:r>
              <a:rPr lang="en-US" dirty="0"/>
              <a:t>from a structure pointed by a pointer.</a:t>
            </a:r>
          </a:p>
        </p:txBody>
      </p:sp>
    </p:spTree>
    <p:extLst>
      <p:ext uri="{BB962C8B-B14F-4D97-AF65-F5344CB8AC3E}">
        <p14:creationId xmlns:p14="http://schemas.microsoft.com/office/powerpoint/2010/main" val="55550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1749</Words>
  <Application>Microsoft Office PowerPoint</Application>
  <PresentationFormat>On-screen Show (4:3)</PresentationFormat>
  <Paragraphs>240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COMP-4270 Operating Systems Prog2: Code Review</vt:lpstr>
      <vt:lpstr>Data Structures</vt:lpstr>
      <vt:lpstr>Data Structures (1/3)</vt:lpstr>
      <vt:lpstr>Data Structures (2/3)</vt:lpstr>
      <vt:lpstr>Data Structures (3/3)</vt:lpstr>
      <vt:lpstr>Random Number Generator</vt:lpstr>
      <vt:lpstr>PowerPoint Presentation</vt:lpstr>
      <vt:lpstr>Main</vt:lpstr>
      <vt:lpstr>PowerPoint Presentation</vt:lpstr>
      <vt:lpstr>PowerPoint Presentation</vt:lpstr>
      <vt:lpstr>Start Routine</vt:lpstr>
      <vt:lpstr>PowerPoint Presentation</vt:lpstr>
      <vt:lpstr>PowerPoint Presentation</vt:lpstr>
      <vt:lpstr>Mutex Lock</vt:lpstr>
      <vt:lpstr>PowerPoint Presentation</vt:lpstr>
      <vt:lpstr>Correct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3360 Human Computer Interaction Introduction</dc:title>
  <dc:creator>Won, Myounggyu</dc:creator>
  <cp:lastModifiedBy>mwon</cp:lastModifiedBy>
  <cp:revision>2154</cp:revision>
  <dcterms:created xsi:type="dcterms:W3CDTF">2006-08-16T00:00:00Z</dcterms:created>
  <dcterms:modified xsi:type="dcterms:W3CDTF">2018-10-31T17:21:08Z</dcterms:modified>
</cp:coreProperties>
</file>