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earn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when selected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6555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3" name="Shape 13"/>
          <p:cNvGrpSpPr/>
          <p:nvPr/>
        </p:nvGrpSpPr>
        <p:grpSpPr>
          <a:xfrm rot="-1066323">
            <a:off x="618027" y="3923014"/>
            <a:ext cx="2508735" cy="2527487"/>
            <a:chOff x="494947" y="417279"/>
            <a:chExt cx="2417577" cy="2421350"/>
          </a:xfrm>
        </p:grpSpPr>
        <p:sp>
          <p:nvSpPr>
            <p:cNvPr id="14" name="Shape 14"/>
            <p:cNvSpPr/>
            <p:nvPr/>
          </p:nvSpPr>
          <p:spPr>
            <a:xfrm>
              <a:off x="494947" y="494483"/>
              <a:ext cx="2328383" cy="2344145"/>
            </a:xfrm>
            <a:custGeom>
              <a:avLst/>
              <a:gdLst/>
              <a:ahLst/>
              <a:cxnLst/>
              <a:rect l="0" t="0" r="0" b="0"/>
              <a:pathLst>
                <a:path w="2328384" h="2344146" extrusionOk="0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>
              <a:gsLst>
                <a:gs pos="0">
                  <a:srgbClr val="000100">
                    <a:alpha val="30980"/>
                  </a:srgbClr>
                </a:gs>
                <a:gs pos="49000">
                  <a:srgbClr val="FEFFFF">
                    <a:alpha val="0"/>
                  </a:srgbClr>
                </a:gs>
                <a:gs pos="100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90935" y="417279"/>
              <a:ext cx="2321589" cy="2321589"/>
            </a:xfrm>
            <a:prstGeom prst="rect">
              <a:avLst/>
            </a:prstGeom>
            <a:gradFill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pic>
          <p:nvPicPr>
            <p:cNvPr id="16" name="Shape 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39"/>
              <a:ext cx="404704" cy="461173"/>
            </a:xfrm>
            <a:prstGeom prst="rect">
              <a:avLst/>
            </a:prstGeom>
          </p:spPr>
        </p:pic>
        <p:pic>
          <p:nvPicPr>
            <p:cNvPr id="17" name="Shape 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637932" y="2282410"/>
              <a:ext cx="404704" cy="461173"/>
            </a:xfrm>
            <a:prstGeom prst="rect">
              <a:avLst/>
            </a:prstGeom>
          </p:spPr>
        </p:pic>
      </p:grpSp>
      <p:pic>
        <p:nvPicPr>
          <p:cNvPr id="18" name="Shape 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3345">
            <a:off x="2856202" y="2587842"/>
            <a:ext cx="5773083" cy="3850817"/>
          </a:xfrm>
          <a:prstGeom prst="rect">
            <a:avLst/>
          </a:prstGeom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 rot="359999">
            <a:off x="3339808" y="3015792"/>
            <a:ext cx="4847037" cy="1599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000100"/>
              </a:buClr>
              <a:buFont typeface="Cambria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 rot="359999">
            <a:off x="3200499" y="4766916"/>
            <a:ext cx="4836456" cy="1040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60"/>
              </a:spcBef>
              <a:buClr>
                <a:schemeClr val="accent1"/>
              </a:buClr>
              <a:buFont typeface="Cambria"/>
              <a:buNone/>
              <a:defRPr/>
            </a:lvl1pPr>
            <a:lvl2pPr marL="457200" marR="0" indent="0" algn="ctr" rtl="0">
              <a:spcBef>
                <a:spcPts val="440"/>
              </a:spcBef>
              <a:buClr>
                <a:schemeClr val="accent1"/>
              </a:buClr>
              <a:buFont typeface="Cambria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chemeClr val="accent1"/>
              </a:buClr>
              <a:buFont typeface="Cambria"/>
              <a:buNone/>
              <a:defRPr/>
            </a:lvl3pPr>
            <a:lvl4pPr marL="1371600" marR="0" indent="0" algn="ctr" rtl="0">
              <a:spcBef>
                <a:spcPts val="320"/>
              </a:spcBef>
              <a:buClr>
                <a:schemeClr val="accent1"/>
              </a:buClr>
              <a:buFont typeface="Cambria"/>
              <a:buNone/>
              <a:defRPr/>
            </a:lvl4pPr>
            <a:lvl5pPr marL="1828800" marR="0" indent="0" algn="ctr" rtl="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5pPr>
            <a:lvl6pPr marL="2286000" marR="0" indent="0" algn="ctr" rtl="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6pPr>
            <a:lvl7pPr marL="2743200" marR="0" indent="0" algn="ctr" rtl="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7pPr>
            <a:lvl8pPr marL="3200400" marR="0" indent="0" algn="ctr" rtl="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accent1"/>
              </a:buClr>
              <a:buFont typeface="Cambria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 rot="-1080000">
            <a:off x="963291" y="5061539"/>
            <a:ext cx="1968534" cy="534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 rot="-1080000">
            <a:off x="647591" y="4135345"/>
            <a:ext cx="2085881" cy="83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 rot="-1079999">
            <a:off x="1981438" y="5509807"/>
            <a:ext cx="738180" cy="426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pic>
        <p:nvPicPr>
          <p:cNvPr id="24" name="Shape 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596331" y="280256"/>
            <a:ext cx="3951336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876298" y="2303379"/>
            <a:ext cx="5469523" cy="1963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914398" y="475079"/>
            <a:ext cx="5181601" cy="5907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51279" y="1497992"/>
            <a:ext cx="8041439" cy="20972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199" y="3754401"/>
            <a:ext cx="7467601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buClr>
                <a:srgbClr val="888888"/>
              </a:buClr>
              <a:buFont typeface="Cambria"/>
              <a:buNone/>
              <a:defRPr/>
            </a:lvl1pPr>
            <a:lvl2pPr marL="457200" indent="0" rtl="0">
              <a:buClr>
                <a:srgbClr val="888888"/>
              </a:buClr>
              <a:buFont typeface="Cambria"/>
              <a:buNone/>
              <a:defRPr/>
            </a:lvl2pPr>
            <a:lvl3pPr marL="914400" indent="0" rtl="0">
              <a:buClr>
                <a:srgbClr val="888888"/>
              </a:buClr>
              <a:buFont typeface="Cambria"/>
              <a:buNone/>
              <a:defRPr/>
            </a:lvl3pPr>
            <a:lvl4pPr marL="1371600" indent="0" rtl="0">
              <a:buClr>
                <a:srgbClr val="888888"/>
              </a:buClr>
              <a:buFont typeface="Cambria"/>
              <a:buNone/>
              <a:defRPr/>
            </a:lvl4pPr>
            <a:lvl5pPr marL="1828800" indent="0" rtl="0">
              <a:buClr>
                <a:srgbClr val="888888"/>
              </a:buClr>
              <a:buFont typeface="Cambria"/>
              <a:buNone/>
              <a:defRPr/>
            </a:lvl5pPr>
            <a:lvl6pPr marL="2286000" indent="0" rtl="0">
              <a:buClr>
                <a:srgbClr val="888888"/>
              </a:buClr>
              <a:buFont typeface="Cambria"/>
              <a:buNone/>
              <a:defRPr/>
            </a:lvl6pPr>
            <a:lvl7pPr marL="2743200" indent="0" rtl="0">
              <a:buClr>
                <a:srgbClr val="888888"/>
              </a:buClr>
              <a:buFont typeface="Cambria"/>
              <a:buNone/>
              <a:defRPr/>
            </a:lvl7pPr>
            <a:lvl8pPr marL="3200400" indent="0" rtl="0">
              <a:buClr>
                <a:srgbClr val="888888"/>
              </a:buClr>
              <a:buFont typeface="Cambria"/>
              <a:buNone/>
              <a:defRPr/>
            </a:lvl8pPr>
            <a:lvl9pPr marL="3657600" indent="0" rtl="0">
              <a:buClr>
                <a:srgbClr val="888888"/>
              </a:buClr>
              <a:buFont typeface="Cambria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1248" y="2039111"/>
            <a:ext cx="3657600" cy="3950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151" y="2039111"/>
            <a:ext cx="3657600" cy="3950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248" y="2038388"/>
            <a:ext cx="3017519" cy="542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buClr>
                <a:schemeClr val="dk2"/>
              </a:buClr>
              <a:buFont typeface="Cambria"/>
              <a:buNone/>
              <a:defRPr/>
            </a:lvl1pPr>
            <a:lvl2pPr marL="457200" indent="0" rtl="0">
              <a:buFont typeface="Cambria"/>
              <a:buNone/>
              <a:defRPr/>
            </a:lvl2pPr>
            <a:lvl3pPr marL="914400" indent="0" rtl="0">
              <a:buFont typeface="Cambria"/>
              <a:buNone/>
              <a:defRPr/>
            </a:lvl3pPr>
            <a:lvl4pPr marL="1371600" indent="0" rtl="0">
              <a:buFont typeface="Cambria"/>
              <a:buNone/>
              <a:defRPr/>
            </a:lvl4pPr>
            <a:lvl5pPr marL="1828800" indent="0" rtl="0">
              <a:buFont typeface="Cambria"/>
              <a:buNone/>
              <a:defRPr/>
            </a:lvl5pPr>
            <a:lvl6pPr marL="2286000" indent="0" rtl="0">
              <a:buFont typeface="Cambria"/>
              <a:buNone/>
              <a:defRPr/>
            </a:lvl6pPr>
            <a:lvl7pPr marL="2743200" indent="0" rtl="0">
              <a:buFont typeface="Cambria"/>
              <a:buNone/>
              <a:defRPr/>
            </a:lvl7pPr>
            <a:lvl8pPr marL="3200400" indent="0" rtl="0">
              <a:buFont typeface="Cambria"/>
              <a:buNone/>
              <a:defRPr/>
            </a:lvl8pPr>
            <a:lvl9pPr marL="3657600" indent="0" rtl="0">
              <a:buFont typeface="Cambria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291091" y="2038386"/>
            <a:ext cx="3014708" cy="542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buClr>
                <a:schemeClr val="dk2"/>
              </a:buClr>
              <a:buFont typeface="Cambria"/>
              <a:buNone/>
              <a:defRPr/>
            </a:lvl1pPr>
            <a:lvl2pPr marL="457200" indent="0" rtl="0">
              <a:buFont typeface="Cambria"/>
              <a:buNone/>
              <a:defRPr/>
            </a:lvl2pPr>
            <a:lvl3pPr marL="914400" indent="0" rtl="0">
              <a:buFont typeface="Cambria"/>
              <a:buNone/>
              <a:defRPr/>
            </a:lvl3pPr>
            <a:lvl4pPr marL="1371600" indent="0" rtl="0">
              <a:buFont typeface="Cambria"/>
              <a:buNone/>
              <a:defRPr/>
            </a:lvl4pPr>
            <a:lvl5pPr marL="1828800" indent="0" rtl="0">
              <a:buFont typeface="Cambria"/>
              <a:buNone/>
              <a:defRPr/>
            </a:lvl5pPr>
            <a:lvl6pPr marL="2286000" indent="0" rtl="0">
              <a:buFont typeface="Cambria"/>
              <a:buNone/>
              <a:defRPr/>
            </a:lvl6pPr>
            <a:lvl7pPr marL="2743200" indent="0" rtl="0">
              <a:buFont typeface="Cambria"/>
              <a:buNone/>
              <a:defRPr/>
            </a:lvl7pPr>
            <a:lvl8pPr marL="3200400" indent="0" rtl="0">
              <a:buFont typeface="Cambria"/>
              <a:buNone/>
              <a:defRPr/>
            </a:lvl8pPr>
            <a:lvl9pPr marL="3657600" indent="0" rtl="0">
              <a:buFont typeface="Cambria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 rot="-1325433">
            <a:off x="3933637" y="4281001"/>
            <a:ext cx="1288494" cy="722529"/>
          </a:xfrm>
          <a:custGeom>
            <a:avLst/>
            <a:gdLst/>
            <a:ahLst/>
            <a:cxnLst/>
            <a:rect l="0" t="0" r="0" b="0"/>
            <a:pathLst>
              <a:path w="1288494" h="722529" extrusionOk="0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 rot="9377603">
            <a:off x="3925860" y="3316840"/>
            <a:ext cx="1288495" cy="722529"/>
          </a:xfrm>
          <a:custGeom>
            <a:avLst/>
            <a:gdLst/>
            <a:ahLst/>
            <a:cxnLst/>
            <a:rect l="0" t="0" r="0" b="0"/>
            <a:pathLst>
              <a:path w="1288494" h="722529" extrusionOk="0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841248" y="2743199"/>
            <a:ext cx="3017519" cy="3246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5294376" y="2743200"/>
            <a:ext cx="3017519" cy="3246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51279" y="1487080"/>
            <a:ext cx="3008313" cy="192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893350" y="835428"/>
            <a:ext cx="4699370" cy="5151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1279" y="3408419"/>
            <a:ext cx="3008313" cy="1919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mbria"/>
              <a:buNone/>
              <a:defRPr/>
            </a:lvl1pPr>
            <a:lvl2pPr marL="457200" indent="0" rtl="0">
              <a:buFont typeface="Cambria"/>
              <a:buNone/>
              <a:defRPr/>
            </a:lvl2pPr>
            <a:lvl3pPr marL="914400" indent="0" rtl="0">
              <a:buFont typeface="Cambria"/>
              <a:buNone/>
              <a:defRPr/>
            </a:lvl3pPr>
            <a:lvl4pPr marL="1371600" indent="0" rtl="0">
              <a:buFont typeface="Cambria"/>
              <a:buNone/>
              <a:defRPr/>
            </a:lvl4pPr>
            <a:lvl5pPr marL="1828800" indent="0" rtl="0">
              <a:buFont typeface="Cambria"/>
              <a:buNone/>
              <a:defRPr/>
            </a:lvl5pPr>
            <a:lvl6pPr marL="2286000" indent="0" rtl="0">
              <a:buFont typeface="Cambria"/>
              <a:buNone/>
              <a:defRPr/>
            </a:lvl6pPr>
            <a:lvl7pPr marL="2743200" indent="0" rtl="0">
              <a:buFont typeface="Cambria"/>
              <a:buNone/>
              <a:defRPr/>
            </a:lvl7pPr>
            <a:lvl8pPr marL="3200400" indent="0" rtl="0">
              <a:buFont typeface="Cambria"/>
              <a:buNone/>
              <a:defRPr/>
            </a:lvl8pPr>
            <a:lvl9pPr marL="3657600" indent="0" rtl="0">
              <a:buFont typeface="Cambria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51279" y="4669653"/>
            <a:ext cx="8041440" cy="719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440" cy="1442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262626"/>
              </a:buClr>
              <a:buFont typeface="Cambria"/>
              <a:buNone/>
              <a:defRPr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83820" algn="l" rtl="0">
              <a:spcBef>
                <a:spcPts val="480"/>
              </a:spcBef>
              <a:buClr>
                <a:schemeClr val="accent1"/>
              </a:buClr>
              <a:buFont typeface="Cambria"/>
              <a:buChar char="0"/>
              <a:defRPr/>
            </a:lvl1pPr>
            <a:lvl2pPr marL="557784" marR="0" indent="-107568" algn="l" rtl="0">
              <a:spcBef>
                <a:spcPts val="440"/>
              </a:spcBef>
              <a:buClr>
                <a:schemeClr val="accent1"/>
              </a:buClr>
              <a:buFont typeface="Cambria"/>
              <a:buChar char="0"/>
              <a:defRPr/>
            </a:lvl2pPr>
            <a:lvl3pPr marL="822960" marR="0" indent="-67310" algn="l" rtl="0">
              <a:spcBef>
                <a:spcPts val="400"/>
              </a:spcBef>
              <a:buClr>
                <a:schemeClr val="accent1"/>
              </a:buClr>
              <a:buFont typeface="Cambria"/>
              <a:buChar char="0"/>
              <a:defRPr/>
            </a:lvl3pPr>
            <a:lvl4pPr marL="1097280" marR="0" indent="-86360" algn="l" rtl="0">
              <a:spcBef>
                <a:spcPts val="320"/>
              </a:spcBef>
              <a:buClr>
                <a:schemeClr val="accent1"/>
              </a:buClr>
              <a:buFont typeface="Cambria"/>
              <a:buChar char="0"/>
              <a:defRPr/>
            </a:lvl4pPr>
            <a:lvl5pPr marL="1417320" marR="0" indent="-100964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5pPr>
            <a:lvl6pPr marL="1645920" marR="0" indent="-10096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6pPr>
            <a:lvl7pPr marL="1920240" marR="0" indent="-10858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7pPr>
            <a:lvl8pPr marL="2194560" marR="0" indent="-10350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8pPr>
            <a:lvl9pPr marL="2468880" marR="0" indent="-98425" algn="l" rtl="0">
              <a:spcBef>
                <a:spcPts val="280"/>
              </a:spcBef>
              <a:buClr>
                <a:schemeClr val="accent1"/>
              </a:buClr>
              <a:buFont typeface="Cambria"/>
              <a:buChar char="0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5127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9119" y="6148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/>
            </a:lvl1pPr>
            <a:lvl2pPr marL="457200" marR="0" indent="0" algn="l" rtl="0">
              <a:defRPr/>
            </a:lvl2pPr>
            <a:lvl3pPr marL="914400" marR="0" indent="0" algn="l" rtl="0">
              <a:defRPr/>
            </a:lvl3pPr>
            <a:lvl4pPr marL="1371600" marR="0" indent="0" algn="l" rtl="0">
              <a:defRPr/>
            </a:lvl4pPr>
            <a:lvl5pPr marL="1828800" marR="0" indent="0" algn="l" rtl="0">
              <a:defRPr/>
            </a:lvl5pPr>
            <a:lvl6pPr marL="2286000" marR="0" indent="0" algn="l" rtl="0">
              <a:defRPr/>
            </a:lvl6pPr>
            <a:lvl7pPr marL="2743200" marR="0" indent="0" algn="l" rtl="0">
              <a:defRPr/>
            </a:lvl7pPr>
            <a:lvl8pPr marL="3200400" marR="0" indent="0" algn="l" rtl="0">
              <a:defRPr/>
            </a:lvl8pPr>
            <a:lvl9pPr marL="3657600" marR="0" indent="0" algn="l" rtl="0"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5079" y="436562"/>
            <a:ext cx="8041500" cy="144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 sz="7200" i="1">
                <a:solidFill>
                  <a:srgbClr val="38761D"/>
                </a:solidFill>
              </a:rPr>
              <a:t>“Speed Typer”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57600" y="5983374"/>
            <a:ext cx="7467600" cy="60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 idx="2"/>
          </p:nvPr>
        </p:nvSpPr>
        <p:spPr>
          <a:xfrm>
            <a:off x="1540000" y="1638275"/>
            <a:ext cx="6085199" cy="456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1800" i="1">
                <a:solidFill>
                  <a:srgbClr val="6AA84F"/>
                </a:solidFill>
              </a:rPr>
              <a:t>The game that is all about typing, typing at speed...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83350" y="2381625"/>
            <a:ext cx="4064000" cy="3314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51279" y="436562"/>
            <a:ext cx="8041500" cy="144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GB" sz="7200"/>
              <a:t>Instructions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Click a challenge, press play and type the letter that comes up.</a:t>
            </a:r>
          </a:p>
          <a:p>
            <a:endParaRPr lang="en-GB"/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Web only game.</a:t>
            </a:r>
          </a:p>
          <a:p>
            <a:pPr lvl="0" rtl="0">
              <a:buClr>
                <a:schemeClr val="dk1"/>
              </a:buClr>
              <a:buSzPct val="78571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Screens: main, game, scores.</a:t>
            </a:r>
          </a:p>
          <a:p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51279" y="-20637"/>
            <a:ext cx="8041500" cy="144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7200"/>
              <a:t>Challenges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675" y="1215350"/>
            <a:ext cx="3677100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/>
              <a:t>Challenge 1: </a:t>
            </a:r>
            <a:r>
              <a:rPr lang="en-GB" sz="1200"/>
              <a:t>The ABC’s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/>
              <a:t>Type the alphabet in chronological order.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ABCDEFGHIJKLMNOPQRSTUVWXYZ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67675" y="2205950"/>
            <a:ext cx="3677100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>
                <a:solidFill>
                  <a:schemeClr val="dk1"/>
                </a:solidFill>
              </a:rPr>
              <a:t>Challenge 2:</a:t>
            </a:r>
            <a:r>
              <a:rPr lang="en-GB" sz="1200"/>
              <a:t> </a:t>
            </a:r>
            <a:r>
              <a:rPr lang="en-GB" sz="1200">
                <a:solidFill>
                  <a:schemeClr val="dk1"/>
                </a:solidFill>
              </a:rPr>
              <a:t>ABC’s gone wrong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/>
              <a:t>Alphabet backwards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ZYXWVUTSRQPONMLKJIHGFEDCBA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74399" y="3271075"/>
            <a:ext cx="4658699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>
                <a:solidFill>
                  <a:schemeClr val="dk1"/>
                </a:solidFill>
              </a:rPr>
              <a:t>Challenge 3:</a:t>
            </a:r>
            <a:r>
              <a:rPr lang="en-GB" sz="1200"/>
              <a:t> </a:t>
            </a:r>
            <a:r>
              <a:rPr lang="en-GB" sz="1200">
                <a:solidFill>
                  <a:schemeClr val="dk1"/>
                </a:solidFill>
              </a:rPr>
              <a:t>Brown Fox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/>
              <a:t>Classic typing exercise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THEQUICKBROWNFOXJUMPSOVERTHELAZYDOG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4"/>
          </p:nvPr>
        </p:nvSpPr>
        <p:spPr>
          <a:xfrm>
            <a:off x="74399" y="4460600"/>
            <a:ext cx="4658699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>
                <a:solidFill>
                  <a:schemeClr val="dk1"/>
                </a:solidFill>
              </a:rPr>
              <a:t>Challenge 4:</a:t>
            </a:r>
            <a:r>
              <a:rPr lang="en-GB" sz="1200"/>
              <a:t> Count to 10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/>
              <a:t>0-9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0123456789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4639675" y="1367750"/>
            <a:ext cx="3670500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>
                <a:solidFill>
                  <a:schemeClr val="dk1"/>
                </a:solidFill>
              </a:rPr>
              <a:t>Challenge 5:</a:t>
            </a:r>
            <a:r>
              <a:rPr lang="en-GB" sz="1200"/>
              <a:t> Count to 20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/>
              <a:t>0-20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01234567891011121314151617181920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6"/>
          </p:nvPr>
        </p:nvSpPr>
        <p:spPr>
          <a:xfrm>
            <a:off x="4639675" y="2358350"/>
            <a:ext cx="3670500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sz="1200" b="1">
                <a:solidFill>
                  <a:schemeClr val="dk1"/>
                </a:solidFill>
              </a:rPr>
              <a:t>Challenge 6:</a:t>
            </a:r>
            <a:r>
              <a:rPr lang="en-GB" sz="1200"/>
              <a:t> Random names</a:t>
            </a:r>
          </a:p>
          <a:p>
            <a:pPr lvl="0" rtl="0">
              <a:buNone/>
            </a:pPr>
            <a:r>
              <a:rPr lang="en-GB" sz="1200" b="1"/>
              <a:t>Description: </a:t>
            </a:r>
            <a:r>
              <a:rPr lang="en-GB" sz="1200">
                <a:solidFill>
                  <a:schemeClr val="dk1"/>
                </a:solidFill>
              </a:rPr>
              <a:t>A random persons name </a:t>
            </a:r>
          </a:p>
          <a:p>
            <a:pPr lvl="0" rtl="0">
              <a:buNone/>
            </a:pPr>
            <a:r>
              <a:rPr lang="en-GB" sz="1200" b="1"/>
              <a:t>Letters: </a:t>
            </a:r>
            <a:r>
              <a:rPr lang="en-GB" sz="1200"/>
              <a:t>STEVE or JOHN or EDWARD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7"/>
          </p:nvPr>
        </p:nvSpPr>
        <p:spPr>
          <a:xfrm>
            <a:off x="4646391" y="3423475"/>
            <a:ext cx="3670500" cy="98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Challenge 7:</a:t>
            </a:r>
            <a:r>
              <a:rPr lang="en-GB" sz="1200">
                <a:solidFill>
                  <a:schemeClr val="dk1"/>
                </a:solidFill>
              </a:rPr>
              <a:t> Random letters</a:t>
            </a:r>
          </a:p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Description: </a:t>
            </a:r>
            <a:r>
              <a:rPr lang="en-GB" sz="1200">
                <a:solidFill>
                  <a:schemeClr val="dk1"/>
                </a:solidFill>
              </a:rPr>
              <a:t>Random sequence of letters</a:t>
            </a:r>
            <a:r>
              <a:rPr lang="en-GB" sz="1200" b="1">
                <a:solidFill>
                  <a:schemeClr val="dk1"/>
                </a:solidFill>
              </a:rPr>
              <a:t> </a:t>
            </a:r>
          </a:p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Letters: </a:t>
            </a:r>
            <a:r>
              <a:rPr lang="en-GB" sz="1200">
                <a:solidFill>
                  <a:schemeClr val="dk1"/>
                </a:solidFill>
              </a:rPr>
              <a:t>AONASO or UIOJNIQWE or WINEQUIY or PJHSULR or OLQWEL or KLLIHIJNQ</a:t>
            </a:r>
          </a:p>
          <a:p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8"/>
          </p:nvPr>
        </p:nvSpPr>
        <p:spPr>
          <a:xfrm>
            <a:off x="4646400" y="4613000"/>
            <a:ext cx="3670500" cy="150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Challenge 8: </a:t>
            </a:r>
            <a:r>
              <a:rPr lang="en-GB" sz="1200">
                <a:solidFill>
                  <a:schemeClr val="dk1"/>
                </a:solidFill>
              </a:rPr>
              <a:t>Double the number</a:t>
            </a:r>
          </a:p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Description: </a:t>
            </a:r>
            <a:r>
              <a:rPr lang="en-GB" sz="1200">
                <a:solidFill>
                  <a:schemeClr val="dk1"/>
                </a:solidFill>
              </a:rPr>
              <a:t>Starting at 1, double it and so on</a:t>
            </a:r>
          </a:p>
          <a:p>
            <a:pPr lvl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Letters: </a:t>
            </a:r>
            <a:r>
              <a:rPr lang="en-GB" sz="1200">
                <a:solidFill>
                  <a:schemeClr val="dk1"/>
                </a:solidFill>
              </a:rPr>
              <a:t>1, 2, 4, 8, 16, 32, 64, 128, 256, 512, 1024, 2048, 4096, 8192, 16384, 32768, 65536, 131072, 262144, 524288, 1048576</a:t>
            </a:r>
          </a:p>
          <a:p>
            <a:endParaRPr lang="en-GB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81125" y="4797084"/>
            <a:ext cx="2240999" cy="627000"/>
          </a:xfrm>
          <a:prstGeom prst="roundRect">
            <a:avLst>
              <a:gd name="adj" fmla="val 16667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5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Custom Game</a:t>
            </a:r>
          </a:p>
        </p:txBody>
      </p:sp>
      <p:sp>
        <p:nvSpPr>
          <p:cNvPr id="120" name="Shape 120"/>
          <p:cNvSpPr/>
          <p:nvPr/>
        </p:nvSpPr>
        <p:spPr>
          <a:xfrm>
            <a:off x="4147768" y="1078152"/>
            <a:ext cx="2240999" cy="1131299"/>
          </a:xfrm>
          <a:prstGeom prst="roundRect">
            <a:avLst>
              <a:gd name="adj" fmla="val 16667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54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PLAY</a:t>
            </a:r>
          </a:p>
        </p:txBody>
      </p:sp>
      <p:sp>
        <p:nvSpPr>
          <p:cNvPr id="121" name="Shape 121"/>
          <p:cNvSpPr/>
          <p:nvPr/>
        </p:nvSpPr>
        <p:spPr>
          <a:xfrm>
            <a:off x="1387224" y="1350647"/>
            <a:ext cx="2192100" cy="702600"/>
          </a:xfrm>
          <a:prstGeom prst="roundRect">
            <a:avLst>
              <a:gd name="adj" fmla="val 16667"/>
            </a:avLst>
          </a:prstGeom>
          <a:solidFill>
            <a:srgbClr val="6C7B41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The ABC’s</a:t>
            </a:r>
          </a:p>
        </p:txBody>
      </p:sp>
      <p:sp>
        <p:nvSpPr>
          <p:cNvPr id="122" name="Shape 122"/>
          <p:cNvSpPr/>
          <p:nvPr/>
        </p:nvSpPr>
        <p:spPr>
          <a:xfrm>
            <a:off x="1387224" y="2201846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ABC’s gone wrong</a:t>
            </a:r>
          </a:p>
        </p:txBody>
      </p:sp>
      <p:sp>
        <p:nvSpPr>
          <p:cNvPr id="123" name="Shape 123"/>
          <p:cNvSpPr/>
          <p:nvPr/>
        </p:nvSpPr>
        <p:spPr>
          <a:xfrm>
            <a:off x="1393322" y="3036688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Brown fox</a:t>
            </a:r>
          </a:p>
        </p:txBody>
      </p:sp>
      <p:sp>
        <p:nvSpPr>
          <p:cNvPr id="124" name="Shape 124"/>
          <p:cNvSpPr/>
          <p:nvPr/>
        </p:nvSpPr>
        <p:spPr>
          <a:xfrm>
            <a:off x="1387224" y="3879707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Count to 10</a:t>
            </a:r>
          </a:p>
        </p:txBody>
      </p:sp>
      <p:sp>
        <p:nvSpPr>
          <p:cNvPr id="125" name="Shape 125"/>
          <p:cNvSpPr/>
          <p:nvPr/>
        </p:nvSpPr>
        <p:spPr>
          <a:xfrm>
            <a:off x="5077857" y="291533"/>
            <a:ext cx="5039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GB" sz="10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26" name="Shape 126"/>
          <p:cNvSpPr/>
          <p:nvPr/>
        </p:nvSpPr>
        <p:spPr>
          <a:xfrm>
            <a:off x="5625846" y="291533"/>
            <a:ext cx="5321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27" name="Shape 127"/>
          <p:cNvSpPr/>
          <p:nvPr/>
        </p:nvSpPr>
        <p:spPr>
          <a:xfrm>
            <a:off x="4182262" y="3986596"/>
            <a:ext cx="2240999" cy="627000"/>
          </a:xfrm>
          <a:prstGeom prst="roundRect">
            <a:avLst>
              <a:gd name="adj" fmla="val 16667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Survival</a:t>
            </a:r>
          </a:p>
        </p:txBody>
      </p:sp>
      <p:sp>
        <p:nvSpPr>
          <p:cNvPr id="128" name="Shape 128"/>
          <p:cNvSpPr/>
          <p:nvPr/>
        </p:nvSpPr>
        <p:spPr>
          <a:xfrm>
            <a:off x="6467121" y="4939119"/>
            <a:ext cx="2240999" cy="2846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0" y="0"/>
            <a:ext cx="16988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Menu/main screen</a:t>
            </a:r>
          </a:p>
        </p:txBody>
      </p:sp>
      <p:sp>
        <p:nvSpPr>
          <p:cNvPr id="130" name="Shape 130"/>
          <p:cNvSpPr/>
          <p:nvPr/>
        </p:nvSpPr>
        <p:spPr>
          <a:xfrm>
            <a:off x="1405912" y="1031150"/>
            <a:ext cx="890100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Prev</a:t>
            </a:r>
          </a:p>
        </p:txBody>
      </p:sp>
      <p:sp>
        <p:nvSpPr>
          <p:cNvPr id="131" name="Shape 131"/>
          <p:cNvSpPr/>
          <p:nvPr/>
        </p:nvSpPr>
        <p:spPr>
          <a:xfrm>
            <a:off x="2678751" y="1031150"/>
            <a:ext cx="940200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Next</a:t>
            </a:r>
          </a:p>
        </p:txBody>
      </p:sp>
      <p:sp>
        <p:nvSpPr>
          <p:cNvPr id="132" name="Shape 132"/>
          <p:cNvSpPr/>
          <p:nvPr/>
        </p:nvSpPr>
        <p:spPr>
          <a:xfrm>
            <a:off x="1319875" y="4725300"/>
            <a:ext cx="2326800" cy="13289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Description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 the alphabet.</a:t>
            </a:r>
          </a:p>
          <a:p>
            <a:endParaRPr lang="en-GB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Letters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ABCDEFGHIJKLMNOPQRSTUVWXYZ</a:t>
            </a:r>
          </a:p>
        </p:txBody>
      </p:sp>
      <p:sp>
        <p:nvSpPr>
          <p:cNvPr id="133" name="Shape 133"/>
          <p:cNvSpPr/>
          <p:nvPr/>
        </p:nvSpPr>
        <p:spPr>
          <a:xfrm>
            <a:off x="1419325" y="286475"/>
            <a:ext cx="1036499" cy="284699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  <p:sp>
        <p:nvSpPr>
          <p:cNvPr id="134" name="Shape 134"/>
          <p:cNvSpPr/>
          <p:nvPr/>
        </p:nvSpPr>
        <p:spPr>
          <a:xfrm>
            <a:off x="2297975" y="1031150"/>
            <a:ext cx="382799" cy="2519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</a:p>
        </p:txBody>
      </p:sp>
      <p:sp>
        <p:nvSpPr>
          <p:cNvPr id="135" name="Shape 135"/>
          <p:cNvSpPr/>
          <p:nvPr/>
        </p:nvSpPr>
        <p:spPr>
          <a:xfrm>
            <a:off x="4182275" y="2338900"/>
            <a:ext cx="2240999" cy="702600"/>
          </a:xfrm>
          <a:prstGeom prst="roundRect">
            <a:avLst>
              <a:gd name="adj" fmla="val 16667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Options</a:t>
            </a:r>
          </a:p>
        </p:txBody>
      </p:sp>
      <p:sp>
        <p:nvSpPr>
          <p:cNvPr id="136" name="Shape 136"/>
          <p:cNvSpPr/>
          <p:nvPr/>
        </p:nvSpPr>
        <p:spPr>
          <a:xfrm>
            <a:off x="4182275" y="3177100"/>
            <a:ext cx="2240999" cy="702600"/>
          </a:xfrm>
          <a:prstGeom prst="roundRect">
            <a:avLst>
              <a:gd name="adj" fmla="val 16667"/>
            </a:avLst>
          </a:prstGeom>
          <a:solidFill>
            <a:srgbClr val="538CBF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About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760545" y="751058"/>
            <a:ext cx="5039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GB" sz="10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42" name="Shape 142"/>
          <p:cNvSpPr/>
          <p:nvPr/>
        </p:nvSpPr>
        <p:spPr>
          <a:xfrm>
            <a:off x="6308534" y="751058"/>
            <a:ext cx="5321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50086" y="1512312"/>
            <a:ext cx="5781599" cy="59369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38CBF"/>
              </a:gs>
              <a:gs pos="100000">
                <a:srgbClr val="9ABDDD"/>
              </a:gs>
            </a:gsLst>
            <a:path path="circle">
              <a:fillToRect l="50000" t="50000" r="50000" b="50000"/>
            </a:path>
            <a:tileRect/>
          </a:gradFill>
          <a:ln w="9525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CHALLENGE</a:t>
            </a: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- Alphabet Forwards</a:t>
            </a:r>
          </a:p>
        </p:txBody>
      </p:sp>
      <p:sp>
        <p:nvSpPr>
          <p:cNvPr id="144" name="Shape 144"/>
          <p:cNvSpPr/>
          <p:nvPr/>
        </p:nvSpPr>
        <p:spPr>
          <a:xfrm>
            <a:off x="1150050" y="2183250"/>
            <a:ext cx="5781599" cy="5246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Type the alphabet in chronological order.</a:t>
            </a:r>
          </a:p>
        </p:txBody>
      </p:sp>
      <p:sp>
        <p:nvSpPr>
          <p:cNvPr id="145" name="Shape 145"/>
          <p:cNvSpPr/>
          <p:nvPr/>
        </p:nvSpPr>
        <p:spPr>
          <a:xfrm>
            <a:off x="4148800" y="5475077"/>
            <a:ext cx="1092599" cy="69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Best Time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00.00</a:t>
            </a:r>
          </a:p>
        </p:txBody>
      </p:sp>
      <p:sp>
        <p:nvSpPr>
          <p:cNvPr id="146" name="Shape 146"/>
          <p:cNvSpPr/>
          <p:nvPr/>
        </p:nvSpPr>
        <p:spPr>
          <a:xfrm>
            <a:off x="2672800" y="5475077"/>
            <a:ext cx="1092599" cy="69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Time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00.00</a:t>
            </a:r>
          </a:p>
        </p:txBody>
      </p:sp>
      <p:sp>
        <p:nvSpPr>
          <p:cNvPr id="147" name="Shape 147"/>
          <p:cNvSpPr/>
          <p:nvPr/>
        </p:nvSpPr>
        <p:spPr>
          <a:xfrm>
            <a:off x="2394675" y="3357425"/>
            <a:ext cx="1859399" cy="80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Type: </a:t>
            </a:r>
          </a:p>
        </p:txBody>
      </p:sp>
      <p:sp>
        <p:nvSpPr>
          <p:cNvPr id="148" name="Shape 148"/>
          <p:cNvSpPr/>
          <p:nvPr/>
        </p:nvSpPr>
        <p:spPr>
          <a:xfrm>
            <a:off x="4388225" y="3357425"/>
            <a:ext cx="1131299" cy="8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6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4425" y="0"/>
            <a:ext cx="16988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Game screen</a:t>
            </a:r>
          </a:p>
        </p:txBody>
      </p:sp>
      <p:sp>
        <p:nvSpPr>
          <p:cNvPr id="150" name="Shape 150"/>
          <p:cNvSpPr/>
          <p:nvPr/>
        </p:nvSpPr>
        <p:spPr>
          <a:xfrm>
            <a:off x="2672800" y="4814800"/>
            <a:ext cx="2568599" cy="457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Press Space to restart</a:t>
            </a:r>
          </a:p>
        </p:txBody>
      </p:sp>
      <p:sp>
        <p:nvSpPr>
          <p:cNvPr id="151" name="Shape 151"/>
          <p:cNvSpPr/>
          <p:nvPr/>
        </p:nvSpPr>
        <p:spPr>
          <a:xfrm>
            <a:off x="1150075" y="746000"/>
            <a:ext cx="1036499" cy="284699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049237" y="1772072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7" name="Shape 157"/>
          <p:cNvSpPr/>
          <p:nvPr/>
        </p:nvSpPr>
        <p:spPr>
          <a:xfrm>
            <a:off x="1049237" y="2623271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8" name="Shape 158"/>
          <p:cNvSpPr/>
          <p:nvPr/>
        </p:nvSpPr>
        <p:spPr>
          <a:xfrm>
            <a:off x="1055334" y="3458112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59" name="Shape 159"/>
          <p:cNvSpPr/>
          <p:nvPr/>
        </p:nvSpPr>
        <p:spPr>
          <a:xfrm>
            <a:off x="1049237" y="4301132"/>
            <a:ext cx="2192100" cy="702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36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Alphabet</a:t>
            </a:r>
          </a:p>
        </p:txBody>
      </p:sp>
      <p:sp>
        <p:nvSpPr>
          <p:cNvPr id="160" name="Shape 160"/>
          <p:cNvSpPr/>
          <p:nvPr/>
        </p:nvSpPr>
        <p:spPr>
          <a:xfrm>
            <a:off x="6739570" y="667983"/>
            <a:ext cx="5039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GB" sz="10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61" name="Shape 161"/>
          <p:cNvSpPr/>
          <p:nvPr/>
        </p:nvSpPr>
        <p:spPr>
          <a:xfrm>
            <a:off x="7287559" y="667983"/>
            <a:ext cx="5321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62" name="Shape 162"/>
          <p:cNvSpPr/>
          <p:nvPr/>
        </p:nvSpPr>
        <p:spPr>
          <a:xfrm>
            <a:off x="4845850" y="3051571"/>
            <a:ext cx="2240999" cy="627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4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Survival</a:t>
            </a:r>
          </a:p>
        </p:txBody>
      </p:sp>
      <p:sp>
        <p:nvSpPr>
          <p:cNvPr id="163" name="Shape 163"/>
          <p:cNvSpPr/>
          <p:nvPr/>
        </p:nvSpPr>
        <p:spPr>
          <a:xfrm>
            <a:off x="3604625" y="5993825"/>
            <a:ext cx="19445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all scores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0"/>
            <a:ext cx="16988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Options screen</a:t>
            </a:r>
          </a:p>
        </p:txBody>
      </p:sp>
      <p:sp>
        <p:nvSpPr>
          <p:cNvPr id="165" name="Shape 165"/>
          <p:cNvSpPr/>
          <p:nvPr/>
        </p:nvSpPr>
        <p:spPr>
          <a:xfrm>
            <a:off x="3218084" y="1781050"/>
            <a:ext cx="12077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6" name="Shape 166"/>
          <p:cNvSpPr/>
          <p:nvPr/>
        </p:nvSpPr>
        <p:spPr>
          <a:xfrm>
            <a:off x="3218084" y="2619975"/>
            <a:ext cx="12077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7" name="Shape 167"/>
          <p:cNvSpPr/>
          <p:nvPr/>
        </p:nvSpPr>
        <p:spPr>
          <a:xfrm>
            <a:off x="3218084" y="3458900"/>
            <a:ext cx="12077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8" name="Shape 168"/>
          <p:cNvSpPr/>
          <p:nvPr/>
        </p:nvSpPr>
        <p:spPr>
          <a:xfrm>
            <a:off x="3196050" y="4298750"/>
            <a:ext cx="12077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69" name="Shape 169"/>
          <p:cNvSpPr/>
          <p:nvPr/>
        </p:nvSpPr>
        <p:spPr>
          <a:xfrm>
            <a:off x="6739575" y="977875"/>
            <a:ext cx="1167600" cy="2846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font size: 5</a:t>
            </a:r>
          </a:p>
        </p:txBody>
      </p:sp>
      <p:sp>
        <p:nvSpPr>
          <p:cNvPr id="170" name="Shape 170"/>
          <p:cNvSpPr/>
          <p:nvPr/>
        </p:nvSpPr>
        <p:spPr>
          <a:xfrm>
            <a:off x="3258275" y="2037575"/>
            <a:ext cx="1167600" cy="4370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1" name="Shape 171"/>
          <p:cNvSpPr/>
          <p:nvPr/>
        </p:nvSpPr>
        <p:spPr>
          <a:xfrm>
            <a:off x="3258275" y="2875775"/>
            <a:ext cx="1167600" cy="4370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2" name="Shape 172"/>
          <p:cNvSpPr/>
          <p:nvPr/>
        </p:nvSpPr>
        <p:spPr>
          <a:xfrm>
            <a:off x="3258275" y="3713975"/>
            <a:ext cx="1167600" cy="4370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3" name="Shape 173"/>
          <p:cNvSpPr/>
          <p:nvPr/>
        </p:nvSpPr>
        <p:spPr>
          <a:xfrm>
            <a:off x="3238175" y="4550750"/>
            <a:ext cx="1167600" cy="4370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 </a:t>
            </a:r>
          </a:p>
        </p:txBody>
      </p:sp>
      <p:sp>
        <p:nvSpPr>
          <p:cNvPr id="174" name="Shape 174"/>
          <p:cNvSpPr/>
          <p:nvPr/>
        </p:nvSpPr>
        <p:spPr>
          <a:xfrm>
            <a:off x="7022950" y="3280175"/>
            <a:ext cx="1167600" cy="4370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time: 00.00</a:t>
            </a:r>
          </a:p>
        </p:txBody>
      </p:sp>
      <p:sp>
        <p:nvSpPr>
          <p:cNvPr id="175" name="Shape 175"/>
          <p:cNvSpPr/>
          <p:nvPr/>
        </p:nvSpPr>
        <p:spPr>
          <a:xfrm>
            <a:off x="7002850" y="3028175"/>
            <a:ext cx="12077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Reset score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13075" y="202825"/>
            <a:ext cx="7190400" cy="144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600" i="1">
                <a:solidFill>
                  <a:srgbClr val="38761D"/>
                </a:solidFill>
              </a:rPr>
              <a:t>“Speed Typer - </a:t>
            </a:r>
          </a:p>
          <a:p>
            <a:pPr lvl="0" rtl="0">
              <a:buNone/>
            </a:pPr>
            <a:r>
              <a:rPr lang="en-GB" sz="3600" i="1">
                <a:solidFill>
                  <a:srgbClr val="38761D"/>
                </a:solidFill>
              </a:rPr>
              <a:t>Options”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9225" y="841775"/>
            <a:ext cx="1036499" cy="284699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  <p:sp>
        <p:nvSpPr>
          <p:cNvPr id="178" name="Shape 178"/>
          <p:cNvSpPr/>
          <p:nvPr/>
        </p:nvSpPr>
        <p:spPr>
          <a:xfrm>
            <a:off x="1558312" y="5145950"/>
            <a:ext cx="890100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Prev</a:t>
            </a:r>
          </a:p>
        </p:txBody>
      </p:sp>
      <p:sp>
        <p:nvSpPr>
          <p:cNvPr id="179" name="Shape 179"/>
          <p:cNvSpPr/>
          <p:nvPr/>
        </p:nvSpPr>
        <p:spPr>
          <a:xfrm>
            <a:off x="2831151" y="5145950"/>
            <a:ext cx="940200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Next</a:t>
            </a:r>
          </a:p>
        </p:txBody>
      </p:sp>
      <p:sp>
        <p:nvSpPr>
          <p:cNvPr id="180" name="Shape 180"/>
          <p:cNvSpPr/>
          <p:nvPr/>
        </p:nvSpPr>
        <p:spPr>
          <a:xfrm>
            <a:off x="2450375" y="5145950"/>
            <a:ext cx="382799" cy="2519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5077857" y="291533"/>
            <a:ext cx="5039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-GB" sz="10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</a:t>
            </a:r>
          </a:p>
        </p:txBody>
      </p:sp>
      <p:sp>
        <p:nvSpPr>
          <p:cNvPr id="186" name="Shape 186"/>
          <p:cNvSpPr/>
          <p:nvPr/>
        </p:nvSpPr>
        <p:spPr>
          <a:xfrm>
            <a:off x="5625846" y="291533"/>
            <a:ext cx="532199" cy="25199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>
            <a:solidFill>
              <a:srgbClr val="4A6C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b="0" i="0" u="none" strike="noStrike" cap="none" baseline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A+ 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0" y="0"/>
            <a:ext cx="16988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/>
              <a:t>About screen</a:t>
            </a:r>
          </a:p>
        </p:txBody>
      </p:sp>
      <p:sp>
        <p:nvSpPr>
          <p:cNvPr id="188" name="Shape 188"/>
          <p:cNvSpPr/>
          <p:nvPr/>
        </p:nvSpPr>
        <p:spPr>
          <a:xfrm>
            <a:off x="1419325" y="791750"/>
            <a:ext cx="4738799" cy="222599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 Typer is based on the Finger Frenzy flash game and was created using Unity 3D.</a:t>
            </a:r>
          </a:p>
          <a:p>
            <a:endParaRPr lang="en-GB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Designer: Ian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GB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Programmer: Ian</a:t>
            </a:r>
          </a:p>
          <a:p>
            <a:endParaRPr lang="en-GB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419325" y="286475"/>
            <a:ext cx="1036499" cy="284699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19050" cap="flat">
            <a:solidFill>
              <a:srgbClr val="6C7B4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← Back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ketchbook">
  <a:themeElements>
    <a:clrScheme name="Sketchbook">
      <a:dk1>
        <a:srgbClr val="000000"/>
      </a:dk1>
      <a:lt1>
        <a:srgbClr val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(4:3)</PresentationFormat>
  <Paragraphs>100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“Speed Typer”</vt:lpstr>
      <vt:lpstr>Instructions</vt:lpstr>
      <vt:lpstr>Challenges</vt:lpstr>
      <vt:lpstr>PowerPoint Presentation</vt:lpstr>
      <vt:lpstr>PowerPoint Presentation</vt:lpstr>
      <vt:lpstr>“Speed Typer -  Options”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“Speed Typer”</dc:title>
  <dc:creator>Ian</dc:creator>
  <cp:lastModifiedBy>Ian</cp:lastModifiedBy>
  <cp:revision>1</cp:revision>
  <dcterms:modified xsi:type="dcterms:W3CDTF">2014-03-03T22:42:25Z</dcterms:modified>
</cp:coreProperties>
</file>