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2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3C2A7-85A4-4001-9462-601C7FD3F45E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4269C-DE9A-42FD-8648-111D56906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471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3C2A7-85A4-4001-9462-601C7FD3F45E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4269C-DE9A-42FD-8648-111D56906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36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3C2A7-85A4-4001-9462-601C7FD3F45E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4269C-DE9A-42FD-8648-111D56906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536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3C2A7-85A4-4001-9462-601C7FD3F45E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4269C-DE9A-42FD-8648-111D56906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705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3C2A7-85A4-4001-9462-601C7FD3F45E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4269C-DE9A-42FD-8648-111D56906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544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3C2A7-85A4-4001-9462-601C7FD3F45E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4269C-DE9A-42FD-8648-111D56906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31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3C2A7-85A4-4001-9462-601C7FD3F45E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4269C-DE9A-42FD-8648-111D56906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762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3C2A7-85A4-4001-9462-601C7FD3F45E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4269C-DE9A-42FD-8648-111D56906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919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3C2A7-85A4-4001-9462-601C7FD3F45E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4269C-DE9A-42FD-8648-111D56906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093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3C2A7-85A4-4001-9462-601C7FD3F45E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4269C-DE9A-42FD-8648-111D56906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962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3C2A7-85A4-4001-9462-601C7FD3F45E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4269C-DE9A-42FD-8648-111D56906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794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3C2A7-85A4-4001-9462-601C7FD3F45E}" type="datetimeFigureOut">
              <a:rPr lang="en-US" smtClean="0"/>
              <a:t>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4269C-DE9A-42FD-8648-111D56906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30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Shape 141"/>
          <p:cNvGrpSpPr>
            <a:grpSpLocks noChangeAspect="1"/>
          </p:cNvGrpSpPr>
          <p:nvPr/>
        </p:nvGrpSpPr>
        <p:grpSpPr>
          <a:xfrm>
            <a:off x="234153" y="292794"/>
            <a:ext cx="4917845" cy="5943600"/>
            <a:chOff x="4716825" y="44950"/>
            <a:chExt cx="4164149" cy="5032700"/>
          </a:xfrm>
        </p:grpSpPr>
        <p:sp>
          <p:nvSpPr>
            <p:cNvPr id="32" name="Shape 142"/>
            <p:cNvSpPr/>
            <p:nvPr/>
          </p:nvSpPr>
          <p:spPr>
            <a:xfrm>
              <a:off x="4803000" y="418224"/>
              <a:ext cx="1312799" cy="1234199"/>
            </a:xfrm>
            <a:prstGeom prst="rect">
              <a:avLst/>
            </a:prstGeom>
            <a:solidFill>
              <a:srgbClr val="EFEFE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sz="2000"/>
            </a:p>
          </p:txBody>
        </p:sp>
        <p:sp>
          <p:nvSpPr>
            <p:cNvPr id="33" name="Shape 143"/>
            <p:cNvSpPr/>
            <p:nvPr/>
          </p:nvSpPr>
          <p:spPr>
            <a:xfrm>
              <a:off x="5381250" y="1271710"/>
              <a:ext cx="156299" cy="156299"/>
            </a:xfrm>
            <a:prstGeom prst="ellipse">
              <a:avLst/>
            </a:prstGeom>
            <a:solidFill>
              <a:srgbClr val="D60808"/>
            </a:solidFill>
            <a:ln w="19050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 sz="2000"/>
            </a:p>
          </p:txBody>
        </p:sp>
        <p:sp>
          <p:nvSpPr>
            <p:cNvPr id="34" name="Shape 144"/>
            <p:cNvSpPr/>
            <p:nvPr/>
          </p:nvSpPr>
          <p:spPr>
            <a:xfrm>
              <a:off x="5793600" y="646824"/>
              <a:ext cx="1312799" cy="1234199"/>
            </a:xfrm>
            <a:prstGeom prst="rect">
              <a:avLst/>
            </a:prstGeom>
            <a:solidFill>
              <a:srgbClr val="EFEFE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sz="2000"/>
            </a:p>
          </p:txBody>
        </p:sp>
        <p:sp>
          <p:nvSpPr>
            <p:cNvPr id="35" name="Shape 145"/>
            <p:cNvSpPr/>
            <p:nvPr/>
          </p:nvSpPr>
          <p:spPr>
            <a:xfrm>
              <a:off x="6741025" y="885149"/>
              <a:ext cx="1312799" cy="1234199"/>
            </a:xfrm>
            <a:prstGeom prst="rect">
              <a:avLst/>
            </a:prstGeom>
            <a:solidFill>
              <a:srgbClr val="EFEFE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sz="2000"/>
            </a:p>
          </p:txBody>
        </p:sp>
        <p:cxnSp>
          <p:nvCxnSpPr>
            <p:cNvPr id="36" name="Shape 146"/>
            <p:cNvCxnSpPr/>
            <p:nvPr/>
          </p:nvCxnSpPr>
          <p:spPr>
            <a:xfrm>
              <a:off x="7137025" y="660825"/>
              <a:ext cx="936299" cy="220199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dash"/>
              <a:round/>
              <a:headEnd type="none" w="lg" len="lg"/>
              <a:tailEnd type="triangle" w="lg" len="lg"/>
            </a:ln>
          </p:spPr>
        </p:cxnSp>
        <p:sp>
          <p:nvSpPr>
            <p:cNvPr id="37" name="Shape 147"/>
            <p:cNvSpPr txBox="1"/>
            <p:nvPr/>
          </p:nvSpPr>
          <p:spPr>
            <a:xfrm>
              <a:off x="7145275" y="1317750"/>
              <a:ext cx="1113900" cy="5214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2000"/>
                <a:t>+1</a:t>
              </a:r>
            </a:p>
          </p:txBody>
        </p:sp>
        <p:sp>
          <p:nvSpPr>
            <p:cNvPr id="38" name="Shape 148"/>
            <p:cNvSpPr/>
            <p:nvPr/>
          </p:nvSpPr>
          <p:spPr>
            <a:xfrm>
              <a:off x="7568175" y="1096299"/>
              <a:ext cx="1312799" cy="1234199"/>
            </a:xfrm>
            <a:prstGeom prst="rect">
              <a:avLst/>
            </a:prstGeom>
            <a:solidFill>
              <a:srgbClr val="EFEFE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sz="2000"/>
            </a:p>
          </p:txBody>
        </p:sp>
        <p:sp>
          <p:nvSpPr>
            <p:cNvPr id="39" name="Shape 149"/>
            <p:cNvSpPr/>
            <p:nvPr/>
          </p:nvSpPr>
          <p:spPr>
            <a:xfrm>
              <a:off x="8146435" y="1393957"/>
              <a:ext cx="156299" cy="156299"/>
            </a:xfrm>
            <a:prstGeom prst="rect">
              <a:avLst/>
            </a:prstGeom>
            <a:solidFill>
              <a:srgbClr val="5B9BD5"/>
            </a:solidFill>
            <a:ln w="19050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 sz="2000"/>
            </a:p>
          </p:txBody>
        </p:sp>
        <p:sp>
          <p:nvSpPr>
            <p:cNvPr id="40" name="Shape 150"/>
            <p:cNvSpPr/>
            <p:nvPr/>
          </p:nvSpPr>
          <p:spPr>
            <a:xfrm>
              <a:off x="4803000" y="3253524"/>
              <a:ext cx="1312799" cy="1234199"/>
            </a:xfrm>
            <a:prstGeom prst="rect">
              <a:avLst/>
            </a:prstGeom>
            <a:solidFill>
              <a:srgbClr val="EFEFE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sz="2000"/>
            </a:p>
          </p:txBody>
        </p:sp>
        <p:sp>
          <p:nvSpPr>
            <p:cNvPr id="41" name="Shape 151"/>
            <p:cNvSpPr/>
            <p:nvPr/>
          </p:nvSpPr>
          <p:spPr>
            <a:xfrm>
              <a:off x="5381250" y="3878410"/>
              <a:ext cx="156299" cy="156299"/>
            </a:xfrm>
            <a:prstGeom prst="ellipse">
              <a:avLst/>
            </a:prstGeom>
            <a:solidFill>
              <a:srgbClr val="5B9BD5"/>
            </a:solidFill>
            <a:ln w="19050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 sz="2000"/>
            </a:p>
          </p:txBody>
        </p:sp>
        <p:sp>
          <p:nvSpPr>
            <p:cNvPr id="42" name="Shape 152"/>
            <p:cNvSpPr/>
            <p:nvPr/>
          </p:nvSpPr>
          <p:spPr>
            <a:xfrm>
              <a:off x="5793600" y="3482125"/>
              <a:ext cx="1312799" cy="1234199"/>
            </a:xfrm>
            <a:prstGeom prst="rect">
              <a:avLst/>
            </a:prstGeom>
            <a:solidFill>
              <a:srgbClr val="EFEFE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sz="2000"/>
            </a:p>
          </p:txBody>
        </p:sp>
        <p:cxnSp>
          <p:nvCxnSpPr>
            <p:cNvPr id="43" name="Shape 153"/>
            <p:cNvCxnSpPr/>
            <p:nvPr/>
          </p:nvCxnSpPr>
          <p:spPr>
            <a:xfrm>
              <a:off x="6151275" y="3270075"/>
              <a:ext cx="963600" cy="205799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dash"/>
              <a:round/>
              <a:headEnd type="none" w="lg" len="lg"/>
              <a:tailEnd type="triangle" w="lg" len="lg"/>
            </a:ln>
          </p:spPr>
        </p:cxnSp>
        <p:sp>
          <p:nvSpPr>
            <p:cNvPr id="44" name="Shape 154"/>
            <p:cNvSpPr/>
            <p:nvPr/>
          </p:nvSpPr>
          <p:spPr>
            <a:xfrm>
              <a:off x="6750550" y="3726550"/>
              <a:ext cx="1312799" cy="1234199"/>
            </a:xfrm>
            <a:prstGeom prst="rect">
              <a:avLst/>
            </a:prstGeom>
            <a:solidFill>
              <a:srgbClr val="EFEFE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sz="2000"/>
            </a:p>
          </p:txBody>
        </p:sp>
        <p:sp>
          <p:nvSpPr>
            <p:cNvPr id="45" name="Shape 155"/>
            <p:cNvSpPr/>
            <p:nvPr/>
          </p:nvSpPr>
          <p:spPr>
            <a:xfrm>
              <a:off x="7328810" y="4024207"/>
              <a:ext cx="156299" cy="156299"/>
            </a:xfrm>
            <a:prstGeom prst="rect">
              <a:avLst/>
            </a:prstGeom>
            <a:solidFill>
              <a:srgbClr val="D60808"/>
            </a:solidFill>
            <a:ln w="19050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 sz="2000"/>
            </a:p>
          </p:txBody>
        </p:sp>
        <p:cxnSp>
          <p:nvCxnSpPr>
            <p:cNvPr id="46" name="Shape 156"/>
            <p:cNvCxnSpPr/>
            <p:nvPr/>
          </p:nvCxnSpPr>
          <p:spPr>
            <a:xfrm>
              <a:off x="4824100" y="4508525"/>
              <a:ext cx="1927499" cy="4212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dash"/>
              <a:round/>
              <a:headEnd type="none" w="lg" len="lg"/>
              <a:tailEnd type="triangle" w="lg" len="lg"/>
            </a:ln>
          </p:spPr>
        </p:cxnSp>
        <p:sp>
          <p:nvSpPr>
            <p:cNvPr id="47" name="Shape 157"/>
            <p:cNvSpPr txBox="1"/>
            <p:nvPr/>
          </p:nvSpPr>
          <p:spPr>
            <a:xfrm>
              <a:off x="4787900" y="4556250"/>
              <a:ext cx="1113900" cy="5214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2000"/>
                <a:t>2-2.5 s</a:t>
              </a:r>
            </a:p>
          </p:txBody>
        </p:sp>
        <p:sp>
          <p:nvSpPr>
            <p:cNvPr id="48" name="Shape 158"/>
            <p:cNvSpPr txBox="1"/>
            <p:nvPr/>
          </p:nvSpPr>
          <p:spPr>
            <a:xfrm>
              <a:off x="6371200" y="2998625"/>
              <a:ext cx="746099" cy="3891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2000" dirty="0"/>
                <a:t>&lt;1.5 s</a:t>
              </a:r>
            </a:p>
          </p:txBody>
        </p:sp>
        <p:cxnSp>
          <p:nvCxnSpPr>
            <p:cNvPr id="49" name="Shape 159"/>
            <p:cNvCxnSpPr/>
            <p:nvPr/>
          </p:nvCxnSpPr>
          <p:spPr>
            <a:xfrm>
              <a:off x="4835100" y="1663100"/>
              <a:ext cx="2764500" cy="6720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dash"/>
              <a:round/>
              <a:headEnd type="none" w="lg" len="lg"/>
              <a:tailEnd type="triangle" w="lg" len="lg"/>
            </a:ln>
          </p:spPr>
        </p:cxnSp>
        <p:cxnSp>
          <p:nvCxnSpPr>
            <p:cNvPr id="50" name="Shape 160"/>
            <p:cNvCxnSpPr/>
            <p:nvPr/>
          </p:nvCxnSpPr>
          <p:spPr>
            <a:xfrm>
              <a:off x="6113375" y="428650"/>
              <a:ext cx="990599" cy="2103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dash"/>
              <a:round/>
              <a:headEnd type="none" w="lg" len="lg"/>
              <a:tailEnd type="triangle" w="lg" len="lg"/>
            </a:ln>
          </p:spPr>
        </p:cxnSp>
        <p:sp>
          <p:nvSpPr>
            <p:cNvPr id="51" name="Shape 161"/>
            <p:cNvSpPr txBox="1"/>
            <p:nvPr/>
          </p:nvSpPr>
          <p:spPr>
            <a:xfrm>
              <a:off x="4787900" y="1746325"/>
              <a:ext cx="1113900" cy="5214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2000"/>
                <a:t>3-3.5 s</a:t>
              </a:r>
            </a:p>
          </p:txBody>
        </p:sp>
        <p:sp>
          <p:nvSpPr>
            <p:cNvPr id="52" name="Shape 162"/>
            <p:cNvSpPr txBox="1"/>
            <p:nvPr/>
          </p:nvSpPr>
          <p:spPr>
            <a:xfrm>
              <a:off x="6379875" y="174000"/>
              <a:ext cx="746099" cy="3083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2000"/>
                <a:t>&lt;1.5 s</a:t>
              </a:r>
            </a:p>
          </p:txBody>
        </p:sp>
        <p:sp>
          <p:nvSpPr>
            <p:cNvPr id="53" name="Shape 163"/>
            <p:cNvSpPr txBox="1"/>
            <p:nvPr/>
          </p:nvSpPr>
          <p:spPr>
            <a:xfrm>
              <a:off x="7370475" y="402600"/>
              <a:ext cx="525600" cy="4115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2000"/>
                <a:t>.5 s</a:t>
              </a:r>
            </a:p>
          </p:txBody>
        </p:sp>
        <p:sp>
          <p:nvSpPr>
            <p:cNvPr id="54" name="Shape 164"/>
            <p:cNvSpPr txBox="1"/>
            <p:nvPr/>
          </p:nvSpPr>
          <p:spPr>
            <a:xfrm>
              <a:off x="5257700" y="2418326"/>
              <a:ext cx="1113900" cy="411599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2000" b="1" dirty="0"/>
                <a:t>Response</a:t>
              </a:r>
            </a:p>
          </p:txBody>
        </p:sp>
        <p:cxnSp>
          <p:nvCxnSpPr>
            <p:cNvPr id="55" name="Shape 166"/>
            <p:cNvCxnSpPr>
              <a:stCxn id="54" idx="0"/>
            </p:cNvCxnSpPr>
            <p:nvPr/>
          </p:nvCxnSpPr>
          <p:spPr>
            <a:xfrm flipV="1">
              <a:off x="5814650" y="1881023"/>
              <a:ext cx="0" cy="537303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56" name="Shape 167"/>
            <p:cNvSpPr txBox="1"/>
            <p:nvPr/>
          </p:nvSpPr>
          <p:spPr>
            <a:xfrm>
              <a:off x="4716825" y="44950"/>
              <a:ext cx="1068299" cy="3891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rPr lang="en" sz="2000" b="1" dirty="0"/>
                <a:t>Training</a:t>
              </a:r>
            </a:p>
          </p:txBody>
        </p:sp>
        <p:sp>
          <p:nvSpPr>
            <p:cNvPr id="57" name="Shape 168"/>
            <p:cNvSpPr txBox="1"/>
            <p:nvPr/>
          </p:nvSpPr>
          <p:spPr>
            <a:xfrm>
              <a:off x="4716825" y="2864425"/>
              <a:ext cx="1068299" cy="3891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2000" b="1"/>
                <a:t>Test</a:t>
              </a:r>
            </a:p>
          </p:txBody>
        </p:sp>
      </p:grpSp>
      <p:cxnSp>
        <p:nvCxnSpPr>
          <p:cNvPr id="65" name="Shape 166"/>
          <p:cNvCxnSpPr>
            <a:stCxn id="54" idx="2"/>
          </p:cNvCxnSpPr>
          <p:nvPr/>
        </p:nvCxnSpPr>
        <p:spPr>
          <a:xfrm>
            <a:off x="1530680" y="3581839"/>
            <a:ext cx="0" cy="762864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grpSp>
        <p:nvGrpSpPr>
          <p:cNvPr id="70" name="Group 69"/>
          <p:cNvGrpSpPr/>
          <p:nvPr/>
        </p:nvGrpSpPr>
        <p:grpSpPr>
          <a:xfrm>
            <a:off x="5183747" y="292794"/>
            <a:ext cx="4055314" cy="5948135"/>
            <a:chOff x="22035883" y="10490955"/>
            <a:chExt cx="5520766" cy="8097589"/>
          </a:xfrm>
        </p:grpSpPr>
        <p:grpSp>
          <p:nvGrpSpPr>
            <p:cNvPr id="71" name="Shape 188"/>
            <p:cNvGrpSpPr>
              <a:grpSpLocks noChangeAspect="1"/>
            </p:cNvGrpSpPr>
            <p:nvPr/>
          </p:nvGrpSpPr>
          <p:grpSpPr>
            <a:xfrm>
              <a:off x="22529988" y="10923423"/>
              <a:ext cx="5026661" cy="7665121"/>
              <a:chOff x="5198524" y="191474"/>
              <a:chExt cx="3275825" cy="4995296"/>
            </a:xfrm>
          </p:grpSpPr>
          <p:sp>
            <p:nvSpPr>
              <p:cNvPr id="74" name="Shape 189"/>
              <p:cNvSpPr/>
              <p:nvPr/>
            </p:nvSpPr>
            <p:spPr>
              <a:xfrm>
                <a:off x="5638075" y="191474"/>
                <a:ext cx="679200" cy="679500"/>
              </a:xfrm>
              <a:prstGeom prst="ellipse">
                <a:avLst/>
              </a:prstGeom>
              <a:solidFill>
                <a:schemeClr val="bg1"/>
              </a:solidFill>
              <a:ln w="28575" cap="flat" cmpd="sng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 sz="1700" dirty="0" smtClean="0"/>
                  <a:t>STS</a:t>
                </a:r>
                <a:endParaRPr lang="en" sz="1700" dirty="0"/>
              </a:p>
            </p:txBody>
          </p:sp>
          <p:sp>
            <p:nvSpPr>
              <p:cNvPr id="75" name="Shape 190"/>
              <p:cNvSpPr/>
              <p:nvPr/>
            </p:nvSpPr>
            <p:spPr>
              <a:xfrm>
                <a:off x="7102635" y="211859"/>
                <a:ext cx="679200" cy="638699"/>
              </a:xfrm>
              <a:prstGeom prst="rect">
                <a:avLst/>
              </a:prstGeom>
              <a:solidFill>
                <a:srgbClr val="EFEFEF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endParaRPr sz="1200"/>
              </a:p>
            </p:txBody>
          </p:sp>
          <p:pic>
            <p:nvPicPr>
              <p:cNvPr id="76" name="Shape 191"/>
              <p:cNvPicPr preferRelativeResize="0"/>
              <p:nvPr/>
            </p:nvPicPr>
            <p:blipFill rotWithShape="1">
              <a:blip r:embed="rId2">
                <a:alphaModFix/>
              </a:blip>
              <a:srcRect l="16331" t="10015" b="12525"/>
              <a:stretch/>
            </p:blipFill>
            <p:spPr>
              <a:xfrm>
                <a:off x="7547439" y="211859"/>
                <a:ext cx="266422" cy="638522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77" name="Shape 192"/>
              <p:cNvCxnSpPr>
                <a:stCxn id="74" idx="4"/>
              </p:cNvCxnSpPr>
              <p:nvPr/>
            </p:nvCxnSpPr>
            <p:spPr>
              <a:xfrm flipH="1">
                <a:off x="5974375" y="870974"/>
                <a:ext cx="3300" cy="1031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cxnSp>
            <p:nvCxnSpPr>
              <p:cNvPr id="78" name="Shape 193"/>
              <p:cNvCxnSpPr>
                <a:stCxn id="74" idx="6"/>
                <a:endCxn id="75" idx="1"/>
              </p:cNvCxnSpPr>
              <p:nvPr/>
            </p:nvCxnSpPr>
            <p:spPr>
              <a:xfrm>
                <a:off x="6317275" y="531224"/>
                <a:ext cx="7854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sp>
            <p:nvSpPr>
              <p:cNvPr id="79" name="Shape 194"/>
              <p:cNvSpPr/>
              <p:nvPr/>
            </p:nvSpPr>
            <p:spPr>
              <a:xfrm>
                <a:off x="6701946" y="1129431"/>
                <a:ext cx="865799" cy="417135"/>
              </a:xfrm>
              <a:prstGeom prst="rect">
                <a:avLst/>
              </a:prstGeom>
              <a:solidFill>
                <a:srgbClr val="EFEFEF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algn="ctr">
                  <a:spcBef>
                    <a:spcPts val="0"/>
                  </a:spcBef>
                  <a:buNone/>
                </a:pPr>
                <a:r>
                  <a:rPr lang="en" sz="1200" dirty="0" smtClean="0"/>
                  <a:t>Square Key</a:t>
                </a:r>
                <a:endParaRPr lang="en" sz="1200" dirty="0"/>
              </a:p>
            </p:txBody>
          </p:sp>
          <p:cxnSp>
            <p:nvCxnSpPr>
              <p:cNvPr id="80" name="Shape 195"/>
              <p:cNvCxnSpPr>
                <a:stCxn id="74" idx="5"/>
                <a:endCxn id="79" idx="1"/>
              </p:cNvCxnSpPr>
              <p:nvPr/>
            </p:nvCxnSpPr>
            <p:spPr>
              <a:xfrm>
                <a:off x="6217809" y="771463"/>
                <a:ext cx="484137" cy="566535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sp>
            <p:nvSpPr>
              <p:cNvPr id="81" name="Shape 196"/>
              <p:cNvSpPr/>
              <p:nvPr/>
            </p:nvSpPr>
            <p:spPr>
              <a:xfrm>
                <a:off x="7835953" y="1071381"/>
                <a:ext cx="562199" cy="528600"/>
              </a:xfrm>
              <a:prstGeom prst="rect">
                <a:avLst/>
              </a:prstGeom>
              <a:solidFill>
                <a:schemeClr val="accent1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algn="ctr">
                  <a:spcBef>
                    <a:spcPts val="0"/>
                  </a:spcBef>
                  <a:buNone/>
                </a:pPr>
                <a:r>
                  <a:rPr lang="en" sz="1200" dirty="0"/>
                  <a:t>Stim</a:t>
                </a:r>
              </a:p>
            </p:txBody>
          </p:sp>
          <p:cxnSp>
            <p:nvCxnSpPr>
              <p:cNvPr id="82" name="Shape 197"/>
              <p:cNvCxnSpPr>
                <a:stCxn id="81" idx="1"/>
                <a:endCxn id="79" idx="3"/>
              </p:cNvCxnSpPr>
              <p:nvPr/>
            </p:nvCxnSpPr>
            <p:spPr>
              <a:xfrm flipH="1">
                <a:off x="7567745" y="1335681"/>
                <a:ext cx="268208" cy="2317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sp>
            <p:nvSpPr>
              <p:cNvPr id="83" name="Shape 198"/>
              <p:cNvSpPr/>
              <p:nvPr/>
            </p:nvSpPr>
            <p:spPr>
              <a:xfrm>
                <a:off x="5638075" y="1902125"/>
                <a:ext cx="679200" cy="679500"/>
              </a:xfrm>
              <a:prstGeom prst="ellipse">
                <a:avLst/>
              </a:prstGeom>
              <a:solidFill>
                <a:schemeClr val="bg1"/>
              </a:solidFill>
              <a:ln w="28575" cap="flat" cmpd="sng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 sz="1700" dirty="0" smtClean="0"/>
                  <a:t>STS</a:t>
                </a:r>
                <a:endParaRPr lang="en" sz="1700" dirty="0"/>
              </a:p>
            </p:txBody>
          </p:sp>
          <p:sp>
            <p:nvSpPr>
              <p:cNvPr id="84" name="Shape 199"/>
              <p:cNvSpPr/>
              <p:nvPr/>
            </p:nvSpPr>
            <p:spPr>
              <a:xfrm>
                <a:off x="7102635" y="1922509"/>
                <a:ext cx="679200" cy="638699"/>
              </a:xfrm>
              <a:prstGeom prst="rect">
                <a:avLst/>
              </a:prstGeom>
              <a:solidFill>
                <a:srgbClr val="EFEFEF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endParaRPr sz="1200"/>
              </a:p>
            </p:txBody>
          </p:sp>
          <p:pic>
            <p:nvPicPr>
              <p:cNvPr id="85" name="Shape 200"/>
              <p:cNvPicPr preferRelativeResize="0"/>
              <p:nvPr/>
            </p:nvPicPr>
            <p:blipFill rotWithShape="1">
              <a:blip r:embed="rId2">
                <a:alphaModFix/>
              </a:blip>
              <a:srcRect l="16331" t="10015" b="12525"/>
              <a:stretch/>
            </p:blipFill>
            <p:spPr>
              <a:xfrm>
                <a:off x="7547439" y="1922509"/>
                <a:ext cx="266422" cy="638522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86" name="Shape 201"/>
              <p:cNvCxnSpPr>
                <a:stCxn id="83" idx="4"/>
              </p:cNvCxnSpPr>
              <p:nvPr/>
            </p:nvCxnSpPr>
            <p:spPr>
              <a:xfrm flipH="1">
                <a:off x="5974375" y="2581625"/>
                <a:ext cx="3300" cy="1031399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cxnSp>
            <p:nvCxnSpPr>
              <p:cNvPr id="87" name="Shape 202"/>
              <p:cNvCxnSpPr>
                <a:stCxn id="83" idx="6"/>
                <a:endCxn id="84" idx="1"/>
              </p:cNvCxnSpPr>
              <p:nvPr/>
            </p:nvCxnSpPr>
            <p:spPr>
              <a:xfrm>
                <a:off x="6317275" y="2241875"/>
                <a:ext cx="7854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sp>
            <p:nvSpPr>
              <p:cNvPr id="88" name="Shape 203"/>
              <p:cNvSpPr/>
              <p:nvPr/>
            </p:nvSpPr>
            <p:spPr>
              <a:xfrm>
                <a:off x="6701946" y="2840083"/>
                <a:ext cx="865799" cy="417135"/>
              </a:xfrm>
              <a:prstGeom prst="rect">
                <a:avLst/>
              </a:prstGeom>
              <a:solidFill>
                <a:srgbClr val="EFEFEF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algn="ctr">
                  <a:spcBef>
                    <a:spcPts val="0"/>
                  </a:spcBef>
                  <a:buNone/>
                </a:pPr>
                <a:r>
                  <a:rPr lang="en" sz="1200" dirty="0" smtClean="0"/>
                  <a:t>Red Key</a:t>
                </a:r>
                <a:endParaRPr lang="en" sz="1200" dirty="0"/>
              </a:p>
            </p:txBody>
          </p:sp>
          <p:cxnSp>
            <p:nvCxnSpPr>
              <p:cNvPr id="89" name="Shape 204"/>
              <p:cNvCxnSpPr>
                <a:stCxn id="83" idx="5"/>
                <a:endCxn id="88" idx="1"/>
              </p:cNvCxnSpPr>
              <p:nvPr/>
            </p:nvCxnSpPr>
            <p:spPr>
              <a:xfrm>
                <a:off x="6217809" y="2482114"/>
                <a:ext cx="484137" cy="566536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sp>
            <p:nvSpPr>
              <p:cNvPr id="90" name="Shape 205"/>
              <p:cNvSpPr/>
              <p:nvPr/>
            </p:nvSpPr>
            <p:spPr>
              <a:xfrm>
                <a:off x="7835953" y="2782032"/>
                <a:ext cx="562199" cy="528600"/>
              </a:xfrm>
              <a:prstGeom prst="rect">
                <a:avLst/>
              </a:prstGeom>
              <a:solidFill>
                <a:srgbClr val="E60808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 sz="1200"/>
                  <a:t>Stim</a:t>
                </a:r>
              </a:p>
            </p:txBody>
          </p:sp>
          <p:cxnSp>
            <p:nvCxnSpPr>
              <p:cNvPr id="91" name="Shape 206"/>
              <p:cNvCxnSpPr>
                <a:stCxn id="90" idx="1"/>
                <a:endCxn id="88" idx="3"/>
              </p:cNvCxnSpPr>
              <p:nvPr/>
            </p:nvCxnSpPr>
            <p:spPr>
              <a:xfrm flipH="1">
                <a:off x="7567745" y="3046332"/>
                <a:ext cx="268208" cy="2319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sp>
            <p:nvSpPr>
              <p:cNvPr id="92" name="Shape 207"/>
              <p:cNvSpPr/>
              <p:nvPr/>
            </p:nvSpPr>
            <p:spPr>
              <a:xfrm>
                <a:off x="5638075" y="3612775"/>
                <a:ext cx="679200" cy="679500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28575" cap="flat" cmpd="sng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 sz="1700" dirty="0" smtClean="0"/>
                  <a:t>CTS</a:t>
                </a:r>
                <a:endParaRPr lang="en" sz="1700" dirty="0"/>
              </a:p>
            </p:txBody>
          </p:sp>
          <p:sp>
            <p:nvSpPr>
              <p:cNvPr id="93" name="Shape 208"/>
              <p:cNvSpPr/>
              <p:nvPr/>
            </p:nvSpPr>
            <p:spPr>
              <a:xfrm>
                <a:off x="7102635" y="3633160"/>
                <a:ext cx="679200" cy="638699"/>
              </a:xfrm>
              <a:prstGeom prst="rect">
                <a:avLst/>
              </a:prstGeom>
              <a:solidFill>
                <a:srgbClr val="EFEFEF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endParaRPr sz="1200"/>
              </a:p>
            </p:txBody>
          </p:sp>
          <p:pic>
            <p:nvPicPr>
              <p:cNvPr id="94" name="Shape 209"/>
              <p:cNvPicPr preferRelativeResize="0"/>
              <p:nvPr/>
            </p:nvPicPr>
            <p:blipFill rotWithShape="1">
              <a:blip r:embed="rId2">
                <a:alphaModFix/>
              </a:blip>
              <a:srcRect l="16331" t="10015" b="12525"/>
              <a:stretch/>
            </p:blipFill>
            <p:spPr>
              <a:xfrm>
                <a:off x="7547439" y="3633160"/>
                <a:ext cx="266422" cy="638522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95" name="Shape 210"/>
              <p:cNvCxnSpPr>
                <a:stCxn id="92" idx="6"/>
                <a:endCxn id="93" idx="1"/>
              </p:cNvCxnSpPr>
              <p:nvPr/>
            </p:nvCxnSpPr>
            <p:spPr>
              <a:xfrm>
                <a:off x="6317275" y="3952525"/>
                <a:ext cx="7854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sp>
            <p:nvSpPr>
              <p:cNvPr id="96" name="Shape 211"/>
              <p:cNvSpPr/>
              <p:nvPr/>
            </p:nvSpPr>
            <p:spPr>
              <a:xfrm>
                <a:off x="6701946" y="4550738"/>
                <a:ext cx="865799" cy="417135"/>
              </a:xfrm>
              <a:prstGeom prst="rect">
                <a:avLst/>
              </a:prstGeom>
              <a:solidFill>
                <a:srgbClr val="EFEFEF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algn="ctr">
                  <a:spcBef>
                    <a:spcPts val="0"/>
                  </a:spcBef>
                  <a:buNone/>
                </a:pPr>
                <a:r>
                  <a:rPr lang="en" sz="1200" dirty="0" smtClean="0"/>
                  <a:t>Circle key</a:t>
                </a:r>
                <a:endParaRPr lang="en" sz="1200" dirty="0"/>
              </a:p>
            </p:txBody>
          </p:sp>
          <p:cxnSp>
            <p:nvCxnSpPr>
              <p:cNvPr id="97" name="Shape 212"/>
              <p:cNvCxnSpPr>
                <a:stCxn id="92" idx="5"/>
                <a:endCxn id="96" idx="1"/>
              </p:cNvCxnSpPr>
              <p:nvPr/>
            </p:nvCxnSpPr>
            <p:spPr>
              <a:xfrm>
                <a:off x="6217809" y="4192765"/>
                <a:ext cx="484137" cy="566541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cxnSp>
            <p:nvCxnSpPr>
              <p:cNvPr id="98" name="Shape 213"/>
              <p:cNvCxnSpPr>
                <a:stCxn id="104" idx="2"/>
                <a:endCxn id="96" idx="3"/>
              </p:cNvCxnSpPr>
              <p:nvPr/>
            </p:nvCxnSpPr>
            <p:spPr>
              <a:xfrm flipH="1">
                <a:off x="7567745" y="4757075"/>
                <a:ext cx="268205" cy="2231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sp>
            <p:nvSpPr>
              <p:cNvPr id="99" name="Shape 215"/>
              <p:cNvSpPr/>
              <p:nvPr/>
            </p:nvSpPr>
            <p:spPr>
              <a:xfrm>
                <a:off x="7583021" y="4108485"/>
                <a:ext cx="35754" cy="357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endParaRPr sz="1200"/>
              </a:p>
            </p:txBody>
          </p:sp>
          <p:sp>
            <p:nvSpPr>
              <p:cNvPr id="100" name="Shape 216"/>
              <p:cNvSpPr/>
              <p:nvPr/>
            </p:nvSpPr>
            <p:spPr>
              <a:xfrm>
                <a:off x="7685595" y="2295031"/>
                <a:ext cx="35754" cy="357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endParaRPr sz="1200"/>
              </a:p>
            </p:txBody>
          </p:sp>
          <p:sp>
            <p:nvSpPr>
              <p:cNvPr id="101" name="Shape 217"/>
              <p:cNvSpPr/>
              <p:nvPr/>
            </p:nvSpPr>
            <p:spPr>
              <a:xfrm>
                <a:off x="7571860" y="359287"/>
                <a:ext cx="35754" cy="357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endParaRPr sz="1200"/>
              </a:p>
            </p:txBody>
          </p:sp>
          <p:sp>
            <p:nvSpPr>
              <p:cNvPr id="102" name="Shape 218"/>
              <p:cNvSpPr/>
              <p:nvPr/>
            </p:nvSpPr>
            <p:spPr>
              <a:xfrm>
                <a:off x="7386746" y="325302"/>
                <a:ext cx="110699" cy="10409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endParaRPr sz="1200"/>
              </a:p>
            </p:txBody>
          </p:sp>
          <p:sp>
            <p:nvSpPr>
              <p:cNvPr id="103" name="Shape 219"/>
              <p:cNvSpPr/>
              <p:nvPr/>
            </p:nvSpPr>
            <p:spPr>
              <a:xfrm>
                <a:off x="7386746" y="2260516"/>
                <a:ext cx="110699" cy="104099"/>
              </a:xfrm>
              <a:prstGeom prst="rect">
                <a:avLst/>
              </a:prstGeom>
              <a:solidFill>
                <a:srgbClr val="D60808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endParaRPr sz="1200"/>
              </a:p>
            </p:txBody>
          </p:sp>
          <p:sp>
            <p:nvSpPr>
              <p:cNvPr id="104" name="Shape 220"/>
              <p:cNvSpPr/>
              <p:nvPr/>
            </p:nvSpPr>
            <p:spPr>
              <a:xfrm>
                <a:off x="7835950" y="4437725"/>
                <a:ext cx="638399" cy="638699"/>
              </a:xfrm>
              <a:prstGeom prst="ellipse">
                <a:avLst/>
              </a:prstGeom>
              <a:solidFill>
                <a:srgbClr val="E60808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" sz="1200"/>
                  <a:t>Stim</a:t>
                </a:r>
              </a:p>
            </p:txBody>
          </p:sp>
          <p:sp>
            <p:nvSpPr>
              <p:cNvPr id="105" name="Shape 221"/>
              <p:cNvSpPr/>
              <p:nvPr/>
            </p:nvSpPr>
            <p:spPr>
              <a:xfrm>
                <a:off x="7383068" y="4067210"/>
                <a:ext cx="110699" cy="110699"/>
              </a:xfrm>
              <a:prstGeom prst="ellipse">
                <a:avLst/>
              </a:prstGeom>
              <a:solidFill>
                <a:srgbClr val="D60808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endParaRPr sz="1200"/>
              </a:p>
            </p:txBody>
          </p:sp>
          <p:cxnSp>
            <p:nvCxnSpPr>
              <p:cNvPr id="106" name="Shape 222"/>
              <p:cNvCxnSpPr/>
              <p:nvPr/>
            </p:nvCxnSpPr>
            <p:spPr>
              <a:xfrm>
                <a:off x="5198524" y="4749452"/>
                <a:ext cx="497123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07" name="Shape 223"/>
              <p:cNvCxnSpPr/>
              <p:nvPr/>
            </p:nvCxnSpPr>
            <p:spPr>
              <a:xfrm>
                <a:off x="5205538" y="4967873"/>
                <a:ext cx="497123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sp>
            <p:nvSpPr>
              <p:cNvPr id="109" name="Shape 225"/>
              <p:cNvSpPr txBox="1"/>
              <p:nvPr/>
            </p:nvSpPr>
            <p:spPr>
              <a:xfrm>
                <a:off x="5695646" y="4552337"/>
                <a:ext cx="1068158" cy="6344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rtl="0">
                  <a:spcBef>
                    <a:spcPts val="0"/>
                  </a:spcBef>
                  <a:buNone/>
                </a:pPr>
                <a:r>
                  <a:rPr lang="en" sz="1600" dirty="0"/>
                  <a:t>Visible</a:t>
                </a:r>
              </a:p>
              <a:p>
                <a:pPr rtl="0">
                  <a:spcBef>
                    <a:spcPts val="0"/>
                  </a:spcBef>
                  <a:buNone/>
                </a:pPr>
                <a:r>
                  <a:rPr lang="en" sz="1600" dirty="0" smtClean="0"/>
                  <a:t>Hidden</a:t>
                </a:r>
                <a:endParaRPr lang="en" sz="1600" dirty="0"/>
              </a:p>
            </p:txBody>
          </p:sp>
        </p:grpSp>
        <p:sp>
          <p:nvSpPr>
            <p:cNvPr id="72" name="Shape 167"/>
            <p:cNvSpPr txBox="1"/>
            <p:nvPr/>
          </p:nvSpPr>
          <p:spPr>
            <a:xfrm>
              <a:off x="24709199" y="10490955"/>
              <a:ext cx="2526933" cy="459526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algn="ctr">
                <a:spcBef>
                  <a:spcPts val="0"/>
                </a:spcBef>
                <a:buNone/>
              </a:pPr>
              <a:r>
                <a:rPr lang="en" sz="1200" b="1" dirty="0" smtClean="0"/>
                <a:t>Vertical Position</a:t>
              </a:r>
              <a:endParaRPr lang="en" sz="1200" b="1" dirty="0"/>
            </a:p>
          </p:txBody>
        </p:sp>
        <p:sp>
          <p:nvSpPr>
            <p:cNvPr id="73" name="Shape 167"/>
            <p:cNvSpPr txBox="1"/>
            <p:nvPr/>
          </p:nvSpPr>
          <p:spPr>
            <a:xfrm>
              <a:off x="22035883" y="12266205"/>
              <a:ext cx="2526933" cy="459526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algn="ctr">
                <a:spcBef>
                  <a:spcPts val="0"/>
                </a:spcBef>
                <a:buNone/>
              </a:pPr>
              <a:r>
                <a:rPr lang="en" sz="1200" b="1" dirty="0" smtClean="0"/>
                <a:t>Time</a:t>
              </a:r>
            </a:p>
            <a:p>
              <a:pPr algn="ctr">
                <a:spcBef>
                  <a:spcPts val="0"/>
                </a:spcBef>
                <a:buNone/>
              </a:pPr>
              <a:r>
                <a:rPr lang="en" sz="1200" b="1" dirty="0" smtClean="0"/>
                <a:t>(trials)</a:t>
              </a:r>
              <a:endParaRPr lang="en" sz="1200" b="1" dirty="0"/>
            </a:p>
          </p:txBody>
        </p:sp>
      </p:grpSp>
      <p:sp>
        <p:nvSpPr>
          <p:cNvPr id="111" name="Shape 167"/>
          <p:cNvSpPr txBox="1"/>
          <p:nvPr/>
        </p:nvSpPr>
        <p:spPr>
          <a:xfrm>
            <a:off x="6865542" y="1359903"/>
            <a:ext cx="1727255" cy="3141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1200" b="1" dirty="0" smtClean="0"/>
              <a:t>Correct Response</a:t>
            </a:r>
            <a:endParaRPr lang="en" sz="1200" b="1" dirty="0"/>
          </a:p>
        </p:txBody>
      </p:sp>
    </p:spTree>
    <p:extLst>
      <p:ext uri="{BB962C8B-B14F-4D97-AF65-F5344CB8AC3E}">
        <p14:creationId xmlns:p14="http://schemas.microsoft.com/office/powerpoint/2010/main" val="2704603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40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Ian</dc:creator>
  <cp:lastModifiedBy>Ian</cp:lastModifiedBy>
  <cp:revision>4</cp:revision>
  <dcterms:created xsi:type="dcterms:W3CDTF">2016-02-01T18:56:59Z</dcterms:created>
  <dcterms:modified xsi:type="dcterms:W3CDTF">2016-02-02T02:47:55Z</dcterms:modified>
</cp:coreProperties>
</file>