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47548800" cy="38404800"/>
  <p:notesSz cx="32918400" cy="51206400"/>
  <p:defaultTextStyle>
    <a:defPPr>
      <a:defRPr lang="en-US"/>
    </a:defPPr>
    <a:lvl1pPr algn="l" rtl="0" fontAlgn="base">
      <a:spcBef>
        <a:spcPct val="0"/>
      </a:spcBef>
      <a:spcAft>
        <a:spcPct val="0"/>
      </a:spcAft>
      <a:defRPr sz="3200" kern="1200">
        <a:solidFill>
          <a:schemeClr val="tx1"/>
        </a:solidFill>
        <a:latin typeface="Helvetica" charset="0"/>
        <a:ea typeface="+mn-ea"/>
        <a:cs typeface="+mn-cs"/>
      </a:defRPr>
    </a:lvl1pPr>
    <a:lvl2pPr marL="455613" indent="1588" algn="l" rtl="0" fontAlgn="base">
      <a:spcBef>
        <a:spcPct val="0"/>
      </a:spcBef>
      <a:spcAft>
        <a:spcPct val="0"/>
      </a:spcAft>
      <a:defRPr sz="3200" kern="1200">
        <a:solidFill>
          <a:schemeClr val="tx1"/>
        </a:solidFill>
        <a:latin typeface="Helvetica" charset="0"/>
        <a:ea typeface="+mn-ea"/>
        <a:cs typeface="+mn-cs"/>
      </a:defRPr>
    </a:lvl2pPr>
    <a:lvl3pPr marL="912813" indent="1588" algn="l" rtl="0" fontAlgn="base">
      <a:spcBef>
        <a:spcPct val="0"/>
      </a:spcBef>
      <a:spcAft>
        <a:spcPct val="0"/>
      </a:spcAft>
      <a:defRPr sz="3200" kern="1200">
        <a:solidFill>
          <a:schemeClr val="tx1"/>
        </a:solidFill>
        <a:latin typeface="Helvetica" charset="0"/>
        <a:ea typeface="+mn-ea"/>
        <a:cs typeface="+mn-cs"/>
      </a:defRPr>
    </a:lvl3pPr>
    <a:lvl4pPr marL="1370013" indent="1588" algn="l" rtl="0" fontAlgn="base">
      <a:spcBef>
        <a:spcPct val="0"/>
      </a:spcBef>
      <a:spcAft>
        <a:spcPct val="0"/>
      </a:spcAft>
      <a:defRPr sz="3200" kern="1200">
        <a:solidFill>
          <a:schemeClr val="tx1"/>
        </a:solidFill>
        <a:latin typeface="Helvetica" charset="0"/>
        <a:ea typeface="+mn-ea"/>
        <a:cs typeface="+mn-cs"/>
      </a:defRPr>
    </a:lvl4pPr>
    <a:lvl5pPr marL="1827213" indent="1588" algn="l" rtl="0" fontAlgn="base">
      <a:spcBef>
        <a:spcPct val="0"/>
      </a:spcBef>
      <a:spcAft>
        <a:spcPct val="0"/>
      </a:spcAft>
      <a:defRPr sz="3200" kern="1200">
        <a:solidFill>
          <a:schemeClr val="tx1"/>
        </a:solidFill>
        <a:latin typeface="Helvetica" charset="0"/>
        <a:ea typeface="+mn-ea"/>
        <a:cs typeface="+mn-cs"/>
      </a:defRPr>
    </a:lvl5pPr>
    <a:lvl6pPr marL="2286000" algn="l" defTabSz="914400" rtl="0" eaLnBrk="1" latinLnBrk="0" hangingPunct="1">
      <a:defRPr sz="3200" kern="1200">
        <a:solidFill>
          <a:schemeClr val="tx1"/>
        </a:solidFill>
        <a:latin typeface="Helvetica" charset="0"/>
        <a:ea typeface="+mn-ea"/>
        <a:cs typeface="+mn-cs"/>
      </a:defRPr>
    </a:lvl6pPr>
    <a:lvl7pPr marL="2743200" algn="l" defTabSz="914400" rtl="0" eaLnBrk="1" latinLnBrk="0" hangingPunct="1">
      <a:defRPr sz="3200" kern="1200">
        <a:solidFill>
          <a:schemeClr val="tx1"/>
        </a:solidFill>
        <a:latin typeface="Helvetica" charset="0"/>
        <a:ea typeface="+mn-ea"/>
        <a:cs typeface="+mn-cs"/>
      </a:defRPr>
    </a:lvl7pPr>
    <a:lvl8pPr marL="3200400" algn="l" defTabSz="914400" rtl="0" eaLnBrk="1" latinLnBrk="0" hangingPunct="1">
      <a:defRPr sz="3200" kern="1200">
        <a:solidFill>
          <a:schemeClr val="tx1"/>
        </a:solidFill>
        <a:latin typeface="Helvetica" charset="0"/>
        <a:ea typeface="+mn-ea"/>
        <a:cs typeface="+mn-cs"/>
      </a:defRPr>
    </a:lvl8pPr>
    <a:lvl9pPr marL="3657600" algn="l" defTabSz="914400" rtl="0" eaLnBrk="1" latinLnBrk="0" hangingPunct="1">
      <a:defRPr sz="3200" kern="1200">
        <a:solidFill>
          <a:schemeClr val="tx1"/>
        </a:solidFill>
        <a:latin typeface="Helvetic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E1"/>
    <a:srgbClr val="FFF3F3"/>
    <a:srgbClr val="FFE5E5"/>
    <a:srgbClr val="6C18B0"/>
    <a:srgbClr val="ED181E"/>
    <a:srgbClr val="CC87F3"/>
    <a:srgbClr val="FFBF56"/>
    <a:srgbClr val="FFE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787"/>
    <p:restoredTop sz="90929"/>
  </p:normalViewPr>
  <p:slideViewPr>
    <p:cSldViewPr>
      <p:cViewPr>
        <p:scale>
          <a:sx n="30" d="100"/>
          <a:sy n="30" d="100"/>
        </p:scale>
        <p:origin x="-882" y="2130"/>
      </p:cViewPr>
      <p:guideLst>
        <p:guide orient="horz" pos="672"/>
        <p:guide orient="horz" pos="22904"/>
        <p:guide pos="6864"/>
        <p:guide pos="8378"/>
        <p:guide pos="14176"/>
        <p:guide pos="23088"/>
        <p:guide pos="982"/>
        <p:guide pos="15646"/>
        <p:guide pos="21664"/>
        <p:guide pos="2897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lineChart>
        <c:grouping val="standard"/>
        <c:varyColors val="0"/>
        <c:ser>
          <c:idx val="0"/>
          <c:order val="0"/>
          <c:tx>
            <c:strRef>
              <c:f>Sheet1!$B$1</c:f>
              <c:strCache>
                <c:ptCount val="1"/>
                <c:pt idx="0">
                  <c:v>Computer</c:v>
                </c:pt>
              </c:strCache>
            </c:strRef>
          </c:tx>
          <c:spPr>
            <a:ln>
              <a:solidFill>
                <a:srgbClr val="FF0000"/>
              </a:solidFill>
            </a:ln>
          </c:spPr>
          <c:marker>
            <c:spPr>
              <a:ln>
                <a:solidFill>
                  <a:srgbClr val="FF0000"/>
                </a:solidFill>
              </a:ln>
            </c:spPr>
          </c:marker>
          <c:dLbls>
            <c:dLbl>
              <c:idx val="5"/>
              <c:layout>
                <c:manualLayout>
                  <c:x val="2.1446078431372598E-2"/>
                  <c:y val="-4.385964912280718E-3"/>
                </c:manualLayout>
              </c:layout>
              <c:tx>
                <c:rich>
                  <a:bodyPr/>
                  <a:lstStyle/>
                  <a:p>
                    <a:r>
                      <a:rPr lang="en-US" dirty="0" smtClean="0"/>
                      <a:t>5.8 Hours</a:t>
                    </a:r>
                    <a:endParaRPr lang="en-US" dirty="0"/>
                  </a:p>
                </c:rich>
              </c:tx>
              <c:showLegendKey val="0"/>
              <c:showVal val="1"/>
              <c:showCatName val="0"/>
              <c:showSerName val="0"/>
              <c:showPercent val="0"/>
              <c:showBubbleSize val="0"/>
            </c:dLbl>
            <c:showLegendKey val="0"/>
            <c:showVal val="0"/>
            <c:showCatName val="0"/>
            <c:showSerName val="0"/>
            <c:showPercent val="0"/>
            <c:showBubbleSize val="0"/>
          </c:dLbls>
          <c:cat>
            <c:numRef>
              <c:f>Sheet1!$A$2:$A$10</c:f>
              <c:numCache>
                <c:formatCode>General</c:formatCode>
                <c:ptCount val="9"/>
                <c:pt idx="0">
                  <c:v>4</c:v>
                </c:pt>
                <c:pt idx="1">
                  <c:v>10</c:v>
                </c:pt>
                <c:pt idx="2">
                  <c:v>11</c:v>
                </c:pt>
                <c:pt idx="3">
                  <c:v>12</c:v>
                </c:pt>
                <c:pt idx="4">
                  <c:v>14</c:v>
                </c:pt>
                <c:pt idx="5">
                  <c:v>16</c:v>
                </c:pt>
                <c:pt idx="6">
                  <c:v>17</c:v>
                </c:pt>
                <c:pt idx="7">
                  <c:v>29</c:v>
                </c:pt>
                <c:pt idx="8">
                  <c:v>46</c:v>
                </c:pt>
              </c:numCache>
            </c:numRef>
          </c:cat>
          <c:val>
            <c:numRef>
              <c:f>Sheet1!$B$2:$B$10</c:f>
              <c:numCache>
                <c:formatCode>General</c:formatCode>
                <c:ptCount val="9"/>
                <c:pt idx="0">
                  <c:v>1</c:v>
                </c:pt>
                <c:pt idx="1">
                  <c:v>1</c:v>
                </c:pt>
                <c:pt idx="2">
                  <c:v>1</c:v>
                </c:pt>
                <c:pt idx="3">
                  <c:v>1</c:v>
                </c:pt>
                <c:pt idx="4">
                  <c:v>87</c:v>
                </c:pt>
                <c:pt idx="5">
                  <c:v>21084</c:v>
                </c:pt>
              </c:numCache>
            </c:numRef>
          </c:val>
          <c:smooth val="0"/>
        </c:ser>
        <c:ser>
          <c:idx val="1"/>
          <c:order val="1"/>
          <c:tx>
            <c:strRef>
              <c:f>Sheet1!$C$1</c:f>
              <c:strCache>
                <c:ptCount val="1"/>
                <c:pt idx="0">
                  <c:v>Human Slowest</c:v>
                </c:pt>
              </c:strCache>
            </c:strRef>
          </c:tx>
          <c:spPr>
            <a:ln>
              <a:solidFill>
                <a:srgbClr val="00B0F0"/>
              </a:solidFill>
            </a:ln>
          </c:spPr>
          <c:marker>
            <c:spPr>
              <a:ln>
                <a:solidFill>
                  <a:srgbClr val="00B0F0"/>
                </a:solidFill>
              </a:ln>
            </c:spPr>
          </c:marker>
          <c:dLbls>
            <c:dLbl>
              <c:idx val="8"/>
              <c:layout>
                <c:manualLayout>
                  <c:x val="-4.2892156862745206E-3"/>
                  <c:y val="-1.4912280701754384E-2"/>
                </c:manualLayout>
              </c:layout>
              <c:tx>
                <c:rich>
                  <a:bodyPr/>
                  <a:lstStyle/>
                  <a:p>
                    <a:r>
                      <a:rPr lang="en-US" dirty="0" smtClean="0"/>
                      <a:t>7</a:t>
                    </a:r>
                    <a:r>
                      <a:rPr lang="en-US" baseline="0" dirty="0" smtClean="0"/>
                      <a:t> min.</a:t>
                    </a:r>
                    <a:endParaRPr lang="en-US" dirty="0"/>
                  </a:p>
                </c:rich>
              </c:tx>
              <c:showLegendKey val="0"/>
              <c:showVal val="1"/>
              <c:showCatName val="0"/>
              <c:showSerName val="0"/>
              <c:showPercent val="0"/>
              <c:showBubbleSize val="0"/>
            </c:dLbl>
            <c:showLegendKey val="0"/>
            <c:showVal val="0"/>
            <c:showCatName val="0"/>
            <c:showSerName val="0"/>
            <c:showPercent val="0"/>
            <c:showBubbleSize val="0"/>
          </c:dLbls>
          <c:cat>
            <c:numRef>
              <c:f>Sheet1!$A$2:$A$10</c:f>
              <c:numCache>
                <c:formatCode>General</c:formatCode>
                <c:ptCount val="9"/>
                <c:pt idx="0">
                  <c:v>4</c:v>
                </c:pt>
                <c:pt idx="1">
                  <c:v>10</c:v>
                </c:pt>
                <c:pt idx="2">
                  <c:v>11</c:v>
                </c:pt>
                <c:pt idx="3">
                  <c:v>12</c:v>
                </c:pt>
                <c:pt idx="4">
                  <c:v>14</c:v>
                </c:pt>
                <c:pt idx="5">
                  <c:v>16</c:v>
                </c:pt>
                <c:pt idx="6">
                  <c:v>17</c:v>
                </c:pt>
                <c:pt idx="7">
                  <c:v>29</c:v>
                </c:pt>
                <c:pt idx="8">
                  <c:v>46</c:v>
                </c:pt>
              </c:numCache>
            </c:numRef>
          </c:cat>
          <c:val>
            <c:numRef>
              <c:f>Sheet1!$C$2:$C$10</c:f>
              <c:numCache>
                <c:formatCode>General</c:formatCode>
                <c:ptCount val="9"/>
                <c:pt idx="0">
                  <c:v>0</c:v>
                </c:pt>
                <c:pt idx="1">
                  <c:v>6</c:v>
                </c:pt>
                <c:pt idx="2">
                  <c:v>10</c:v>
                </c:pt>
                <c:pt idx="3">
                  <c:v>16</c:v>
                </c:pt>
                <c:pt idx="4">
                  <c:v>20</c:v>
                </c:pt>
                <c:pt idx="5">
                  <c:v>50</c:v>
                </c:pt>
                <c:pt idx="6">
                  <c:v>90</c:v>
                </c:pt>
                <c:pt idx="7">
                  <c:v>50</c:v>
                </c:pt>
                <c:pt idx="8">
                  <c:v>420</c:v>
                </c:pt>
              </c:numCache>
            </c:numRef>
          </c:val>
          <c:smooth val="0"/>
        </c:ser>
        <c:ser>
          <c:idx val="2"/>
          <c:order val="2"/>
          <c:tx>
            <c:strRef>
              <c:f>Sheet1!$D$1</c:f>
              <c:strCache>
                <c:ptCount val="1"/>
                <c:pt idx="0">
                  <c:v>Human Fastest</c:v>
                </c:pt>
              </c:strCache>
            </c:strRef>
          </c:tx>
          <c:spPr>
            <a:ln>
              <a:solidFill>
                <a:srgbClr val="00FF00"/>
              </a:solidFill>
            </a:ln>
          </c:spPr>
          <c:marker>
            <c:spPr>
              <a:ln>
                <a:solidFill>
                  <a:srgbClr val="00FF00"/>
                </a:solidFill>
              </a:ln>
            </c:spPr>
          </c:marker>
          <c:dLbls>
            <c:dLbl>
              <c:idx val="8"/>
              <c:layout>
                <c:manualLayout>
                  <c:x val="-6.1274509803921644E-4"/>
                  <c:y val="-1.4035087719298249E-2"/>
                </c:manualLayout>
              </c:layout>
              <c:tx>
                <c:rich>
                  <a:bodyPr/>
                  <a:lstStyle/>
                  <a:p>
                    <a:r>
                      <a:rPr lang="en-US" dirty="0" smtClean="0"/>
                      <a:t>27 sec.</a:t>
                    </a:r>
                    <a:endParaRPr lang="en-US" dirty="0"/>
                  </a:p>
                </c:rich>
              </c:tx>
              <c:showLegendKey val="0"/>
              <c:showVal val="1"/>
              <c:showCatName val="0"/>
              <c:showSerName val="0"/>
              <c:showPercent val="0"/>
              <c:showBubbleSize val="0"/>
            </c:dLbl>
            <c:showLegendKey val="0"/>
            <c:showVal val="0"/>
            <c:showCatName val="0"/>
            <c:showSerName val="0"/>
            <c:showPercent val="0"/>
            <c:showBubbleSize val="0"/>
          </c:dLbls>
          <c:cat>
            <c:numRef>
              <c:f>Sheet1!$A$2:$A$10</c:f>
              <c:numCache>
                <c:formatCode>General</c:formatCode>
                <c:ptCount val="9"/>
                <c:pt idx="0">
                  <c:v>4</c:v>
                </c:pt>
                <c:pt idx="1">
                  <c:v>10</c:v>
                </c:pt>
                <c:pt idx="2">
                  <c:v>11</c:v>
                </c:pt>
                <c:pt idx="3">
                  <c:v>12</c:v>
                </c:pt>
                <c:pt idx="4">
                  <c:v>14</c:v>
                </c:pt>
                <c:pt idx="5">
                  <c:v>16</c:v>
                </c:pt>
                <c:pt idx="6">
                  <c:v>17</c:v>
                </c:pt>
                <c:pt idx="7">
                  <c:v>29</c:v>
                </c:pt>
                <c:pt idx="8">
                  <c:v>46</c:v>
                </c:pt>
              </c:numCache>
            </c:numRef>
          </c:cat>
          <c:val>
            <c:numRef>
              <c:f>Sheet1!$D$2:$D$10</c:f>
              <c:numCache>
                <c:formatCode>General</c:formatCode>
                <c:ptCount val="9"/>
                <c:pt idx="0">
                  <c:v>0</c:v>
                </c:pt>
                <c:pt idx="1">
                  <c:v>3</c:v>
                </c:pt>
                <c:pt idx="2">
                  <c:v>4</c:v>
                </c:pt>
                <c:pt idx="3">
                  <c:v>6</c:v>
                </c:pt>
                <c:pt idx="4">
                  <c:v>10</c:v>
                </c:pt>
                <c:pt idx="5">
                  <c:v>15</c:v>
                </c:pt>
                <c:pt idx="6">
                  <c:v>26</c:v>
                </c:pt>
                <c:pt idx="7">
                  <c:v>20</c:v>
                </c:pt>
                <c:pt idx="8">
                  <c:v>27</c:v>
                </c:pt>
              </c:numCache>
            </c:numRef>
          </c:val>
          <c:smooth val="0"/>
        </c:ser>
        <c:dLbls>
          <c:showLegendKey val="0"/>
          <c:showVal val="0"/>
          <c:showCatName val="0"/>
          <c:showSerName val="0"/>
          <c:showPercent val="0"/>
          <c:showBubbleSize val="0"/>
        </c:dLbls>
        <c:marker val="1"/>
        <c:smooth val="0"/>
        <c:axId val="85243008"/>
        <c:axId val="85244544"/>
      </c:lineChart>
      <c:catAx>
        <c:axId val="85243008"/>
        <c:scaling>
          <c:orientation val="minMax"/>
        </c:scaling>
        <c:delete val="0"/>
        <c:axPos val="b"/>
        <c:numFmt formatCode="General" sourceLinked="1"/>
        <c:majorTickMark val="out"/>
        <c:minorTickMark val="none"/>
        <c:tickLblPos val="nextTo"/>
        <c:crossAx val="85244544"/>
        <c:crosses val="autoZero"/>
        <c:auto val="1"/>
        <c:lblAlgn val="ctr"/>
        <c:lblOffset val="100"/>
        <c:noMultiLvlLbl val="0"/>
      </c:catAx>
      <c:valAx>
        <c:axId val="85244544"/>
        <c:scaling>
          <c:logBase val="10"/>
          <c:orientation val="minMax"/>
        </c:scaling>
        <c:delete val="0"/>
        <c:axPos val="l"/>
        <c:majorGridlines/>
        <c:numFmt formatCode="General" sourceLinked="1"/>
        <c:majorTickMark val="out"/>
        <c:minorTickMark val="none"/>
        <c:tickLblPos val="nextTo"/>
        <c:crossAx val="8524300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66160" y="11930383"/>
            <a:ext cx="40416480" cy="8232140"/>
          </a:xfrm>
        </p:spPr>
        <p:txBody>
          <a:bodyPr/>
          <a:lstStyle/>
          <a:p>
            <a:r>
              <a:rPr lang="en-US" smtClean="0"/>
              <a:t>Click to edit Master title style</a:t>
            </a:r>
            <a:endParaRPr lang="en-US"/>
          </a:p>
        </p:txBody>
      </p:sp>
      <p:sp>
        <p:nvSpPr>
          <p:cNvPr id="3" name="Subtitle 2"/>
          <p:cNvSpPr>
            <a:spLocks noGrp="1"/>
          </p:cNvSpPr>
          <p:nvPr>
            <p:ph type="subTitle" idx="1"/>
          </p:nvPr>
        </p:nvSpPr>
        <p:spPr>
          <a:xfrm>
            <a:off x="7132320" y="21762720"/>
            <a:ext cx="33284160" cy="9814560"/>
          </a:xfrm>
        </p:spPr>
        <p:txBody>
          <a:bodyPr/>
          <a:lstStyle>
            <a:lvl1pPr marL="0" indent="0" algn="ctr">
              <a:buNone/>
              <a:defRPr>
                <a:solidFill>
                  <a:schemeClr val="tx1">
                    <a:tint val="75000"/>
                  </a:schemeClr>
                </a:solidFill>
              </a:defRPr>
            </a:lvl1pPr>
            <a:lvl2pPr marL="2455804" indent="0" algn="ctr">
              <a:buNone/>
              <a:defRPr>
                <a:solidFill>
                  <a:schemeClr val="tx1">
                    <a:tint val="75000"/>
                  </a:schemeClr>
                </a:solidFill>
              </a:defRPr>
            </a:lvl2pPr>
            <a:lvl3pPr marL="4911608" indent="0" algn="ctr">
              <a:buNone/>
              <a:defRPr>
                <a:solidFill>
                  <a:schemeClr val="tx1">
                    <a:tint val="75000"/>
                  </a:schemeClr>
                </a:solidFill>
              </a:defRPr>
            </a:lvl3pPr>
            <a:lvl4pPr marL="7367412" indent="0" algn="ctr">
              <a:buNone/>
              <a:defRPr>
                <a:solidFill>
                  <a:schemeClr val="tx1">
                    <a:tint val="75000"/>
                  </a:schemeClr>
                </a:solidFill>
              </a:defRPr>
            </a:lvl4pPr>
            <a:lvl5pPr marL="9823216" indent="0" algn="ctr">
              <a:buNone/>
              <a:defRPr>
                <a:solidFill>
                  <a:schemeClr val="tx1">
                    <a:tint val="75000"/>
                  </a:schemeClr>
                </a:solidFill>
              </a:defRPr>
            </a:lvl5pPr>
            <a:lvl6pPr marL="12279020" indent="0" algn="ctr">
              <a:buNone/>
              <a:defRPr>
                <a:solidFill>
                  <a:schemeClr val="tx1">
                    <a:tint val="75000"/>
                  </a:schemeClr>
                </a:solidFill>
              </a:defRPr>
            </a:lvl6pPr>
            <a:lvl7pPr marL="14734824" indent="0" algn="ctr">
              <a:buNone/>
              <a:defRPr>
                <a:solidFill>
                  <a:schemeClr val="tx1">
                    <a:tint val="75000"/>
                  </a:schemeClr>
                </a:solidFill>
              </a:defRPr>
            </a:lvl7pPr>
            <a:lvl8pPr marL="17190629" indent="0" algn="ctr">
              <a:buNone/>
              <a:defRPr>
                <a:solidFill>
                  <a:schemeClr val="tx1">
                    <a:tint val="75000"/>
                  </a:schemeClr>
                </a:solidFill>
              </a:defRPr>
            </a:lvl8pPr>
            <a:lvl9pPr marL="1964643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D87A4CA-F1F4-48EB-824C-2B36B246CA1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348E9BF-3FB5-44E4-ADC4-E66DFAD5291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4472880" y="1537976"/>
            <a:ext cx="10698480" cy="327685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377440" y="1537976"/>
            <a:ext cx="31302960" cy="327685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17F1A0A-8E84-444E-869B-434183415EC1}"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9F8D782-D541-4AFF-B4AB-E06EE9F9870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56028" y="24678643"/>
            <a:ext cx="40416480" cy="7627620"/>
          </a:xfrm>
        </p:spPr>
        <p:txBody>
          <a:bodyPr anchor="t"/>
          <a:lstStyle>
            <a:lvl1pPr algn="l">
              <a:defRPr sz="21500" b="1" cap="all"/>
            </a:lvl1pPr>
          </a:lstStyle>
          <a:p>
            <a:r>
              <a:rPr lang="en-US" smtClean="0"/>
              <a:t>Click to edit Master title style</a:t>
            </a:r>
            <a:endParaRPr lang="en-US"/>
          </a:p>
        </p:txBody>
      </p:sp>
      <p:sp>
        <p:nvSpPr>
          <p:cNvPr id="3" name="Text Placeholder 2"/>
          <p:cNvSpPr>
            <a:spLocks noGrp="1"/>
          </p:cNvSpPr>
          <p:nvPr>
            <p:ph type="body" idx="1"/>
          </p:nvPr>
        </p:nvSpPr>
        <p:spPr>
          <a:xfrm>
            <a:off x="3756028" y="16277596"/>
            <a:ext cx="40416480" cy="8401047"/>
          </a:xfrm>
        </p:spPr>
        <p:txBody>
          <a:bodyPr anchor="b"/>
          <a:lstStyle>
            <a:lvl1pPr marL="0" indent="0">
              <a:buNone/>
              <a:defRPr sz="10700">
                <a:solidFill>
                  <a:schemeClr val="tx1">
                    <a:tint val="75000"/>
                  </a:schemeClr>
                </a:solidFill>
              </a:defRPr>
            </a:lvl1pPr>
            <a:lvl2pPr marL="2455804" indent="0">
              <a:buNone/>
              <a:defRPr sz="9700">
                <a:solidFill>
                  <a:schemeClr val="tx1">
                    <a:tint val="75000"/>
                  </a:schemeClr>
                </a:solidFill>
              </a:defRPr>
            </a:lvl2pPr>
            <a:lvl3pPr marL="4911608" indent="0">
              <a:buNone/>
              <a:defRPr sz="8600">
                <a:solidFill>
                  <a:schemeClr val="tx1">
                    <a:tint val="75000"/>
                  </a:schemeClr>
                </a:solidFill>
              </a:defRPr>
            </a:lvl3pPr>
            <a:lvl4pPr marL="7367412" indent="0">
              <a:buNone/>
              <a:defRPr sz="7500">
                <a:solidFill>
                  <a:schemeClr val="tx1">
                    <a:tint val="75000"/>
                  </a:schemeClr>
                </a:solidFill>
              </a:defRPr>
            </a:lvl4pPr>
            <a:lvl5pPr marL="9823216" indent="0">
              <a:buNone/>
              <a:defRPr sz="7500">
                <a:solidFill>
                  <a:schemeClr val="tx1">
                    <a:tint val="75000"/>
                  </a:schemeClr>
                </a:solidFill>
              </a:defRPr>
            </a:lvl5pPr>
            <a:lvl6pPr marL="12279020" indent="0">
              <a:buNone/>
              <a:defRPr sz="7500">
                <a:solidFill>
                  <a:schemeClr val="tx1">
                    <a:tint val="75000"/>
                  </a:schemeClr>
                </a:solidFill>
              </a:defRPr>
            </a:lvl6pPr>
            <a:lvl7pPr marL="14734824" indent="0">
              <a:buNone/>
              <a:defRPr sz="7500">
                <a:solidFill>
                  <a:schemeClr val="tx1">
                    <a:tint val="75000"/>
                  </a:schemeClr>
                </a:solidFill>
              </a:defRPr>
            </a:lvl7pPr>
            <a:lvl8pPr marL="17190629" indent="0">
              <a:buNone/>
              <a:defRPr sz="7500">
                <a:solidFill>
                  <a:schemeClr val="tx1">
                    <a:tint val="75000"/>
                  </a:schemeClr>
                </a:solidFill>
              </a:defRPr>
            </a:lvl8pPr>
            <a:lvl9pPr marL="19646433" indent="0">
              <a:buNone/>
              <a:defRPr sz="7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A95855A-5758-46B2-BABD-770398513F79}"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77440" y="8961123"/>
            <a:ext cx="21000720" cy="25345393"/>
          </a:xfrm>
        </p:spPr>
        <p:txBody>
          <a:bodyPr/>
          <a:lstStyle>
            <a:lvl1pPr>
              <a:defRPr sz="15000"/>
            </a:lvl1pPr>
            <a:lvl2pPr>
              <a:defRPr sz="12900"/>
            </a:lvl2pPr>
            <a:lvl3pPr>
              <a:defRPr sz="10700"/>
            </a:lvl3pPr>
            <a:lvl4pPr>
              <a:defRPr sz="9700"/>
            </a:lvl4pPr>
            <a:lvl5pPr>
              <a:defRPr sz="9700"/>
            </a:lvl5pPr>
            <a:lvl6pPr>
              <a:defRPr sz="9700"/>
            </a:lvl6pPr>
            <a:lvl7pPr>
              <a:defRPr sz="9700"/>
            </a:lvl7pPr>
            <a:lvl8pPr>
              <a:defRPr sz="9700"/>
            </a:lvl8pPr>
            <a:lvl9pPr>
              <a:defRPr sz="9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170640" y="8961123"/>
            <a:ext cx="21000720" cy="25345393"/>
          </a:xfrm>
        </p:spPr>
        <p:txBody>
          <a:bodyPr/>
          <a:lstStyle>
            <a:lvl1pPr>
              <a:defRPr sz="15000"/>
            </a:lvl1pPr>
            <a:lvl2pPr>
              <a:defRPr sz="12900"/>
            </a:lvl2pPr>
            <a:lvl3pPr>
              <a:defRPr sz="10700"/>
            </a:lvl3pPr>
            <a:lvl4pPr>
              <a:defRPr sz="9700"/>
            </a:lvl4pPr>
            <a:lvl5pPr>
              <a:defRPr sz="9700"/>
            </a:lvl5pPr>
            <a:lvl6pPr>
              <a:defRPr sz="9700"/>
            </a:lvl6pPr>
            <a:lvl7pPr>
              <a:defRPr sz="9700"/>
            </a:lvl7pPr>
            <a:lvl8pPr>
              <a:defRPr sz="9700"/>
            </a:lvl8pPr>
            <a:lvl9pPr>
              <a:defRPr sz="9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681CAF6-3A30-4414-9850-B100B443EC25}"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377440" y="8596633"/>
            <a:ext cx="21008978" cy="3582667"/>
          </a:xfrm>
        </p:spPr>
        <p:txBody>
          <a:bodyPr anchor="b"/>
          <a:lstStyle>
            <a:lvl1pPr marL="0" indent="0">
              <a:buNone/>
              <a:defRPr sz="12900" b="1"/>
            </a:lvl1pPr>
            <a:lvl2pPr marL="2455804" indent="0">
              <a:buNone/>
              <a:defRPr sz="10700" b="1"/>
            </a:lvl2pPr>
            <a:lvl3pPr marL="4911608" indent="0">
              <a:buNone/>
              <a:defRPr sz="9700" b="1"/>
            </a:lvl3pPr>
            <a:lvl4pPr marL="7367412" indent="0">
              <a:buNone/>
              <a:defRPr sz="8600" b="1"/>
            </a:lvl4pPr>
            <a:lvl5pPr marL="9823216" indent="0">
              <a:buNone/>
              <a:defRPr sz="8600" b="1"/>
            </a:lvl5pPr>
            <a:lvl6pPr marL="12279020" indent="0">
              <a:buNone/>
              <a:defRPr sz="8600" b="1"/>
            </a:lvl6pPr>
            <a:lvl7pPr marL="14734824" indent="0">
              <a:buNone/>
              <a:defRPr sz="8600" b="1"/>
            </a:lvl7pPr>
            <a:lvl8pPr marL="17190629" indent="0">
              <a:buNone/>
              <a:defRPr sz="8600" b="1"/>
            </a:lvl8pPr>
            <a:lvl9pPr marL="19646433" indent="0">
              <a:buNone/>
              <a:defRPr sz="8600" b="1"/>
            </a:lvl9pPr>
          </a:lstStyle>
          <a:p>
            <a:pPr lvl="0"/>
            <a:r>
              <a:rPr lang="en-US" smtClean="0"/>
              <a:t>Click to edit Master text styles</a:t>
            </a:r>
          </a:p>
        </p:txBody>
      </p:sp>
      <p:sp>
        <p:nvSpPr>
          <p:cNvPr id="4" name="Content Placeholder 3"/>
          <p:cNvSpPr>
            <a:spLocks noGrp="1"/>
          </p:cNvSpPr>
          <p:nvPr>
            <p:ph sz="half" idx="2"/>
          </p:nvPr>
        </p:nvSpPr>
        <p:spPr>
          <a:xfrm>
            <a:off x="2377440" y="12179300"/>
            <a:ext cx="21008978" cy="22127213"/>
          </a:xfrm>
        </p:spPr>
        <p:txBody>
          <a:bodyPr/>
          <a:lstStyle>
            <a:lvl1pPr>
              <a:defRPr sz="12900"/>
            </a:lvl1pPr>
            <a:lvl2pPr>
              <a:defRPr sz="10700"/>
            </a:lvl2pPr>
            <a:lvl3pPr>
              <a:defRPr sz="97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4154133" y="8596633"/>
            <a:ext cx="21017230" cy="3582667"/>
          </a:xfrm>
        </p:spPr>
        <p:txBody>
          <a:bodyPr anchor="b"/>
          <a:lstStyle>
            <a:lvl1pPr marL="0" indent="0">
              <a:buNone/>
              <a:defRPr sz="12900" b="1"/>
            </a:lvl1pPr>
            <a:lvl2pPr marL="2455804" indent="0">
              <a:buNone/>
              <a:defRPr sz="10700" b="1"/>
            </a:lvl2pPr>
            <a:lvl3pPr marL="4911608" indent="0">
              <a:buNone/>
              <a:defRPr sz="9700" b="1"/>
            </a:lvl3pPr>
            <a:lvl4pPr marL="7367412" indent="0">
              <a:buNone/>
              <a:defRPr sz="8600" b="1"/>
            </a:lvl4pPr>
            <a:lvl5pPr marL="9823216" indent="0">
              <a:buNone/>
              <a:defRPr sz="8600" b="1"/>
            </a:lvl5pPr>
            <a:lvl6pPr marL="12279020" indent="0">
              <a:buNone/>
              <a:defRPr sz="8600" b="1"/>
            </a:lvl6pPr>
            <a:lvl7pPr marL="14734824" indent="0">
              <a:buNone/>
              <a:defRPr sz="8600" b="1"/>
            </a:lvl7pPr>
            <a:lvl8pPr marL="17190629" indent="0">
              <a:buNone/>
              <a:defRPr sz="8600" b="1"/>
            </a:lvl8pPr>
            <a:lvl9pPr marL="19646433" indent="0">
              <a:buNone/>
              <a:defRPr sz="8600" b="1"/>
            </a:lvl9pPr>
          </a:lstStyle>
          <a:p>
            <a:pPr lvl="0"/>
            <a:r>
              <a:rPr lang="en-US" smtClean="0"/>
              <a:t>Click to edit Master text styles</a:t>
            </a:r>
          </a:p>
        </p:txBody>
      </p:sp>
      <p:sp>
        <p:nvSpPr>
          <p:cNvPr id="6" name="Content Placeholder 5"/>
          <p:cNvSpPr>
            <a:spLocks noGrp="1"/>
          </p:cNvSpPr>
          <p:nvPr>
            <p:ph sz="quarter" idx="4"/>
          </p:nvPr>
        </p:nvSpPr>
        <p:spPr>
          <a:xfrm>
            <a:off x="24154133" y="12179300"/>
            <a:ext cx="21017230" cy="22127213"/>
          </a:xfrm>
        </p:spPr>
        <p:txBody>
          <a:bodyPr/>
          <a:lstStyle>
            <a:lvl1pPr>
              <a:defRPr sz="12900"/>
            </a:lvl1pPr>
            <a:lvl2pPr>
              <a:defRPr sz="10700"/>
            </a:lvl2pPr>
            <a:lvl3pPr>
              <a:defRPr sz="97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48D37B2-AEF5-480A-8633-626E764DDDBE}"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EF171B39-3B34-47E5-9FA6-17439CFC94D3}"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EEA7758-0939-46C7-9526-27F76C9BD56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77442" y="1529080"/>
            <a:ext cx="15643228" cy="6507480"/>
          </a:xfrm>
        </p:spPr>
        <p:txBody>
          <a:bodyPr anchor="b"/>
          <a:lstStyle>
            <a:lvl1pPr algn="l">
              <a:defRPr sz="10700" b="1"/>
            </a:lvl1pPr>
          </a:lstStyle>
          <a:p>
            <a:r>
              <a:rPr lang="en-US" smtClean="0"/>
              <a:t>Click to edit Master title style</a:t>
            </a:r>
            <a:endParaRPr lang="en-US"/>
          </a:p>
        </p:txBody>
      </p:sp>
      <p:sp>
        <p:nvSpPr>
          <p:cNvPr id="3" name="Content Placeholder 2"/>
          <p:cNvSpPr>
            <a:spLocks noGrp="1"/>
          </p:cNvSpPr>
          <p:nvPr>
            <p:ph idx="1"/>
          </p:nvPr>
        </p:nvSpPr>
        <p:spPr>
          <a:xfrm>
            <a:off x="18590260" y="1529083"/>
            <a:ext cx="26581100" cy="32777433"/>
          </a:xfrm>
        </p:spPr>
        <p:txBody>
          <a:bodyPr/>
          <a:lstStyle>
            <a:lvl1pPr>
              <a:defRPr sz="17200"/>
            </a:lvl1pPr>
            <a:lvl2pPr>
              <a:defRPr sz="15000"/>
            </a:lvl2pPr>
            <a:lvl3pPr>
              <a:defRPr sz="12900"/>
            </a:lvl3pPr>
            <a:lvl4pPr>
              <a:defRPr sz="10700"/>
            </a:lvl4pPr>
            <a:lvl5pPr>
              <a:defRPr sz="10700"/>
            </a:lvl5pPr>
            <a:lvl6pPr>
              <a:defRPr sz="10700"/>
            </a:lvl6pPr>
            <a:lvl7pPr>
              <a:defRPr sz="10700"/>
            </a:lvl7pPr>
            <a:lvl8pPr>
              <a:defRPr sz="10700"/>
            </a:lvl8pPr>
            <a:lvl9pPr>
              <a:defRPr sz="10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377442" y="8036563"/>
            <a:ext cx="15643228" cy="26269953"/>
          </a:xfrm>
        </p:spPr>
        <p:txBody>
          <a:bodyPr/>
          <a:lstStyle>
            <a:lvl1pPr marL="0" indent="0">
              <a:buNone/>
              <a:defRPr sz="7500"/>
            </a:lvl1pPr>
            <a:lvl2pPr marL="2455804" indent="0">
              <a:buNone/>
              <a:defRPr sz="6400"/>
            </a:lvl2pPr>
            <a:lvl3pPr marL="4911608" indent="0">
              <a:buNone/>
              <a:defRPr sz="5400"/>
            </a:lvl3pPr>
            <a:lvl4pPr marL="7367412" indent="0">
              <a:buNone/>
              <a:defRPr sz="4800"/>
            </a:lvl4pPr>
            <a:lvl5pPr marL="9823216" indent="0">
              <a:buNone/>
              <a:defRPr sz="4800"/>
            </a:lvl5pPr>
            <a:lvl6pPr marL="12279020" indent="0">
              <a:buNone/>
              <a:defRPr sz="4800"/>
            </a:lvl6pPr>
            <a:lvl7pPr marL="14734824" indent="0">
              <a:buNone/>
              <a:defRPr sz="4800"/>
            </a:lvl7pPr>
            <a:lvl8pPr marL="17190629" indent="0">
              <a:buNone/>
              <a:defRPr sz="4800"/>
            </a:lvl8pPr>
            <a:lvl9pPr marL="19646433"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3614CC6-2D30-4EBC-9A0D-8837585ACB3D}"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9898" y="26883360"/>
            <a:ext cx="28529280" cy="3173733"/>
          </a:xfrm>
        </p:spPr>
        <p:txBody>
          <a:bodyPr anchor="b"/>
          <a:lstStyle>
            <a:lvl1pPr algn="l">
              <a:defRPr sz="10700" b="1"/>
            </a:lvl1pPr>
          </a:lstStyle>
          <a:p>
            <a:r>
              <a:rPr lang="en-US" smtClean="0"/>
              <a:t>Click to edit Master title style</a:t>
            </a:r>
            <a:endParaRPr lang="en-US"/>
          </a:p>
        </p:txBody>
      </p:sp>
      <p:sp>
        <p:nvSpPr>
          <p:cNvPr id="3" name="Picture Placeholder 2"/>
          <p:cNvSpPr>
            <a:spLocks noGrp="1"/>
          </p:cNvSpPr>
          <p:nvPr>
            <p:ph type="pic" idx="1"/>
          </p:nvPr>
        </p:nvSpPr>
        <p:spPr>
          <a:xfrm>
            <a:off x="9319898" y="3431540"/>
            <a:ext cx="28529280" cy="23042880"/>
          </a:xfrm>
        </p:spPr>
        <p:txBody>
          <a:bodyPr/>
          <a:lstStyle>
            <a:lvl1pPr marL="0" indent="0">
              <a:buNone/>
              <a:defRPr sz="17200"/>
            </a:lvl1pPr>
            <a:lvl2pPr marL="2455804" indent="0">
              <a:buNone/>
              <a:defRPr sz="15000"/>
            </a:lvl2pPr>
            <a:lvl3pPr marL="4911608" indent="0">
              <a:buNone/>
              <a:defRPr sz="12900"/>
            </a:lvl3pPr>
            <a:lvl4pPr marL="7367412" indent="0">
              <a:buNone/>
              <a:defRPr sz="10700"/>
            </a:lvl4pPr>
            <a:lvl5pPr marL="9823216" indent="0">
              <a:buNone/>
              <a:defRPr sz="10700"/>
            </a:lvl5pPr>
            <a:lvl6pPr marL="12279020" indent="0">
              <a:buNone/>
              <a:defRPr sz="10700"/>
            </a:lvl6pPr>
            <a:lvl7pPr marL="14734824" indent="0">
              <a:buNone/>
              <a:defRPr sz="10700"/>
            </a:lvl7pPr>
            <a:lvl8pPr marL="17190629" indent="0">
              <a:buNone/>
              <a:defRPr sz="10700"/>
            </a:lvl8pPr>
            <a:lvl9pPr marL="19646433" indent="0">
              <a:buNone/>
              <a:defRPr sz="10700"/>
            </a:lvl9pPr>
          </a:lstStyle>
          <a:p>
            <a:endParaRPr lang="en-US"/>
          </a:p>
        </p:txBody>
      </p:sp>
      <p:sp>
        <p:nvSpPr>
          <p:cNvPr id="4" name="Text Placeholder 3"/>
          <p:cNvSpPr>
            <a:spLocks noGrp="1"/>
          </p:cNvSpPr>
          <p:nvPr>
            <p:ph type="body" sz="half" idx="2"/>
          </p:nvPr>
        </p:nvSpPr>
        <p:spPr>
          <a:xfrm>
            <a:off x="9319898" y="30057093"/>
            <a:ext cx="28529280" cy="4507227"/>
          </a:xfrm>
        </p:spPr>
        <p:txBody>
          <a:bodyPr/>
          <a:lstStyle>
            <a:lvl1pPr marL="0" indent="0">
              <a:buNone/>
              <a:defRPr sz="7500"/>
            </a:lvl1pPr>
            <a:lvl2pPr marL="2455804" indent="0">
              <a:buNone/>
              <a:defRPr sz="6400"/>
            </a:lvl2pPr>
            <a:lvl3pPr marL="4911608" indent="0">
              <a:buNone/>
              <a:defRPr sz="5400"/>
            </a:lvl3pPr>
            <a:lvl4pPr marL="7367412" indent="0">
              <a:buNone/>
              <a:defRPr sz="4800"/>
            </a:lvl4pPr>
            <a:lvl5pPr marL="9823216" indent="0">
              <a:buNone/>
              <a:defRPr sz="4800"/>
            </a:lvl5pPr>
            <a:lvl6pPr marL="12279020" indent="0">
              <a:buNone/>
              <a:defRPr sz="4800"/>
            </a:lvl6pPr>
            <a:lvl7pPr marL="14734824" indent="0">
              <a:buNone/>
              <a:defRPr sz="4800"/>
            </a:lvl7pPr>
            <a:lvl8pPr marL="17190629" indent="0">
              <a:buNone/>
              <a:defRPr sz="4800"/>
            </a:lvl8pPr>
            <a:lvl9pPr marL="19646433"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C0D34C7-DC7C-44F0-A2A6-84F43A27D1CF}"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77440" y="1537973"/>
            <a:ext cx="42793920" cy="6400800"/>
          </a:xfrm>
          <a:prstGeom prst="rect">
            <a:avLst/>
          </a:prstGeom>
        </p:spPr>
        <p:txBody>
          <a:bodyPr vert="horz" lIns="491161" tIns="245580" rIns="491161" bIns="2455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377440" y="8961123"/>
            <a:ext cx="42793920" cy="25345393"/>
          </a:xfrm>
          <a:prstGeom prst="rect">
            <a:avLst/>
          </a:prstGeom>
        </p:spPr>
        <p:txBody>
          <a:bodyPr vert="horz" lIns="491161" tIns="245580" rIns="491161" bIns="2455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377440" y="35595563"/>
            <a:ext cx="11094720" cy="2044700"/>
          </a:xfrm>
          <a:prstGeom prst="rect">
            <a:avLst/>
          </a:prstGeom>
        </p:spPr>
        <p:txBody>
          <a:bodyPr vert="horz" lIns="491161" tIns="245580" rIns="491161" bIns="245580" rtlCol="0" anchor="ctr"/>
          <a:lstStyle>
            <a:lvl1pPr algn="l">
              <a:defRPr sz="64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6245840" y="35595563"/>
            <a:ext cx="15057120" cy="2044700"/>
          </a:xfrm>
          <a:prstGeom prst="rect">
            <a:avLst/>
          </a:prstGeom>
        </p:spPr>
        <p:txBody>
          <a:bodyPr vert="horz" lIns="491161" tIns="245580" rIns="491161" bIns="245580" rtlCol="0" anchor="ctr"/>
          <a:lstStyle>
            <a:lvl1pPr algn="ctr">
              <a:defRPr sz="64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34076640" y="35595563"/>
            <a:ext cx="11094720" cy="2044700"/>
          </a:xfrm>
          <a:prstGeom prst="rect">
            <a:avLst/>
          </a:prstGeom>
        </p:spPr>
        <p:txBody>
          <a:bodyPr vert="horz" lIns="491161" tIns="245580" rIns="491161" bIns="245580" rtlCol="0" anchor="ctr"/>
          <a:lstStyle>
            <a:lvl1pPr algn="r">
              <a:defRPr sz="6400">
                <a:solidFill>
                  <a:schemeClr val="tx1">
                    <a:tint val="75000"/>
                  </a:schemeClr>
                </a:solidFill>
              </a:defRPr>
            </a:lvl1pPr>
          </a:lstStyle>
          <a:p>
            <a:pPr>
              <a:defRPr/>
            </a:pPr>
            <a:fld id="{F8294337-DEAD-45D2-87BB-9D4C5F4091E5}"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4911608" rtl="0" eaLnBrk="1" latinLnBrk="0" hangingPunct="1">
        <a:spcBef>
          <a:spcPct val="0"/>
        </a:spcBef>
        <a:buNone/>
        <a:defRPr sz="23600" kern="1200">
          <a:solidFill>
            <a:schemeClr val="tx1"/>
          </a:solidFill>
          <a:latin typeface="+mj-lt"/>
          <a:ea typeface="+mj-ea"/>
          <a:cs typeface="+mj-cs"/>
        </a:defRPr>
      </a:lvl1pPr>
    </p:titleStyle>
    <p:bodyStyle>
      <a:lvl1pPr marL="1841853" indent="-1841853" algn="l" defTabSz="4911608" rtl="0" eaLnBrk="1" latinLnBrk="0" hangingPunct="1">
        <a:spcBef>
          <a:spcPct val="20000"/>
        </a:spcBef>
        <a:buFont typeface="Arial" pitchFamily="34" charset="0"/>
        <a:buChar char="•"/>
        <a:defRPr sz="17200" kern="1200">
          <a:solidFill>
            <a:schemeClr val="tx1"/>
          </a:solidFill>
          <a:latin typeface="+mn-lt"/>
          <a:ea typeface="+mn-ea"/>
          <a:cs typeface="+mn-cs"/>
        </a:defRPr>
      </a:lvl1pPr>
      <a:lvl2pPr marL="3990682" indent="-1534878" algn="l" defTabSz="4911608" rtl="0" eaLnBrk="1" latinLnBrk="0" hangingPunct="1">
        <a:spcBef>
          <a:spcPct val="20000"/>
        </a:spcBef>
        <a:buFont typeface="Arial" pitchFamily="34" charset="0"/>
        <a:buChar char="–"/>
        <a:defRPr sz="15000" kern="1200">
          <a:solidFill>
            <a:schemeClr val="tx1"/>
          </a:solidFill>
          <a:latin typeface="+mn-lt"/>
          <a:ea typeface="+mn-ea"/>
          <a:cs typeface="+mn-cs"/>
        </a:defRPr>
      </a:lvl2pPr>
      <a:lvl3pPr marL="6139510" indent="-1227902" algn="l" defTabSz="4911608" rtl="0" eaLnBrk="1" latinLnBrk="0" hangingPunct="1">
        <a:spcBef>
          <a:spcPct val="20000"/>
        </a:spcBef>
        <a:buFont typeface="Arial" pitchFamily="34" charset="0"/>
        <a:buChar char="•"/>
        <a:defRPr sz="12900" kern="1200">
          <a:solidFill>
            <a:schemeClr val="tx1"/>
          </a:solidFill>
          <a:latin typeface="+mn-lt"/>
          <a:ea typeface="+mn-ea"/>
          <a:cs typeface="+mn-cs"/>
        </a:defRPr>
      </a:lvl3pPr>
      <a:lvl4pPr marL="8595314" indent="-1227902" algn="l" defTabSz="4911608" rtl="0" eaLnBrk="1" latinLnBrk="0" hangingPunct="1">
        <a:spcBef>
          <a:spcPct val="20000"/>
        </a:spcBef>
        <a:buFont typeface="Arial" pitchFamily="34" charset="0"/>
        <a:buChar char="–"/>
        <a:defRPr sz="10700" kern="1200">
          <a:solidFill>
            <a:schemeClr val="tx1"/>
          </a:solidFill>
          <a:latin typeface="+mn-lt"/>
          <a:ea typeface="+mn-ea"/>
          <a:cs typeface="+mn-cs"/>
        </a:defRPr>
      </a:lvl4pPr>
      <a:lvl5pPr marL="11051118" indent="-1227902" algn="l" defTabSz="4911608" rtl="0" eaLnBrk="1" latinLnBrk="0" hangingPunct="1">
        <a:spcBef>
          <a:spcPct val="20000"/>
        </a:spcBef>
        <a:buFont typeface="Arial" pitchFamily="34" charset="0"/>
        <a:buChar char="»"/>
        <a:defRPr sz="10700" kern="1200">
          <a:solidFill>
            <a:schemeClr val="tx1"/>
          </a:solidFill>
          <a:latin typeface="+mn-lt"/>
          <a:ea typeface="+mn-ea"/>
          <a:cs typeface="+mn-cs"/>
        </a:defRPr>
      </a:lvl5pPr>
      <a:lvl6pPr marL="13506922" indent="-1227902" algn="l" defTabSz="4911608" rtl="0" eaLnBrk="1" latinLnBrk="0" hangingPunct="1">
        <a:spcBef>
          <a:spcPct val="20000"/>
        </a:spcBef>
        <a:buFont typeface="Arial" pitchFamily="34" charset="0"/>
        <a:buChar char="•"/>
        <a:defRPr sz="10700" kern="1200">
          <a:solidFill>
            <a:schemeClr val="tx1"/>
          </a:solidFill>
          <a:latin typeface="+mn-lt"/>
          <a:ea typeface="+mn-ea"/>
          <a:cs typeface="+mn-cs"/>
        </a:defRPr>
      </a:lvl6pPr>
      <a:lvl7pPr marL="15962727" indent="-1227902" algn="l" defTabSz="4911608" rtl="0" eaLnBrk="1" latinLnBrk="0" hangingPunct="1">
        <a:spcBef>
          <a:spcPct val="20000"/>
        </a:spcBef>
        <a:buFont typeface="Arial" pitchFamily="34" charset="0"/>
        <a:buChar char="•"/>
        <a:defRPr sz="10700" kern="1200">
          <a:solidFill>
            <a:schemeClr val="tx1"/>
          </a:solidFill>
          <a:latin typeface="+mn-lt"/>
          <a:ea typeface="+mn-ea"/>
          <a:cs typeface="+mn-cs"/>
        </a:defRPr>
      </a:lvl7pPr>
      <a:lvl8pPr marL="18418531" indent="-1227902" algn="l" defTabSz="4911608" rtl="0" eaLnBrk="1" latinLnBrk="0" hangingPunct="1">
        <a:spcBef>
          <a:spcPct val="20000"/>
        </a:spcBef>
        <a:buFont typeface="Arial" pitchFamily="34" charset="0"/>
        <a:buChar char="•"/>
        <a:defRPr sz="10700" kern="1200">
          <a:solidFill>
            <a:schemeClr val="tx1"/>
          </a:solidFill>
          <a:latin typeface="+mn-lt"/>
          <a:ea typeface="+mn-ea"/>
          <a:cs typeface="+mn-cs"/>
        </a:defRPr>
      </a:lvl8pPr>
      <a:lvl9pPr marL="20874335" indent="-1227902" algn="l" defTabSz="4911608" rtl="0" eaLnBrk="1" latinLnBrk="0" hangingPunct="1">
        <a:spcBef>
          <a:spcPct val="20000"/>
        </a:spcBef>
        <a:buFont typeface="Arial" pitchFamily="34" charset="0"/>
        <a:buChar char="•"/>
        <a:defRPr sz="10700" kern="1200">
          <a:solidFill>
            <a:schemeClr val="tx1"/>
          </a:solidFill>
          <a:latin typeface="+mn-lt"/>
          <a:ea typeface="+mn-ea"/>
          <a:cs typeface="+mn-cs"/>
        </a:defRPr>
      </a:lvl9pPr>
    </p:bodyStyle>
    <p:otherStyle>
      <a:defPPr>
        <a:defRPr lang="en-US"/>
      </a:defPPr>
      <a:lvl1pPr marL="0" algn="l" defTabSz="4911608" rtl="0" eaLnBrk="1" latinLnBrk="0" hangingPunct="1">
        <a:defRPr sz="9700" kern="1200">
          <a:solidFill>
            <a:schemeClr val="tx1"/>
          </a:solidFill>
          <a:latin typeface="+mn-lt"/>
          <a:ea typeface="+mn-ea"/>
          <a:cs typeface="+mn-cs"/>
        </a:defRPr>
      </a:lvl1pPr>
      <a:lvl2pPr marL="2455804" algn="l" defTabSz="4911608" rtl="0" eaLnBrk="1" latinLnBrk="0" hangingPunct="1">
        <a:defRPr sz="9700" kern="1200">
          <a:solidFill>
            <a:schemeClr val="tx1"/>
          </a:solidFill>
          <a:latin typeface="+mn-lt"/>
          <a:ea typeface="+mn-ea"/>
          <a:cs typeface="+mn-cs"/>
        </a:defRPr>
      </a:lvl2pPr>
      <a:lvl3pPr marL="4911608" algn="l" defTabSz="4911608" rtl="0" eaLnBrk="1" latinLnBrk="0" hangingPunct="1">
        <a:defRPr sz="9700" kern="1200">
          <a:solidFill>
            <a:schemeClr val="tx1"/>
          </a:solidFill>
          <a:latin typeface="+mn-lt"/>
          <a:ea typeface="+mn-ea"/>
          <a:cs typeface="+mn-cs"/>
        </a:defRPr>
      </a:lvl3pPr>
      <a:lvl4pPr marL="7367412" algn="l" defTabSz="4911608" rtl="0" eaLnBrk="1" latinLnBrk="0" hangingPunct="1">
        <a:defRPr sz="9700" kern="1200">
          <a:solidFill>
            <a:schemeClr val="tx1"/>
          </a:solidFill>
          <a:latin typeface="+mn-lt"/>
          <a:ea typeface="+mn-ea"/>
          <a:cs typeface="+mn-cs"/>
        </a:defRPr>
      </a:lvl4pPr>
      <a:lvl5pPr marL="9823216" algn="l" defTabSz="4911608" rtl="0" eaLnBrk="1" latinLnBrk="0" hangingPunct="1">
        <a:defRPr sz="9700" kern="1200">
          <a:solidFill>
            <a:schemeClr val="tx1"/>
          </a:solidFill>
          <a:latin typeface="+mn-lt"/>
          <a:ea typeface="+mn-ea"/>
          <a:cs typeface="+mn-cs"/>
        </a:defRPr>
      </a:lvl5pPr>
      <a:lvl6pPr marL="12279020" algn="l" defTabSz="4911608" rtl="0" eaLnBrk="1" latinLnBrk="0" hangingPunct="1">
        <a:defRPr sz="9700" kern="1200">
          <a:solidFill>
            <a:schemeClr val="tx1"/>
          </a:solidFill>
          <a:latin typeface="+mn-lt"/>
          <a:ea typeface="+mn-ea"/>
          <a:cs typeface="+mn-cs"/>
        </a:defRPr>
      </a:lvl6pPr>
      <a:lvl7pPr marL="14734824" algn="l" defTabSz="4911608" rtl="0" eaLnBrk="1" latinLnBrk="0" hangingPunct="1">
        <a:defRPr sz="9700" kern="1200">
          <a:solidFill>
            <a:schemeClr val="tx1"/>
          </a:solidFill>
          <a:latin typeface="+mn-lt"/>
          <a:ea typeface="+mn-ea"/>
          <a:cs typeface="+mn-cs"/>
        </a:defRPr>
      </a:lvl7pPr>
      <a:lvl8pPr marL="17190629" algn="l" defTabSz="4911608" rtl="0" eaLnBrk="1" latinLnBrk="0" hangingPunct="1">
        <a:defRPr sz="9700" kern="1200">
          <a:solidFill>
            <a:schemeClr val="tx1"/>
          </a:solidFill>
          <a:latin typeface="+mn-lt"/>
          <a:ea typeface="+mn-ea"/>
          <a:cs typeface="+mn-cs"/>
        </a:defRPr>
      </a:lvl8pPr>
      <a:lvl9pPr marL="19646433" algn="l" defTabSz="4911608" rtl="0" eaLnBrk="1" latinLnBrk="0" hangingPunct="1">
        <a:defRPr sz="9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Text Box 7"/>
          <p:cNvSpPr txBox="1">
            <a:spLocks noChangeArrowheads="1"/>
          </p:cNvSpPr>
          <p:nvPr/>
        </p:nvSpPr>
        <p:spPr bwMode="auto">
          <a:xfrm>
            <a:off x="1295400" y="6629400"/>
            <a:ext cx="9337675" cy="8710038"/>
          </a:xfrm>
          <a:prstGeom prst="rect">
            <a:avLst/>
          </a:prstGeom>
          <a:noFill/>
          <a:ln w="12700">
            <a:noFill/>
            <a:miter lim="800000"/>
            <a:headEnd/>
            <a:tailEnd/>
          </a:ln>
        </p:spPr>
        <p:txBody>
          <a:bodyPr lIns="91421" tIns="91421" rIns="91421" bIns="91421">
            <a:spAutoFit/>
          </a:bodyPr>
          <a:lstStyle/>
          <a:p>
            <a:pPr algn="just">
              <a:spcBef>
                <a:spcPct val="50000"/>
              </a:spcBef>
              <a:tabLst>
                <a:tab pos="498475" algn="l"/>
              </a:tabLst>
            </a:pPr>
            <a:r>
              <a:rPr lang="en-US" sz="4700" b="1" dirty="0" smtClean="0">
                <a:latin typeface="Helvetica"/>
              </a:rPr>
              <a:t>Abstract</a:t>
            </a:r>
          </a:p>
          <a:p>
            <a:pPr algn="just">
              <a:spcBef>
                <a:spcPct val="50000"/>
              </a:spcBef>
              <a:tabLst>
                <a:tab pos="498475" algn="l"/>
              </a:tabLst>
            </a:pPr>
            <a:r>
              <a:rPr lang="en-US" sz="2600" dirty="0" smtClean="0">
                <a:latin typeface="Helvetica"/>
              </a:rPr>
              <a:t>Despite the fact that computers can solve many problems very quickly, there are certain problems, called NP-complete, that cannot be solved in a reasonable amount of time by a computer for large input sizes.  The topic of my research this summer was to determine how quickly a human can solve a particular NP-complete problem called the Hamiltonian path problem.  A Hamiltonian path (Fig.1) consists of a path through a graph which visits every node in the graph exactly once. I developed a game for Android devices in which players can attempt to find Hamiltonian paths in graphs of increasing complexity.  When a path is found, the name of the user and the time it took for them to complete the path will be sent to a web page where we will be able to view the results.  Initial comparisons of a human player vs. a computer algorithm show that as the paths get larger, computers can take a very large amount of time to solve the problem, to the point where a human solving the problem is actually faster. Over time, we will continue to obtain data from more users as people try out the game on Google Play.</a:t>
            </a:r>
          </a:p>
        </p:txBody>
      </p:sp>
      <p:sp>
        <p:nvSpPr>
          <p:cNvPr id="1030" name="Text Box 11"/>
          <p:cNvSpPr txBox="1">
            <a:spLocks noChangeArrowheads="1"/>
          </p:cNvSpPr>
          <p:nvPr/>
        </p:nvSpPr>
        <p:spPr bwMode="auto">
          <a:xfrm>
            <a:off x="1371600" y="21183600"/>
            <a:ext cx="9337675" cy="3788691"/>
          </a:xfrm>
          <a:prstGeom prst="rect">
            <a:avLst/>
          </a:prstGeom>
          <a:noFill/>
          <a:ln w="12700">
            <a:noFill/>
            <a:miter lim="800000"/>
            <a:headEnd/>
            <a:tailEnd/>
          </a:ln>
        </p:spPr>
        <p:txBody>
          <a:bodyPr wrap="square" lIns="91421" tIns="91421" rIns="91421" bIns="91421">
            <a:spAutoFit/>
          </a:bodyPr>
          <a:lstStyle/>
          <a:p>
            <a:pPr algn="just">
              <a:spcBef>
                <a:spcPct val="50000"/>
              </a:spcBef>
              <a:tabLst>
                <a:tab pos="506413" algn="l"/>
              </a:tabLst>
            </a:pPr>
            <a:r>
              <a:rPr lang="en-US" sz="4700" b="1" dirty="0" smtClean="0">
                <a:latin typeface="Helvetica"/>
              </a:rPr>
              <a:t>Design</a:t>
            </a:r>
            <a:endParaRPr lang="en-US" sz="2600" dirty="0">
              <a:latin typeface="Helvetica"/>
            </a:endParaRPr>
          </a:p>
          <a:p>
            <a:pPr>
              <a:spcBef>
                <a:spcPct val="10000"/>
              </a:spcBef>
              <a:tabLst>
                <a:tab pos="506413" algn="l"/>
              </a:tabLst>
            </a:pPr>
            <a:r>
              <a:rPr lang="en-US" sz="2600" dirty="0" smtClean="0">
                <a:latin typeface="Helvetica"/>
              </a:rPr>
              <a:t>The game is written for Android (Fig.2) in the Java programming language. After learning these technologies, I began designing the game.  In consideration of different screen sizes, the largest portion of the screen forms the playing area while control buttons and other information is on the left (Fig.3).</a:t>
            </a:r>
            <a:endParaRPr lang="en-US" sz="2600" dirty="0">
              <a:latin typeface="Helvetica"/>
            </a:endParaRPr>
          </a:p>
          <a:p>
            <a:pPr>
              <a:spcBef>
                <a:spcPct val="10000"/>
              </a:spcBef>
              <a:tabLst>
                <a:tab pos="506413" algn="l"/>
              </a:tabLst>
            </a:pPr>
            <a:endParaRPr lang="en-US" sz="2600" dirty="0">
              <a:latin typeface="Helvetica"/>
            </a:endParaRPr>
          </a:p>
        </p:txBody>
      </p:sp>
      <p:sp>
        <p:nvSpPr>
          <p:cNvPr id="2062" name="Text Box 14"/>
          <p:cNvSpPr txBox="1">
            <a:spLocks noChangeArrowheads="1"/>
          </p:cNvSpPr>
          <p:nvPr/>
        </p:nvSpPr>
        <p:spPr bwMode="auto">
          <a:xfrm>
            <a:off x="4876799" y="922338"/>
            <a:ext cx="38557201" cy="5085969"/>
          </a:xfrm>
          <a:prstGeom prst="rect">
            <a:avLst/>
          </a:prstGeom>
          <a:noFill/>
          <a:ln w="12700">
            <a:noFill/>
            <a:miter lim="800000"/>
            <a:headEnd/>
            <a:tailEnd/>
          </a:ln>
          <a:effectLst/>
        </p:spPr>
        <p:txBody>
          <a:bodyPr wrap="square" lIns="91421" tIns="91421" rIns="91421" bIns="91421">
            <a:spAutoFit/>
          </a:bodyPr>
          <a:lstStyle/>
          <a:p>
            <a:pPr algn="ctr">
              <a:spcBef>
                <a:spcPct val="50000"/>
              </a:spcBef>
              <a:defRPr/>
            </a:pPr>
            <a:r>
              <a:rPr lang="en-US" sz="8900" b="1" dirty="0" smtClean="0">
                <a:latin typeface="Helvetica"/>
              </a:rPr>
              <a:t>Human Vs. Computer: Comparison of Performance</a:t>
            </a:r>
          </a:p>
          <a:p>
            <a:pPr algn="ctr">
              <a:spcBef>
                <a:spcPct val="50000"/>
              </a:spcBef>
              <a:defRPr/>
            </a:pPr>
            <a:r>
              <a:rPr lang="en-US" sz="8900" b="1" dirty="0" smtClean="0">
                <a:latin typeface="Helvetica"/>
              </a:rPr>
              <a:t>In Solving An NP-Complete problem</a:t>
            </a:r>
            <a:endParaRPr lang="en-US" sz="9500" b="1" dirty="0">
              <a:latin typeface="Helvetica"/>
            </a:endParaRPr>
          </a:p>
          <a:p>
            <a:pPr algn="ctr">
              <a:spcBef>
                <a:spcPct val="50000"/>
              </a:spcBef>
              <a:defRPr/>
            </a:pPr>
            <a:r>
              <a:rPr lang="en-US" sz="5800" b="1" dirty="0" smtClean="0">
                <a:latin typeface="Helvetica"/>
              </a:rPr>
              <a:t>Samuel </a:t>
            </a:r>
            <a:r>
              <a:rPr lang="en-US" sz="5800" b="1" dirty="0" err="1" smtClean="0">
                <a:latin typeface="Helvetica"/>
              </a:rPr>
              <a:t>Arutyunyan</a:t>
            </a:r>
            <a:r>
              <a:rPr lang="en-US" sz="5800" b="1" dirty="0" smtClean="0">
                <a:latin typeface="Helvetica"/>
              </a:rPr>
              <a:t> </a:t>
            </a:r>
            <a:r>
              <a:rPr lang="en-US" sz="5800" dirty="0" smtClean="0">
                <a:latin typeface="Helvetica"/>
              </a:rPr>
              <a:t>— </a:t>
            </a:r>
            <a:r>
              <a:rPr lang="en-US" sz="5800" dirty="0">
                <a:latin typeface="Helvetica"/>
              </a:rPr>
              <a:t>Department of </a:t>
            </a:r>
            <a:r>
              <a:rPr lang="en-US" sz="5800" dirty="0" smtClean="0">
                <a:latin typeface="Helvetica"/>
              </a:rPr>
              <a:t>Computer Science, </a:t>
            </a:r>
            <a:r>
              <a:rPr lang="en-US" sz="5800" dirty="0">
                <a:latin typeface="Helvetica"/>
              </a:rPr>
              <a:t>University of </a:t>
            </a:r>
            <a:r>
              <a:rPr lang="en-US" sz="5800" dirty="0" smtClean="0">
                <a:latin typeface="Helvetica"/>
              </a:rPr>
              <a:t>Mary Washington</a:t>
            </a:r>
            <a:endParaRPr lang="en-US" sz="5300" dirty="0">
              <a:effectLst>
                <a:outerShdw blurRad="38100" dist="38100" dir="2700000" algn="tl">
                  <a:srgbClr val="C0C0C0"/>
                </a:outerShdw>
              </a:effectLst>
              <a:latin typeface="Helvetica"/>
            </a:endParaRPr>
          </a:p>
        </p:txBody>
      </p:sp>
      <p:sp>
        <p:nvSpPr>
          <p:cNvPr id="1041" name="Text Box 55"/>
          <p:cNvSpPr txBox="1">
            <a:spLocks noChangeArrowheads="1"/>
          </p:cNvSpPr>
          <p:nvPr/>
        </p:nvSpPr>
        <p:spPr bwMode="auto">
          <a:xfrm>
            <a:off x="35356800" y="6629400"/>
            <a:ext cx="9337675" cy="5789239"/>
          </a:xfrm>
          <a:prstGeom prst="rect">
            <a:avLst/>
          </a:prstGeom>
          <a:noFill/>
          <a:ln w="12700">
            <a:noFill/>
            <a:miter lim="800000"/>
            <a:headEnd/>
            <a:tailEnd/>
          </a:ln>
        </p:spPr>
        <p:txBody>
          <a:bodyPr wrap="square" lIns="91421" tIns="91421" rIns="91421" bIns="91421">
            <a:spAutoFit/>
          </a:bodyPr>
          <a:lstStyle/>
          <a:p>
            <a:pPr algn="just">
              <a:spcBef>
                <a:spcPct val="10000"/>
              </a:spcBef>
              <a:tabLst>
                <a:tab pos="498475" algn="l"/>
              </a:tabLst>
            </a:pPr>
            <a:r>
              <a:rPr lang="en-US" sz="4700" b="1" dirty="0" smtClean="0">
                <a:latin typeface="Helvetica"/>
              </a:rPr>
              <a:t>Algorithm</a:t>
            </a:r>
            <a:endParaRPr lang="en-US" sz="4700" dirty="0" smtClean="0">
              <a:latin typeface="Helvetica"/>
            </a:endParaRPr>
          </a:p>
          <a:p>
            <a:pPr algn="just">
              <a:spcBef>
                <a:spcPct val="10000"/>
              </a:spcBef>
              <a:tabLst>
                <a:tab pos="498475" algn="l"/>
              </a:tabLst>
            </a:pPr>
            <a:r>
              <a:rPr lang="en-US" sz="2600" dirty="0" smtClean="0">
                <a:latin typeface="Helvetica"/>
              </a:rPr>
              <a:t>The algorithm for searching a path was written in C++ because it can perform faster than Java. It operates by performing a permutation of all possible paths and then checking if the path is valid for that particular puzzle. Because the </a:t>
            </a:r>
            <a:r>
              <a:rPr lang="en-US" sz="2600" dirty="0" smtClean="0">
                <a:latin typeface="Helvetica"/>
              </a:rPr>
              <a:t>paths </a:t>
            </a:r>
            <a:r>
              <a:rPr lang="en-US" sz="2600" dirty="0" smtClean="0">
                <a:latin typeface="Helvetica"/>
              </a:rPr>
              <a:t>in the </a:t>
            </a:r>
            <a:r>
              <a:rPr lang="en-US" sz="2600" dirty="0" smtClean="0">
                <a:latin typeface="Helvetica"/>
              </a:rPr>
              <a:t>puzzles are cycles</a:t>
            </a:r>
            <a:r>
              <a:rPr lang="en-US" sz="2600" dirty="0" smtClean="0">
                <a:latin typeface="Helvetica"/>
              </a:rPr>
              <a:t>, there was a risk of the program running a lot more permutations than it really had to, so an optimization was implemented which only considered each path once. The following is an example of how this optimization works:</a:t>
            </a:r>
          </a:p>
          <a:p>
            <a:pPr algn="just">
              <a:spcBef>
                <a:spcPct val="10000"/>
              </a:spcBef>
              <a:tabLst>
                <a:tab pos="498475" algn="l"/>
              </a:tabLst>
            </a:pPr>
            <a:r>
              <a:rPr lang="en-US" sz="2600" dirty="0" smtClean="0">
                <a:latin typeface="Helvetica"/>
              </a:rPr>
              <a:t>During the first set of iterations of the permutation function, the following paths would be considered </a:t>
            </a:r>
            <a:r>
              <a:rPr lang="en-US" sz="2600" dirty="0" smtClean="0">
                <a:latin typeface="Helvetica"/>
              </a:rPr>
              <a:t>in this </a:t>
            </a:r>
            <a:r>
              <a:rPr lang="en-US" sz="2600" dirty="0" smtClean="0">
                <a:latin typeface="Helvetica"/>
              </a:rPr>
              <a:t>order. All paths starting with A, then B, then C, then D …</a:t>
            </a:r>
          </a:p>
        </p:txBody>
      </p:sp>
      <p:sp>
        <p:nvSpPr>
          <p:cNvPr id="1045" name="Rectangle 59"/>
          <p:cNvSpPr>
            <a:spLocks noChangeArrowheads="1"/>
          </p:cNvSpPr>
          <p:nvPr/>
        </p:nvSpPr>
        <p:spPr bwMode="auto">
          <a:xfrm>
            <a:off x="5867400" y="18649950"/>
            <a:ext cx="5022850" cy="1384956"/>
          </a:xfrm>
          <a:prstGeom prst="rect">
            <a:avLst/>
          </a:prstGeom>
          <a:noFill/>
          <a:ln w="9525">
            <a:noFill/>
            <a:miter lim="800000"/>
            <a:headEnd/>
            <a:tailEnd/>
          </a:ln>
        </p:spPr>
        <p:txBody>
          <a:bodyPr lIns="91421" tIns="91421" rIns="91421" bIns="91421">
            <a:spAutoFit/>
          </a:bodyPr>
          <a:lstStyle/>
          <a:p>
            <a:pPr eaLnBrk="0" hangingPunct="0"/>
            <a:r>
              <a:rPr lang="en-US" sz="2600" b="1" dirty="0">
                <a:latin typeface="Helvetica"/>
              </a:rPr>
              <a:t>Fig. </a:t>
            </a:r>
            <a:r>
              <a:rPr lang="en-US" sz="2600" b="1" dirty="0" smtClean="0">
                <a:latin typeface="Helvetica"/>
              </a:rPr>
              <a:t>1. </a:t>
            </a:r>
            <a:r>
              <a:rPr lang="en-US" sz="2600" dirty="0" smtClean="0">
                <a:latin typeface="Helvetica"/>
              </a:rPr>
              <a:t>A Hamiltonian Cycle</a:t>
            </a:r>
          </a:p>
          <a:p>
            <a:pPr eaLnBrk="0" hangingPunct="0"/>
            <a:r>
              <a:rPr lang="en-US" sz="2600" dirty="0" smtClean="0">
                <a:latin typeface="Helvetica"/>
              </a:rPr>
              <a:t>Visits every node and ends where it starts.</a:t>
            </a:r>
            <a:endParaRPr lang="en-US" sz="2600" dirty="0">
              <a:latin typeface="Helvetica"/>
            </a:endParaRPr>
          </a:p>
        </p:txBody>
      </p:sp>
      <p:sp>
        <p:nvSpPr>
          <p:cNvPr id="1053" name="Text Box 7"/>
          <p:cNvSpPr txBox="1">
            <a:spLocks noChangeArrowheads="1"/>
          </p:cNvSpPr>
          <p:nvPr/>
        </p:nvSpPr>
        <p:spPr bwMode="auto">
          <a:xfrm>
            <a:off x="13182600" y="28270200"/>
            <a:ext cx="9337675" cy="4585832"/>
          </a:xfrm>
          <a:prstGeom prst="rect">
            <a:avLst/>
          </a:prstGeom>
          <a:noFill/>
          <a:ln w="12700">
            <a:solidFill>
              <a:schemeClr val="bg1"/>
            </a:solidFill>
            <a:miter lim="800000"/>
            <a:headEnd/>
            <a:tailEnd/>
          </a:ln>
        </p:spPr>
        <p:txBody>
          <a:bodyPr wrap="square" lIns="91421" tIns="91421" rIns="91421" bIns="91421">
            <a:spAutoFit/>
          </a:bodyPr>
          <a:lstStyle/>
          <a:p>
            <a:pPr>
              <a:spcBef>
                <a:spcPct val="10000"/>
              </a:spcBef>
              <a:tabLst>
                <a:tab pos="498475" algn="l"/>
              </a:tabLst>
            </a:pPr>
            <a:r>
              <a:rPr lang="en-US" sz="2600" dirty="0" smtClean="0">
                <a:latin typeface="Helvetica"/>
              </a:rPr>
              <a:t>One of the first design decisions that was made was to have color coding in the game </a:t>
            </a:r>
            <a:r>
              <a:rPr lang="en-US" sz="2600" dirty="0" smtClean="0">
                <a:latin typeface="Helvetica"/>
              </a:rPr>
              <a:t>that </a:t>
            </a:r>
            <a:r>
              <a:rPr lang="en-US" sz="2600" dirty="0" smtClean="0">
                <a:latin typeface="Helvetica"/>
              </a:rPr>
              <a:t>would help players stay informed on where their current path </a:t>
            </a:r>
            <a:r>
              <a:rPr lang="en-US" sz="2600" dirty="0">
                <a:latin typeface="Helvetica"/>
              </a:rPr>
              <a:t>was (Fig.4). </a:t>
            </a:r>
            <a:r>
              <a:rPr lang="en-US" sz="2600" dirty="0" smtClean="0">
                <a:latin typeface="Helvetica"/>
              </a:rPr>
              <a:t>At first there was going to be a distinct starting node (the blue star). But as the development proceeded, the design had to be tweaked in order to make it more convenient for the player. In order to compare a human and computer in a fair manner, the human players must be able to draw the paths as fast as they possibly can. In the end, the final design  allowed for the player to start on any node, and the nodes as well as the paths were color coded for clarity (Fig. 5).</a:t>
            </a:r>
          </a:p>
        </p:txBody>
      </p:sp>
      <p:sp>
        <p:nvSpPr>
          <p:cNvPr id="1054" name="Text Box 13"/>
          <p:cNvSpPr txBox="1">
            <a:spLocks noChangeArrowheads="1"/>
          </p:cNvSpPr>
          <p:nvPr/>
        </p:nvSpPr>
        <p:spPr bwMode="auto">
          <a:xfrm>
            <a:off x="35509200" y="27813000"/>
            <a:ext cx="9753600" cy="3908724"/>
          </a:xfrm>
          <a:prstGeom prst="rect">
            <a:avLst/>
          </a:prstGeom>
          <a:noFill/>
          <a:ln w="12700">
            <a:noFill/>
            <a:miter lim="800000"/>
            <a:headEnd/>
            <a:tailEnd/>
          </a:ln>
        </p:spPr>
        <p:txBody>
          <a:bodyPr lIns="91421" tIns="91421" rIns="91421" bIns="91421">
            <a:spAutoFit/>
          </a:bodyPr>
          <a:lstStyle/>
          <a:p>
            <a:pPr>
              <a:spcBef>
                <a:spcPct val="50000"/>
              </a:spcBef>
              <a:tabLst>
                <a:tab pos="633413" algn="l"/>
              </a:tabLst>
            </a:pPr>
            <a:r>
              <a:rPr lang="en-US" sz="2600" dirty="0" smtClean="0">
                <a:latin typeface="Helvetica"/>
              </a:rPr>
              <a:t> </a:t>
            </a:r>
            <a:r>
              <a:rPr lang="en-US" sz="4700" b="1" dirty="0" smtClean="0">
                <a:latin typeface="Helvetica"/>
              </a:rPr>
              <a:t>Future Work</a:t>
            </a:r>
          </a:p>
          <a:p>
            <a:pPr>
              <a:spcBef>
                <a:spcPct val="50000"/>
              </a:spcBef>
              <a:buFont typeface="Arial" pitchFamily="34" charset="0"/>
              <a:buChar char="•"/>
              <a:tabLst>
                <a:tab pos="633413" algn="l"/>
              </a:tabLst>
            </a:pPr>
            <a:r>
              <a:rPr lang="en-US" sz="2600" dirty="0" smtClean="0">
                <a:latin typeface="Helvetica"/>
              </a:rPr>
              <a:t>Obtaining data from more users will provide a better idea of how people compare to computers. </a:t>
            </a:r>
          </a:p>
          <a:p>
            <a:pPr>
              <a:spcBef>
                <a:spcPct val="50000"/>
              </a:spcBef>
              <a:buFont typeface="Arial" pitchFamily="34" charset="0"/>
              <a:buChar char="•"/>
              <a:tabLst>
                <a:tab pos="633413" algn="l"/>
              </a:tabLst>
            </a:pPr>
            <a:r>
              <a:rPr lang="en-US" sz="2600" dirty="0" smtClean="0">
                <a:latin typeface="Helvetica"/>
              </a:rPr>
              <a:t>The algorithm can be improved. </a:t>
            </a:r>
            <a:r>
              <a:rPr lang="en-US" sz="2600" dirty="0" smtClean="0"/>
              <a:t>It is possible to get a slightly more efficient algorithm than the permutation method.</a:t>
            </a:r>
            <a:endParaRPr lang="en-US" sz="2600" dirty="0" smtClean="0">
              <a:latin typeface="Helvetica"/>
            </a:endParaRPr>
          </a:p>
          <a:p>
            <a:pPr>
              <a:spcBef>
                <a:spcPct val="50000"/>
              </a:spcBef>
              <a:buFont typeface="Arial" pitchFamily="34" charset="0"/>
              <a:buChar char="•"/>
              <a:tabLst>
                <a:tab pos="633413" algn="l"/>
              </a:tabLst>
            </a:pPr>
            <a:r>
              <a:rPr lang="en-US" sz="2600" dirty="0" smtClean="0">
                <a:latin typeface="Helvetica"/>
              </a:rPr>
              <a:t>The experiment can be done using a directed graph to see if it produces different results. </a:t>
            </a:r>
          </a:p>
        </p:txBody>
      </p:sp>
      <p:pic>
        <p:nvPicPr>
          <p:cNvPr id="30" name="Picture 9"/>
          <p:cNvPicPr>
            <a:picLocks noChangeAspect="1" noChangeArrowheads="1"/>
          </p:cNvPicPr>
          <p:nvPr/>
        </p:nvPicPr>
        <p:blipFill>
          <a:blip r:embed="rId2" cstate="print"/>
          <a:srcRect/>
          <a:stretch>
            <a:fillRect/>
          </a:stretch>
        </p:blipFill>
        <p:spPr bwMode="auto">
          <a:xfrm>
            <a:off x="685799" y="1143000"/>
            <a:ext cx="5617219" cy="2209800"/>
          </a:xfrm>
          <a:prstGeom prst="rect">
            <a:avLst/>
          </a:prstGeom>
          <a:noFill/>
          <a:ln w="9360">
            <a:noFill/>
            <a:miter lim="800000"/>
            <a:headEnd/>
            <a:tailEnd/>
          </a:ln>
        </p:spPr>
      </p:pic>
      <p:sp>
        <p:nvSpPr>
          <p:cNvPr id="32" name="Text Box 12"/>
          <p:cNvSpPr txBox="1">
            <a:spLocks noChangeArrowheads="1"/>
          </p:cNvSpPr>
          <p:nvPr/>
        </p:nvSpPr>
        <p:spPr bwMode="auto">
          <a:xfrm>
            <a:off x="13411200" y="7924800"/>
            <a:ext cx="2209800" cy="492404"/>
          </a:xfrm>
          <a:prstGeom prst="rect">
            <a:avLst/>
          </a:prstGeom>
          <a:noFill/>
          <a:ln w="12700">
            <a:noFill/>
            <a:miter lim="800000"/>
            <a:headEnd/>
            <a:tailEnd/>
          </a:ln>
        </p:spPr>
        <p:txBody>
          <a:bodyPr wrap="square" lIns="91421" tIns="91421" rIns="91421" bIns="91421">
            <a:spAutoFit/>
          </a:bodyPr>
          <a:lstStyle/>
          <a:p>
            <a:pPr algn="just">
              <a:tabLst>
                <a:tab pos="498475" algn="l"/>
              </a:tabLst>
            </a:pPr>
            <a:r>
              <a:rPr lang="en-US" sz="2000" b="1" dirty="0" smtClean="0">
                <a:latin typeface="Helvetica"/>
              </a:rPr>
              <a:t>Time (seconds)</a:t>
            </a:r>
          </a:p>
        </p:txBody>
      </p:sp>
      <p:sp>
        <p:nvSpPr>
          <p:cNvPr id="38" name="Text Box 12"/>
          <p:cNvSpPr txBox="1">
            <a:spLocks noChangeArrowheads="1"/>
          </p:cNvSpPr>
          <p:nvPr/>
        </p:nvSpPr>
        <p:spPr bwMode="auto">
          <a:xfrm>
            <a:off x="28651200" y="20726400"/>
            <a:ext cx="2438400" cy="492404"/>
          </a:xfrm>
          <a:prstGeom prst="rect">
            <a:avLst/>
          </a:prstGeom>
          <a:noFill/>
          <a:ln w="12700">
            <a:noFill/>
            <a:miter lim="800000"/>
            <a:headEnd/>
            <a:tailEnd/>
          </a:ln>
        </p:spPr>
        <p:txBody>
          <a:bodyPr wrap="square" lIns="91421" tIns="91421" rIns="91421" bIns="91421">
            <a:spAutoFit/>
          </a:bodyPr>
          <a:lstStyle/>
          <a:p>
            <a:pPr algn="just">
              <a:tabLst>
                <a:tab pos="498475" algn="l"/>
              </a:tabLst>
            </a:pPr>
            <a:r>
              <a:rPr lang="en-US" sz="2000" b="1" dirty="0" smtClean="0">
                <a:latin typeface="Helvetica"/>
              </a:rPr>
              <a:t>Number of Nodes</a:t>
            </a:r>
          </a:p>
        </p:txBody>
      </p:sp>
      <p:pic>
        <p:nvPicPr>
          <p:cNvPr id="2" name="Picture 4" descr="http://cdn.androidpolice.com/wp-content/uploads/2012/09/nexusae0_18.png"/>
          <p:cNvPicPr>
            <a:picLocks noChangeAspect="1" noChangeArrowheads="1"/>
          </p:cNvPicPr>
          <p:nvPr/>
        </p:nvPicPr>
        <p:blipFill>
          <a:blip r:embed="rId3"/>
          <a:srcRect/>
          <a:stretch>
            <a:fillRect/>
          </a:stretch>
        </p:blipFill>
        <p:spPr bwMode="auto">
          <a:xfrm>
            <a:off x="685800" y="24765000"/>
            <a:ext cx="5660572" cy="3962401"/>
          </a:xfrm>
          <a:prstGeom prst="rect">
            <a:avLst/>
          </a:prstGeom>
          <a:noFill/>
        </p:spPr>
      </p:pic>
      <p:pic>
        <p:nvPicPr>
          <p:cNvPr id="3" name="Picture 6" descr="File:Hamiltonian path.svg"/>
          <p:cNvPicPr>
            <a:picLocks noChangeAspect="1" noChangeArrowheads="1"/>
          </p:cNvPicPr>
          <p:nvPr/>
        </p:nvPicPr>
        <p:blipFill>
          <a:blip r:embed="rId4"/>
          <a:srcRect/>
          <a:stretch>
            <a:fillRect/>
          </a:stretch>
        </p:blipFill>
        <p:spPr bwMode="auto">
          <a:xfrm>
            <a:off x="1371600" y="15982950"/>
            <a:ext cx="4476750" cy="4286250"/>
          </a:xfrm>
          <a:prstGeom prst="rect">
            <a:avLst/>
          </a:prstGeom>
          <a:noFill/>
        </p:spPr>
      </p:pic>
      <p:sp>
        <p:nvSpPr>
          <p:cNvPr id="43" name="Rectangle 59"/>
          <p:cNvSpPr>
            <a:spLocks noChangeArrowheads="1"/>
          </p:cNvSpPr>
          <p:nvPr/>
        </p:nvSpPr>
        <p:spPr bwMode="auto">
          <a:xfrm>
            <a:off x="6248400" y="26593800"/>
            <a:ext cx="4495800" cy="1785066"/>
          </a:xfrm>
          <a:prstGeom prst="rect">
            <a:avLst/>
          </a:prstGeom>
          <a:noFill/>
          <a:ln w="9525">
            <a:noFill/>
            <a:miter lim="800000"/>
            <a:headEnd/>
            <a:tailEnd/>
          </a:ln>
        </p:spPr>
        <p:txBody>
          <a:bodyPr wrap="square" lIns="91421" tIns="91421" rIns="91421" bIns="91421">
            <a:spAutoFit/>
          </a:bodyPr>
          <a:lstStyle/>
          <a:p>
            <a:pPr eaLnBrk="0" hangingPunct="0"/>
            <a:r>
              <a:rPr lang="en-US" sz="2600" b="1" dirty="0">
                <a:latin typeface="Helvetica"/>
              </a:rPr>
              <a:t>Fig. </a:t>
            </a:r>
            <a:r>
              <a:rPr lang="en-US" sz="2600" b="1" dirty="0" smtClean="0">
                <a:latin typeface="Helvetica"/>
              </a:rPr>
              <a:t>2. </a:t>
            </a:r>
            <a:r>
              <a:rPr lang="en-US" sz="2600" dirty="0" smtClean="0">
                <a:latin typeface="Helvetica"/>
              </a:rPr>
              <a:t>An Android device was used to create a game where users could solve Hamiltonian cycles.</a:t>
            </a:r>
          </a:p>
        </p:txBody>
      </p:sp>
      <p:pic>
        <p:nvPicPr>
          <p:cNvPr id="5" name="Picture 8" descr="C:\Users\Turtle\Desktop\Research Data\Deprecated\prototype2.png"/>
          <p:cNvPicPr>
            <a:picLocks noChangeAspect="1" noChangeArrowheads="1"/>
          </p:cNvPicPr>
          <p:nvPr/>
        </p:nvPicPr>
        <p:blipFill>
          <a:blip r:embed="rId5"/>
          <a:srcRect/>
          <a:stretch>
            <a:fillRect/>
          </a:stretch>
        </p:blipFill>
        <p:spPr bwMode="auto">
          <a:xfrm>
            <a:off x="12877800" y="22783800"/>
            <a:ext cx="8077200" cy="5432453"/>
          </a:xfrm>
          <a:prstGeom prst="rect">
            <a:avLst/>
          </a:prstGeom>
          <a:noFill/>
        </p:spPr>
      </p:pic>
      <p:pic>
        <p:nvPicPr>
          <p:cNvPr id="1033" name="Picture 9" descr="C:\Users\Turtle\Desktop\Research Data\Deprecated\edge idea2.png"/>
          <p:cNvPicPr>
            <a:picLocks noChangeAspect="1" noChangeArrowheads="1"/>
          </p:cNvPicPr>
          <p:nvPr/>
        </p:nvPicPr>
        <p:blipFill>
          <a:blip r:embed="rId6"/>
          <a:srcRect/>
          <a:stretch>
            <a:fillRect/>
          </a:stretch>
        </p:blipFill>
        <p:spPr bwMode="auto">
          <a:xfrm>
            <a:off x="12801600" y="33451800"/>
            <a:ext cx="4572000" cy="4127740"/>
          </a:xfrm>
          <a:prstGeom prst="rect">
            <a:avLst/>
          </a:prstGeom>
          <a:noFill/>
        </p:spPr>
      </p:pic>
      <p:sp>
        <p:nvSpPr>
          <p:cNvPr id="48" name="Text Box 7"/>
          <p:cNvSpPr txBox="1">
            <a:spLocks noChangeArrowheads="1"/>
          </p:cNvSpPr>
          <p:nvPr/>
        </p:nvSpPr>
        <p:spPr bwMode="auto">
          <a:xfrm>
            <a:off x="23961725" y="22598696"/>
            <a:ext cx="9337675" cy="6189348"/>
          </a:xfrm>
          <a:prstGeom prst="rect">
            <a:avLst/>
          </a:prstGeom>
          <a:noFill/>
          <a:ln w="12700">
            <a:noFill/>
            <a:miter lim="800000"/>
            <a:headEnd/>
            <a:tailEnd/>
          </a:ln>
        </p:spPr>
        <p:txBody>
          <a:bodyPr wrap="square" lIns="91421" tIns="91421" rIns="91421" bIns="91421">
            <a:spAutoFit/>
          </a:bodyPr>
          <a:lstStyle/>
          <a:p>
            <a:pPr>
              <a:spcBef>
                <a:spcPct val="10000"/>
              </a:spcBef>
              <a:tabLst>
                <a:tab pos="498475" algn="l"/>
              </a:tabLst>
            </a:pPr>
            <a:r>
              <a:rPr lang="en-US" sz="4700" b="1" dirty="0" smtClean="0">
                <a:latin typeface="Helvetica"/>
              </a:rPr>
              <a:t>Implementation</a:t>
            </a:r>
          </a:p>
          <a:p>
            <a:pPr>
              <a:spcBef>
                <a:spcPct val="10000"/>
              </a:spcBef>
              <a:tabLst>
                <a:tab pos="498475" algn="l"/>
              </a:tabLst>
            </a:pPr>
            <a:r>
              <a:rPr lang="en-US" sz="2600" dirty="0" smtClean="0">
                <a:latin typeface="Helvetica"/>
              </a:rPr>
              <a:t>In order to read in a puzzle into the Android device, a text file was made which contained the information for all the nodes and edges. At first all of the information was hand written into a text file, but as the puzzles became larger, that approach was less viable. To speed up workflow, an editor was created that allowed for graphs to be made quickly. The editor was made in the Unity game engine which provides a lot of the graphical interface options. The editor works by placing a set of spheres </a:t>
            </a:r>
            <a:r>
              <a:rPr lang="en-US" sz="2600" dirty="0" smtClean="0">
                <a:latin typeface="Helvetica"/>
              </a:rPr>
              <a:t>across a plane (Fig</a:t>
            </a:r>
            <a:r>
              <a:rPr lang="en-US" sz="2600" dirty="0" smtClean="0">
                <a:latin typeface="Helvetica"/>
              </a:rPr>
              <a:t>. 6.). After all spheres are placed, the game simulation is ran and it is possible to interactively connect all the </a:t>
            </a:r>
            <a:r>
              <a:rPr lang="en-US" sz="2600" dirty="0" smtClean="0">
                <a:latin typeface="Helvetica"/>
              </a:rPr>
              <a:t>spheres with edges </a:t>
            </a:r>
            <a:r>
              <a:rPr lang="en-US" sz="2600" dirty="0" smtClean="0">
                <a:latin typeface="Helvetica"/>
              </a:rPr>
              <a:t>and then export the information as a text file.</a:t>
            </a:r>
          </a:p>
          <a:p>
            <a:pPr>
              <a:spcBef>
                <a:spcPct val="10000"/>
              </a:spcBef>
              <a:tabLst>
                <a:tab pos="498475" algn="l"/>
              </a:tabLst>
            </a:pPr>
            <a:endParaRPr lang="en-US" sz="2600" dirty="0" smtClean="0">
              <a:latin typeface="Helvetica"/>
            </a:endParaRPr>
          </a:p>
        </p:txBody>
      </p:sp>
      <p:pic>
        <p:nvPicPr>
          <p:cNvPr id="6" name="Picture 10" descr="C:\Users\Turtle\Desktop\Research Data\Deprecated\unity1.png"/>
          <p:cNvPicPr>
            <a:picLocks noChangeAspect="1" noChangeArrowheads="1"/>
          </p:cNvPicPr>
          <p:nvPr/>
        </p:nvPicPr>
        <p:blipFill>
          <a:blip r:embed="rId7"/>
          <a:srcRect/>
          <a:stretch>
            <a:fillRect/>
          </a:stretch>
        </p:blipFill>
        <p:spPr bwMode="auto">
          <a:xfrm>
            <a:off x="24155400" y="28346400"/>
            <a:ext cx="5982480" cy="3581400"/>
          </a:xfrm>
          <a:prstGeom prst="rect">
            <a:avLst/>
          </a:prstGeom>
          <a:noFill/>
        </p:spPr>
      </p:pic>
      <p:sp>
        <p:nvSpPr>
          <p:cNvPr id="50" name="Rectangle 59"/>
          <p:cNvSpPr>
            <a:spLocks noChangeArrowheads="1"/>
          </p:cNvSpPr>
          <p:nvPr/>
        </p:nvSpPr>
        <p:spPr bwMode="auto">
          <a:xfrm>
            <a:off x="17449800" y="33604200"/>
            <a:ext cx="5022850" cy="3785613"/>
          </a:xfrm>
          <a:prstGeom prst="rect">
            <a:avLst/>
          </a:prstGeom>
          <a:noFill/>
          <a:ln w="9525">
            <a:noFill/>
            <a:miter lim="800000"/>
            <a:headEnd/>
            <a:tailEnd/>
          </a:ln>
        </p:spPr>
        <p:txBody>
          <a:bodyPr wrap="square" lIns="91421" tIns="91421" rIns="91421" bIns="91421">
            <a:spAutoFit/>
          </a:bodyPr>
          <a:lstStyle/>
          <a:p>
            <a:pPr>
              <a:spcBef>
                <a:spcPct val="10000"/>
              </a:spcBef>
              <a:tabLst>
                <a:tab pos="498475" algn="l"/>
              </a:tabLst>
            </a:pPr>
            <a:r>
              <a:rPr lang="en-US" sz="2600" b="1" dirty="0">
                <a:latin typeface="Helvetica"/>
              </a:rPr>
              <a:t>Fig. </a:t>
            </a:r>
            <a:r>
              <a:rPr lang="en-US" sz="2600" b="1" dirty="0" smtClean="0">
                <a:latin typeface="Helvetica"/>
              </a:rPr>
              <a:t>5. </a:t>
            </a:r>
            <a:r>
              <a:rPr lang="en-US" sz="2600" dirty="0" smtClean="0">
                <a:latin typeface="Helvetica"/>
              </a:rPr>
              <a:t>A node will light up green when there is a connecting a path. It will light up Red when there are too many incoming edges (which breaks the rule of it being </a:t>
            </a:r>
            <a:r>
              <a:rPr lang="en-US" sz="2600" dirty="0" smtClean="0">
                <a:latin typeface="Helvetica"/>
              </a:rPr>
              <a:t>Hamiltonian</a:t>
            </a:r>
            <a:r>
              <a:rPr lang="en-US" sz="2600" dirty="0" smtClean="0">
                <a:latin typeface="Helvetica"/>
              </a:rPr>
              <a:t>). And the edges are color coded so that the green edges represent the current path. </a:t>
            </a:r>
            <a:endParaRPr lang="en-US" sz="2600" dirty="0">
              <a:latin typeface="Helvetica"/>
            </a:endParaRPr>
          </a:p>
        </p:txBody>
      </p:sp>
      <p:sp>
        <p:nvSpPr>
          <p:cNvPr id="51" name="Rectangle 59"/>
          <p:cNvSpPr>
            <a:spLocks noChangeArrowheads="1"/>
          </p:cNvSpPr>
          <p:nvPr/>
        </p:nvSpPr>
        <p:spPr bwMode="auto">
          <a:xfrm>
            <a:off x="13411200" y="26441400"/>
            <a:ext cx="2590800" cy="984847"/>
          </a:xfrm>
          <a:prstGeom prst="rect">
            <a:avLst/>
          </a:prstGeom>
          <a:noFill/>
          <a:ln w="9525">
            <a:noFill/>
            <a:miter lim="800000"/>
            <a:headEnd/>
            <a:tailEnd/>
          </a:ln>
        </p:spPr>
        <p:txBody>
          <a:bodyPr wrap="square" lIns="91421" tIns="91421" rIns="91421" bIns="91421">
            <a:spAutoFit/>
          </a:bodyPr>
          <a:lstStyle/>
          <a:p>
            <a:pPr>
              <a:spcBef>
                <a:spcPct val="10000"/>
              </a:spcBef>
              <a:tabLst>
                <a:tab pos="498475" algn="l"/>
              </a:tabLst>
            </a:pPr>
            <a:r>
              <a:rPr lang="en-US" sz="2600" b="1" dirty="0">
                <a:latin typeface="Helvetica"/>
              </a:rPr>
              <a:t>Fig. </a:t>
            </a:r>
            <a:r>
              <a:rPr lang="en-US" sz="2600" b="1" dirty="0" smtClean="0">
                <a:latin typeface="Helvetica"/>
              </a:rPr>
              <a:t>4. </a:t>
            </a:r>
            <a:r>
              <a:rPr lang="en-US" sz="2600" dirty="0" smtClean="0">
                <a:latin typeface="Helvetica"/>
              </a:rPr>
              <a:t>Color coded edges.</a:t>
            </a:r>
            <a:endParaRPr lang="en-US" sz="2600" dirty="0">
              <a:latin typeface="Helvetica"/>
            </a:endParaRPr>
          </a:p>
        </p:txBody>
      </p:sp>
      <p:pic>
        <p:nvPicPr>
          <p:cNvPr id="8" name="Picture 12" descr="C:\Users\Turtle\Desktop\Research Data\Deprecated\screen template.png"/>
          <p:cNvPicPr>
            <a:picLocks noChangeAspect="1" noChangeArrowheads="1"/>
          </p:cNvPicPr>
          <p:nvPr/>
        </p:nvPicPr>
        <p:blipFill>
          <a:blip r:embed="rId8"/>
          <a:srcRect/>
          <a:stretch>
            <a:fillRect/>
          </a:stretch>
        </p:blipFill>
        <p:spPr bwMode="auto">
          <a:xfrm>
            <a:off x="1295400" y="29565600"/>
            <a:ext cx="5562599" cy="3352800"/>
          </a:xfrm>
          <a:prstGeom prst="rect">
            <a:avLst/>
          </a:prstGeom>
          <a:noFill/>
          <a:ln>
            <a:solidFill>
              <a:schemeClr val="tx1"/>
            </a:solidFill>
          </a:ln>
        </p:spPr>
      </p:pic>
      <p:sp>
        <p:nvSpPr>
          <p:cNvPr id="56" name="Rectangle 59"/>
          <p:cNvSpPr>
            <a:spLocks noChangeArrowheads="1"/>
          </p:cNvSpPr>
          <p:nvPr/>
        </p:nvSpPr>
        <p:spPr bwMode="auto">
          <a:xfrm>
            <a:off x="35433000" y="12725400"/>
            <a:ext cx="1524000" cy="3225460"/>
          </a:xfrm>
          <a:prstGeom prst="rect">
            <a:avLst/>
          </a:prstGeom>
          <a:noFill/>
          <a:ln w="9525">
            <a:noFill/>
            <a:miter lim="800000"/>
            <a:headEnd/>
            <a:tailEnd/>
          </a:ln>
        </p:spPr>
        <p:txBody>
          <a:bodyPr wrap="square" lIns="91421" tIns="91421" rIns="91421" bIns="91421">
            <a:spAutoFit/>
          </a:bodyPr>
          <a:lstStyle/>
          <a:p>
            <a:pPr algn="just">
              <a:spcBef>
                <a:spcPct val="10000"/>
              </a:spcBef>
              <a:tabLst>
                <a:tab pos="498475" algn="l"/>
              </a:tabLst>
            </a:pPr>
            <a:r>
              <a:rPr lang="en-US" sz="2600" dirty="0" smtClean="0">
                <a:latin typeface="Helvetica"/>
              </a:rPr>
              <a:t>ABCD</a:t>
            </a:r>
          </a:p>
          <a:p>
            <a:pPr algn="just">
              <a:spcBef>
                <a:spcPct val="10000"/>
              </a:spcBef>
              <a:tabLst>
                <a:tab pos="498475" algn="l"/>
              </a:tabLst>
            </a:pPr>
            <a:r>
              <a:rPr lang="en-US" sz="2600" dirty="0" smtClean="0">
                <a:latin typeface="Helvetica"/>
              </a:rPr>
              <a:t>ABDC</a:t>
            </a:r>
          </a:p>
          <a:p>
            <a:pPr algn="just">
              <a:spcBef>
                <a:spcPct val="10000"/>
              </a:spcBef>
              <a:tabLst>
                <a:tab pos="498475" algn="l"/>
              </a:tabLst>
            </a:pPr>
            <a:r>
              <a:rPr lang="en-US" sz="2600" dirty="0" smtClean="0">
                <a:latin typeface="Helvetica"/>
              </a:rPr>
              <a:t>ACDB</a:t>
            </a:r>
          </a:p>
          <a:p>
            <a:pPr algn="just">
              <a:spcBef>
                <a:spcPct val="10000"/>
              </a:spcBef>
              <a:tabLst>
                <a:tab pos="498475" algn="l"/>
              </a:tabLst>
            </a:pPr>
            <a:r>
              <a:rPr lang="en-US" sz="2600" dirty="0" smtClean="0">
                <a:latin typeface="Helvetica"/>
              </a:rPr>
              <a:t>ACBD</a:t>
            </a:r>
          </a:p>
          <a:p>
            <a:pPr algn="just">
              <a:spcBef>
                <a:spcPct val="10000"/>
              </a:spcBef>
              <a:tabLst>
                <a:tab pos="498475" algn="l"/>
              </a:tabLst>
            </a:pPr>
            <a:r>
              <a:rPr lang="en-US" sz="2600" dirty="0" smtClean="0">
                <a:latin typeface="Helvetica"/>
              </a:rPr>
              <a:t>ADBC</a:t>
            </a:r>
          </a:p>
          <a:p>
            <a:pPr algn="just">
              <a:spcBef>
                <a:spcPct val="10000"/>
              </a:spcBef>
              <a:tabLst>
                <a:tab pos="498475" algn="l"/>
              </a:tabLst>
            </a:pPr>
            <a:r>
              <a:rPr lang="en-US" sz="2600" dirty="0" smtClean="0">
                <a:latin typeface="Helvetica"/>
              </a:rPr>
              <a:t>ADCB</a:t>
            </a:r>
          </a:p>
          <a:p>
            <a:pPr algn="just">
              <a:spcBef>
                <a:spcPct val="10000"/>
              </a:spcBef>
              <a:tabLst>
                <a:tab pos="498475" algn="l"/>
              </a:tabLst>
            </a:pPr>
            <a:endParaRPr lang="en-US" sz="2600" dirty="0" smtClean="0">
              <a:latin typeface="Helvetica"/>
            </a:endParaRPr>
          </a:p>
        </p:txBody>
      </p:sp>
      <p:sp>
        <p:nvSpPr>
          <p:cNvPr id="57" name="Rectangle 59"/>
          <p:cNvSpPr>
            <a:spLocks noChangeArrowheads="1"/>
          </p:cNvSpPr>
          <p:nvPr/>
        </p:nvSpPr>
        <p:spPr bwMode="auto">
          <a:xfrm>
            <a:off x="24079200" y="32308800"/>
            <a:ext cx="10287000" cy="984847"/>
          </a:xfrm>
          <a:prstGeom prst="rect">
            <a:avLst/>
          </a:prstGeom>
          <a:noFill/>
          <a:ln w="9525">
            <a:noFill/>
            <a:miter lim="800000"/>
            <a:headEnd/>
            <a:tailEnd/>
          </a:ln>
        </p:spPr>
        <p:txBody>
          <a:bodyPr wrap="square" lIns="91421" tIns="91421" rIns="91421" bIns="91421">
            <a:spAutoFit/>
          </a:bodyPr>
          <a:lstStyle/>
          <a:p>
            <a:pPr>
              <a:spcBef>
                <a:spcPct val="10000"/>
              </a:spcBef>
              <a:tabLst>
                <a:tab pos="498475" algn="l"/>
              </a:tabLst>
            </a:pPr>
            <a:r>
              <a:rPr lang="en-US" sz="2600" dirty="0" smtClean="0">
                <a:latin typeface="Helvetica"/>
              </a:rPr>
              <a:t>The text file is then interpreted by the Android device into a puzzle on the screen (Fig 7. ). </a:t>
            </a:r>
          </a:p>
        </p:txBody>
      </p:sp>
      <p:sp>
        <p:nvSpPr>
          <p:cNvPr id="61" name="Text Box 11"/>
          <p:cNvSpPr txBox="1">
            <a:spLocks noChangeArrowheads="1"/>
          </p:cNvSpPr>
          <p:nvPr/>
        </p:nvSpPr>
        <p:spPr bwMode="auto">
          <a:xfrm>
            <a:off x="35433000" y="23622000"/>
            <a:ext cx="9337675" cy="4548899"/>
          </a:xfrm>
          <a:prstGeom prst="rect">
            <a:avLst/>
          </a:prstGeom>
          <a:noFill/>
          <a:ln w="12700">
            <a:noFill/>
            <a:miter lim="800000"/>
            <a:headEnd/>
            <a:tailEnd/>
          </a:ln>
        </p:spPr>
        <p:txBody>
          <a:bodyPr wrap="square" lIns="91421" tIns="91421" rIns="91421" bIns="91421">
            <a:spAutoFit/>
          </a:bodyPr>
          <a:lstStyle/>
          <a:p>
            <a:pPr algn="just">
              <a:spcBef>
                <a:spcPct val="50000"/>
              </a:spcBef>
              <a:tabLst>
                <a:tab pos="506413" algn="l"/>
              </a:tabLst>
            </a:pPr>
            <a:r>
              <a:rPr lang="en-US" sz="4700" b="1" dirty="0" smtClean="0">
                <a:latin typeface="Helvetica"/>
              </a:rPr>
              <a:t>Conclusion</a:t>
            </a:r>
          </a:p>
          <a:p>
            <a:pPr algn="just">
              <a:spcBef>
                <a:spcPct val="50000"/>
              </a:spcBef>
              <a:tabLst>
                <a:tab pos="506413" algn="l"/>
              </a:tabLst>
            </a:pPr>
            <a:r>
              <a:rPr lang="en-US" sz="2600" dirty="0" smtClean="0">
                <a:latin typeface="Helvetica"/>
              </a:rPr>
              <a:t>Computers have an upper hand in that they don't have to physically move. Even a very simple graph, if large enough will take time for the human to connect all the nodes. It can be seen by looking at the chart that after 14 nodes computers begin to take an amount of time that humans do not reach. </a:t>
            </a:r>
          </a:p>
          <a:p>
            <a:pPr algn="just">
              <a:spcBef>
                <a:spcPct val="50000"/>
              </a:spcBef>
              <a:tabLst>
                <a:tab pos="506413" algn="l"/>
              </a:tabLst>
            </a:pPr>
            <a:r>
              <a:rPr lang="en-US" sz="2600" dirty="0" smtClean="0">
                <a:latin typeface="Helvetica"/>
              </a:rPr>
              <a:t>These results are still preliminary and we will data from a wider range of users to make a more accurate conclusion. </a:t>
            </a:r>
            <a:endParaRPr lang="en-US" sz="2600" dirty="0">
              <a:latin typeface="Helvetica"/>
            </a:endParaRPr>
          </a:p>
          <a:p>
            <a:pPr>
              <a:spcBef>
                <a:spcPct val="10000"/>
              </a:spcBef>
              <a:tabLst>
                <a:tab pos="506413" algn="l"/>
              </a:tabLst>
            </a:pPr>
            <a:endParaRPr lang="en-US" sz="2600" dirty="0">
              <a:latin typeface="Helvetica"/>
            </a:endParaRPr>
          </a:p>
        </p:txBody>
      </p:sp>
      <p:sp>
        <p:nvSpPr>
          <p:cNvPr id="39" name="Text Box 11"/>
          <p:cNvSpPr txBox="1">
            <a:spLocks noChangeArrowheads="1"/>
          </p:cNvSpPr>
          <p:nvPr/>
        </p:nvSpPr>
        <p:spPr bwMode="auto">
          <a:xfrm>
            <a:off x="35814000" y="31699200"/>
            <a:ext cx="9601200" cy="3388582"/>
          </a:xfrm>
          <a:prstGeom prst="rect">
            <a:avLst/>
          </a:prstGeom>
          <a:noFill/>
          <a:ln w="12700">
            <a:noFill/>
            <a:miter lim="800000"/>
            <a:headEnd/>
            <a:tailEnd/>
          </a:ln>
        </p:spPr>
        <p:txBody>
          <a:bodyPr wrap="square" lIns="91421" tIns="91421" rIns="91421" bIns="91421">
            <a:spAutoFit/>
          </a:bodyPr>
          <a:lstStyle/>
          <a:p>
            <a:pPr algn="just">
              <a:spcBef>
                <a:spcPct val="50000"/>
              </a:spcBef>
              <a:tabLst>
                <a:tab pos="506413" algn="l"/>
              </a:tabLst>
            </a:pPr>
            <a:r>
              <a:rPr lang="en-US" sz="2800" i="1" dirty="0" smtClean="0">
                <a:latin typeface="Helvetica"/>
              </a:rPr>
              <a:t> </a:t>
            </a:r>
            <a:endParaRPr lang="en-US" sz="2800" dirty="0" smtClean="0">
              <a:latin typeface="Helvetica"/>
            </a:endParaRPr>
          </a:p>
          <a:p>
            <a:pPr algn="just">
              <a:spcBef>
                <a:spcPct val="50000"/>
              </a:spcBef>
              <a:tabLst>
                <a:tab pos="506413" algn="l"/>
              </a:tabLst>
            </a:pPr>
            <a:endParaRPr lang="en-US" sz="2800" dirty="0" smtClean="0">
              <a:latin typeface="Helvetica"/>
            </a:endParaRPr>
          </a:p>
          <a:p>
            <a:pPr algn="just">
              <a:spcBef>
                <a:spcPct val="50000"/>
              </a:spcBef>
              <a:tabLst>
                <a:tab pos="506413" algn="l"/>
              </a:tabLst>
            </a:pPr>
            <a:endParaRPr lang="en-US" sz="2800" dirty="0" smtClean="0">
              <a:latin typeface="Helvetica"/>
            </a:endParaRPr>
          </a:p>
          <a:p>
            <a:pPr algn="just">
              <a:spcBef>
                <a:spcPct val="50000"/>
              </a:spcBef>
              <a:tabLst>
                <a:tab pos="506413" algn="l"/>
              </a:tabLst>
            </a:pPr>
            <a:endParaRPr lang="en-US" sz="2600" dirty="0">
              <a:latin typeface="Helvetica"/>
            </a:endParaRPr>
          </a:p>
          <a:p>
            <a:pPr>
              <a:spcBef>
                <a:spcPct val="10000"/>
              </a:spcBef>
              <a:tabLst>
                <a:tab pos="506413" algn="l"/>
              </a:tabLst>
            </a:pPr>
            <a:endParaRPr lang="en-US" sz="2600" dirty="0">
              <a:latin typeface="Helvetica"/>
            </a:endParaRPr>
          </a:p>
          <a:p>
            <a:pPr>
              <a:spcBef>
                <a:spcPct val="10000"/>
              </a:spcBef>
              <a:tabLst>
                <a:tab pos="506413" algn="l"/>
              </a:tabLst>
            </a:pPr>
            <a:endParaRPr lang="en-US" sz="2600" dirty="0">
              <a:latin typeface="Helvetica"/>
            </a:endParaRPr>
          </a:p>
        </p:txBody>
      </p:sp>
      <p:sp>
        <p:nvSpPr>
          <p:cNvPr id="41" name="Rectangle 59"/>
          <p:cNvSpPr>
            <a:spLocks noChangeArrowheads="1"/>
          </p:cNvSpPr>
          <p:nvPr/>
        </p:nvSpPr>
        <p:spPr bwMode="auto">
          <a:xfrm>
            <a:off x="38785800" y="12725400"/>
            <a:ext cx="2362200" cy="3225460"/>
          </a:xfrm>
          <a:prstGeom prst="rect">
            <a:avLst/>
          </a:prstGeom>
          <a:noFill/>
          <a:ln w="9525">
            <a:noFill/>
            <a:miter lim="800000"/>
            <a:headEnd/>
            <a:tailEnd/>
          </a:ln>
        </p:spPr>
        <p:txBody>
          <a:bodyPr wrap="square" lIns="91421" tIns="91421" rIns="91421" bIns="91421">
            <a:spAutoFit/>
          </a:bodyPr>
          <a:lstStyle/>
          <a:p>
            <a:pPr algn="just">
              <a:spcBef>
                <a:spcPct val="10000"/>
              </a:spcBef>
              <a:tabLst>
                <a:tab pos="498475" algn="l"/>
              </a:tabLst>
            </a:pPr>
            <a:r>
              <a:rPr lang="en-US" sz="2600" dirty="0" smtClean="0">
                <a:latin typeface="Helvetica"/>
              </a:rPr>
              <a:t>BCDA</a:t>
            </a:r>
          </a:p>
          <a:p>
            <a:pPr algn="just">
              <a:spcBef>
                <a:spcPct val="10000"/>
              </a:spcBef>
              <a:tabLst>
                <a:tab pos="498475" algn="l"/>
              </a:tabLst>
            </a:pPr>
            <a:r>
              <a:rPr lang="en-US" sz="2600" dirty="0" smtClean="0">
                <a:latin typeface="Helvetica"/>
              </a:rPr>
              <a:t>BDCA</a:t>
            </a:r>
          </a:p>
          <a:p>
            <a:pPr algn="just">
              <a:spcBef>
                <a:spcPct val="10000"/>
              </a:spcBef>
              <a:tabLst>
                <a:tab pos="498475" algn="l"/>
              </a:tabLst>
            </a:pPr>
            <a:r>
              <a:rPr lang="en-US" sz="2600" dirty="0" smtClean="0">
                <a:latin typeface="Helvetica"/>
              </a:rPr>
              <a:t>BACD</a:t>
            </a:r>
          </a:p>
          <a:p>
            <a:pPr algn="just">
              <a:spcBef>
                <a:spcPct val="10000"/>
              </a:spcBef>
              <a:tabLst>
                <a:tab pos="498475" algn="l"/>
              </a:tabLst>
            </a:pPr>
            <a:r>
              <a:rPr lang="en-US" sz="2600" dirty="0" smtClean="0">
                <a:latin typeface="Helvetica"/>
              </a:rPr>
              <a:t>BDAC</a:t>
            </a:r>
          </a:p>
          <a:p>
            <a:pPr algn="just">
              <a:spcBef>
                <a:spcPct val="10000"/>
              </a:spcBef>
              <a:tabLst>
                <a:tab pos="498475" algn="l"/>
              </a:tabLst>
            </a:pPr>
            <a:r>
              <a:rPr lang="en-US" sz="2600" dirty="0" smtClean="0">
                <a:latin typeface="Helvetica"/>
              </a:rPr>
              <a:t>BCAD</a:t>
            </a:r>
          </a:p>
          <a:p>
            <a:pPr algn="just">
              <a:spcBef>
                <a:spcPct val="10000"/>
              </a:spcBef>
              <a:tabLst>
                <a:tab pos="498475" algn="l"/>
              </a:tabLst>
            </a:pPr>
            <a:r>
              <a:rPr lang="en-US" sz="2600" dirty="0" smtClean="0">
                <a:latin typeface="Helvetica"/>
              </a:rPr>
              <a:t>BADC</a:t>
            </a:r>
          </a:p>
          <a:p>
            <a:pPr algn="just">
              <a:spcBef>
                <a:spcPct val="10000"/>
              </a:spcBef>
              <a:tabLst>
                <a:tab pos="498475" algn="l"/>
              </a:tabLst>
            </a:pPr>
            <a:endParaRPr lang="en-US" sz="2600" dirty="0" smtClean="0">
              <a:latin typeface="Helvetica"/>
            </a:endParaRPr>
          </a:p>
        </p:txBody>
      </p:sp>
      <p:sp>
        <p:nvSpPr>
          <p:cNvPr id="42" name="Rectangle 59"/>
          <p:cNvSpPr>
            <a:spLocks noChangeArrowheads="1"/>
          </p:cNvSpPr>
          <p:nvPr/>
        </p:nvSpPr>
        <p:spPr bwMode="auto">
          <a:xfrm>
            <a:off x="36880800" y="12725400"/>
            <a:ext cx="2362200" cy="584737"/>
          </a:xfrm>
          <a:prstGeom prst="rect">
            <a:avLst/>
          </a:prstGeom>
          <a:noFill/>
          <a:ln w="9525">
            <a:noFill/>
            <a:miter lim="800000"/>
            <a:headEnd/>
            <a:tailEnd/>
          </a:ln>
        </p:spPr>
        <p:txBody>
          <a:bodyPr wrap="square" lIns="91421" tIns="91421" rIns="91421" bIns="91421">
            <a:spAutoFit/>
          </a:bodyPr>
          <a:lstStyle/>
          <a:p>
            <a:pPr algn="just">
              <a:spcBef>
                <a:spcPct val="10000"/>
              </a:spcBef>
              <a:tabLst>
                <a:tab pos="498475" algn="l"/>
              </a:tabLst>
            </a:pPr>
            <a:r>
              <a:rPr lang="en-US" sz="2600" dirty="0" smtClean="0">
                <a:latin typeface="Helvetica"/>
              </a:rPr>
              <a:t>Then:</a:t>
            </a:r>
          </a:p>
        </p:txBody>
      </p:sp>
      <p:sp>
        <p:nvSpPr>
          <p:cNvPr id="44" name="Rectangle 59"/>
          <p:cNvSpPr>
            <a:spLocks noChangeArrowheads="1"/>
          </p:cNvSpPr>
          <p:nvPr/>
        </p:nvSpPr>
        <p:spPr bwMode="auto">
          <a:xfrm>
            <a:off x="40690800" y="12801600"/>
            <a:ext cx="2362200" cy="584737"/>
          </a:xfrm>
          <a:prstGeom prst="rect">
            <a:avLst/>
          </a:prstGeom>
          <a:noFill/>
          <a:ln w="9525">
            <a:noFill/>
            <a:miter lim="800000"/>
            <a:headEnd/>
            <a:tailEnd/>
          </a:ln>
        </p:spPr>
        <p:txBody>
          <a:bodyPr wrap="square" lIns="91421" tIns="91421" rIns="91421" bIns="91421">
            <a:spAutoFit/>
          </a:bodyPr>
          <a:lstStyle/>
          <a:p>
            <a:pPr algn="just">
              <a:spcBef>
                <a:spcPct val="10000"/>
              </a:spcBef>
              <a:tabLst>
                <a:tab pos="498475" algn="l"/>
              </a:tabLst>
            </a:pPr>
            <a:r>
              <a:rPr lang="en-US" sz="2600" dirty="0" smtClean="0">
                <a:latin typeface="Helvetica"/>
              </a:rPr>
              <a:t>And so on.. </a:t>
            </a:r>
          </a:p>
        </p:txBody>
      </p:sp>
      <p:sp>
        <p:nvSpPr>
          <p:cNvPr id="45" name="Rectangle 59"/>
          <p:cNvSpPr>
            <a:spLocks noChangeArrowheads="1"/>
          </p:cNvSpPr>
          <p:nvPr/>
        </p:nvSpPr>
        <p:spPr bwMode="auto">
          <a:xfrm>
            <a:off x="35433000" y="15594485"/>
            <a:ext cx="9372600" cy="2585285"/>
          </a:xfrm>
          <a:prstGeom prst="rect">
            <a:avLst/>
          </a:prstGeom>
          <a:noFill/>
          <a:ln w="9525">
            <a:noFill/>
            <a:miter lim="800000"/>
            <a:headEnd/>
            <a:tailEnd/>
          </a:ln>
        </p:spPr>
        <p:txBody>
          <a:bodyPr wrap="square" lIns="91421" tIns="91421" rIns="91421" bIns="91421">
            <a:spAutoFit/>
          </a:bodyPr>
          <a:lstStyle/>
          <a:p>
            <a:pPr algn="just">
              <a:spcBef>
                <a:spcPct val="10000"/>
              </a:spcBef>
              <a:tabLst>
                <a:tab pos="498475" algn="l"/>
              </a:tabLst>
            </a:pPr>
            <a:r>
              <a:rPr lang="en-US" sz="2600" dirty="0" smtClean="0">
                <a:latin typeface="Helvetica"/>
              </a:rPr>
              <a:t>Because the paths are cycles, we can shift over the letters however we want. If we did that, we could can make it so that A is at the start of the sequence, and the function already checked all paths starting with A. Therefore only the first set of permutations needs to be calculated which starts with the Letter A. </a:t>
            </a:r>
          </a:p>
        </p:txBody>
      </p:sp>
      <p:sp>
        <p:nvSpPr>
          <p:cNvPr id="37" name="Text Box 13"/>
          <p:cNvSpPr txBox="1">
            <a:spLocks noChangeArrowheads="1"/>
          </p:cNvSpPr>
          <p:nvPr/>
        </p:nvSpPr>
        <p:spPr bwMode="auto">
          <a:xfrm>
            <a:off x="35585400" y="32004000"/>
            <a:ext cx="9525000" cy="6401714"/>
          </a:xfrm>
          <a:prstGeom prst="rect">
            <a:avLst/>
          </a:prstGeom>
          <a:noFill/>
          <a:ln w="12700">
            <a:noFill/>
            <a:miter lim="800000"/>
            <a:headEnd/>
            <a:tailEnd/>
          </a:ln>
        </p:spPr>
        <p:txBody>
          <a:bodyPr wrap="square" lIns="91421" tIns="91421" rIns="91421" bIns="91421">
            <a:spAutoFit/>
          </a:bodyPr>
          <a:lstStyle/>
          <a:p>
            <a:pPr algn="just">
              <a:spcBef>
                <a:spcPct val="50000"/>
              </a:spcBef>
              <a:tabLst>
                <a:tab pos="506413" algn="l"/>
              </a:tabLst>
            </a:pPr>
            <a:r>
              <a:rPr lang="en-US" sz="4400" b="1" dirty="0" smtClean="0">
                <a:latin typeface="Helvetica"/>
              </a:rPr>
              <a:t>References</a:t>
            </a:r>
          </a:p>
          <a:p>
            <a:pPr>
              <a:buFont typeface="Arial" pitchFamily="34" charset="0"/>
              <a:buChar char="•"/>
            </a:pPr>
            <a:r>
              <a:rPr lang="en-US" sz="2400" dirty="0" err="1" smtClean="0"/>
              <a:t>Keeley</a:t>
            </a:r>
            <a:r>
              <a:rPr lang="en-US" sz="2400" dirty="0" smtClean="0"/>
              <a:t>, J. 2010.  </a:t>
            </a:r>
            <a:r>
              <a:rPr lang="en-US" sz="2400" i="1" dirty="0" smtClean="0"/>
              <a:t>Protein-folding game taps power of worldwide audience to solve difficult puzzles. 	h</a:t>
            </a:r>
            <a:r>
              <a:rPr lang="en-US" sz="2400" dirty="0" smtClean="0"/>
              <a:t>ttp://www.eurekalert.org/pub_releases/2010-08/hhmi-	pgt080310.php</a:t>
            </a:r>
            <a:endParaRPr lang="en-US" sz="2400" b="1" dirty="0" smtClean="0">
              <a:latin typeface="Helvetica"/>
            </a:endParaRPr>
          </a:p>
          <a:p>
            <a:pPr>
              <a:buFont typeface="Arial" pitchFamily="34" charset="0"/>
              <a:buChar char="•"/>
            </a:pPr>
            <a:r>
              <a:rPr lang="en-US" sz="2400" dirty="0" smtClean="0">
                <a:latin typeface="Helvetica"/>
              </a:rPr>
              <a:t>Robertson, S., </a:t>
            </a:r>
            <a:r>
              <a:rPr lang="en-US" sz="2400" dirty="0" err="1" smtClean="0">
                <a:latin typeface="Helvetica"/>
              </a:rPr>
              <a:t>Vojnovic</a:t>
            </a:r>
            <a:r>
              <a:rPr lang="en-US" sz="2400" dirty="0" smtClean="0">
                <a:latin typeface="Helvetica"/>
              </a:rPr>
              <a:t>, M., Weber, I. 2009. </a:t>
            </a:r>
            <a:r>
              <a:rPr lang="en-US" sz="2400" i="1" dirty="0" smtClean="0">
                <a:latin typeface="Helvetica"/>
              </a:rPr>
              <a:t>Rethinking the ESP 	Game. 	</a:t>
            </a:r>
          </a:p>
          <a:p>
            <a:r>
              <a:rPr lang="en-US" sz="2400" i="1" dirty="0" smtClean="0">
                <a:latin typeface="Helvetica"/>
              </a:rPr>
              <a:t>	research.microsoft.com/apps/pubs/</a:t>
            </a:r>
            <a:r>
              <a:rPr lang="en-US" sz="2400" i="1" dirty="0" err="1" smtClean="0">
                <a:latin typeface="Helvetica"/>
              </a:rPr>
              <a:t>default.aspx?id</a:t>
            </a:r>
            <a:r>
              <a:rPr lang="en-US" sz="2400" i="1" dirty="0" smtClean="0">
                <a:latin typeface="Helvetica"/>
              </a:rPr>
              <a:t>=70638</a:t>
            </a:r>
            <a:endParaRPr lang="en-US" sz="2400" dirty="0" smtClean="0">
              <a:latin typeface="Helvetica"/>
            </a:endParaRPr>
          </a:p>
          <a:p>
            <a:pPr algn="just">
              <a:spcBef>
                <a:spcPct val="50000"/>
              </a:spcBef>
              <a:buFont typeface="Arial" pitchFamily="34" charset="0"/>
              <a:buChar char="•"/>
              <a:tabLst>
                <a:tab pos="506413" algn="l"/>
              </a:tabLst>
            </a:pPr>
            <a:r>
              <a:rPr lang="en-US" sz="2400" dirty="0" err="1" smtClean="0">
                <a:latin typeface="Helvetica"/>
              </a:rPr>
              <a:t>Sipser</a:t>
            </a:r>
            <a:r>
              <a:rPr lang="en-US" sz="2400" dirty="0" smtClean="0">
                <a:latin typeface="Helvetica"/>
              </a:rPr>
              <a:t>, M. 2012. </a:t>
            </a:r>
            <a:r>
              <a:rPr lang="en-US" sz="2400" i="1" dirty="0" smtClean="0">
                <a:latin typeface="Helvetica"/>
              </a:rPr>
              <a:t>Introduction to the Theory of Computation. </a:t>
            </a:r>
          </a:p>
          <a:p>
            <a:pPr algn="just">
              <a:spcBef>
                <a:spcPct val="50000"/>
              </a:spcBef>
              <a:buFont typeface="Arial" pitchFamily="34" charset="0"/>
              <a:buChar char="•"/>
              <a:tabLst>
                <a:tab pos="506413" algn="l"/>
              </a:tabLst>
            </a:pPr>
            <a:r>
              <a:rPr lang="en-US" sz="2400" dirty="0" smtClean="0">
                <a:latin typeface="Helvetica"/>
              </a:rPr>
              <a:t>Von </a:t>
            </a:r>
            <a:r>
              <a:rPr lang="en-US" sz="2400" dirty="0" err="1" smtClean="0">
                <a:latin typeface="Helvetica"/>
              </a:rPr>
              <a:t>Ahn</a:t>
            </a:r>
            <a:r>
              <a:rPr lang="en-US" sz="2400" dirty="0" smtClean="0">
                <a:latin typeface="Helvetica"/>
              </a:rPr>
              <a:t>, L., </a:t>
            </a:r>
            <a:r>
              <a:rPr lang="en-US" sz="2400" dirty="0" err="1" smtClean="0">
                <a:latin typeface="Helvetica"/>
              </a:rPr>
              <a:t>Dabbish</a:t>
            </a:r>
            <a:r>
              <a:rPr lang="en-US" sz="2400" dirty="0" smtClean="0">
                <a:latin typeface="Helvetica"/>
              </a:rPr>
              <a:t>, L. 2008. </a:t>
            </a:r>
            <a:r>
              <a:rPr lang="en-US" sz="2400" i="1" dirty="0" smtClean="0"/>
              <a:t>Designing Games With a Purpose.</a:t>
            </a:r>
            <a:r>
              <a:rPr lang="en-US" sz="2400" dirty="0" smtClean="0">
                <a:latin typeface="Helvetica"/>
              </a:rPr>
              <a:t> </a:t>
            </a:r>
            <a:r>
              <a:rPr lang="en-US" sz="2400" i="1" dirty="0" smtClean="0">
                <a:latin typeface="Helvetica"/>
              </a:rPr>
              <a:t>Communications of the ACM, Vol. 51 No. 8, Pages 58-67. 	</a:t>
            </a:r>
          </a:p>
          <a:p>
            <a:pPr algn="just">
              <a:spcBef>
                <a:spcPct val="50000"/>
              </a:spcBef>
              <a:buFont typeface="Arial" pitchFamily="34" charset="0"/>
              <a:buChar char="•"/>
              <a:tabLst>
                <a:tab pos="506413" algn="l"/>
              </a:tabLst>
            </a:pPr>
            <a:r>
              <a:rPr lang="en-US" sz="2400" dirty="0" smtClean="0">
                <a:latin typeface="Helvetica"/>
              </a:rPr>
              <a:t>cacm.acm.org/magazines/2008/8/5341-designing-games-with-a-	purpose/</a:t>
            </a:r>
            <a:r>
              <a:rPr lang="en-US" sz="2400" dirty="0" err="1" smtClean="0">
                <a:latin typeface="Helvetica"/>
              </a:rPr>
              <a:t>fulltext</a:t>
            </a:r>
            <a:endParaRPr lang="en-US" sz="2400" dirty="0" smtClean="0">
              <a:latin typeface="Helvetica"/>
            </a:endParaRPr>
          </a:p>
          <a:p>
            <a:pPr algn="just">
              <a:spcBef>
                <a:spcPct val="50000"/>
              </a:spcBef>
              <a:tabLst>
                <a:tab pos="506413" algn="l"/>
              </a:tabLst>
            </a:pPr>
            <a:endParaRPr lang="en-US" sz="2400" dirty="0" smtClean="0">
              <a:latin typeface="Helvetica"/>
            </a:endParaRPr>
          </a:p>
        </p:txBody>
      </p:sp>
      <p:graphicFrame>
        <p:nvGraphicFramePr>
          <p:cNvPr id="46" name="Content Placeholder 3"/>
          <p:cNvGraphicFramePr>
            <a:graphicFrameLocks/>
          </p:cNvGraphicFramePr>
          <p:nvPr/>
        </p:nvGraphicFramePr>
        <p:xfrm>
          <a:off x="12344400" y="7543800"/>
          <a:ext cx="20726400" cy="14478000"/>
        </p:xfrm>
        <a:graphic>
          <a:graphicData uri="http://schemas.openxmlformats.org/drawingml/2006/chart">
            <c:chart xmlns:c="http://schemas.openxmlformats.org/drawingml/2006/chart" xmlns:r="http://schemas.openxmlformats.org/officeDocument/2006/relationships" r:id="rId9"/>
          </a:graphicData>
        </a:graphic>
      </p:graphicFrame>
      <p:sp>
        <p:nvSpPr>
          <p:cNvPr id="47" name="Text Box 12"/>
          <p:cNvSpPr txBox="1">
            <a:spLocks noChangeArrowheads="1"/>
          </p:cNvSpPr>
          <p:nvPr/>
        </p:nvSpPr>
        <p:spPr bwMode="auto">
          <a:xfrm>
            <a:off x="20726400" y="6934200"/>
            <a:ext cx="2895600" cy="584737"/>
          </a:xfrm>
          <a:prstGeom prst="rect">
            <a:avLst/>
          </a:prstGeom>
          <a:noFill/>
          <a:ln w="12700">
            <a:noFill/>
            <a:miter lim="800000"/>
            <a:headEnd/>
            <a:tailEnd/>
          </a:ln>
        </p:spPr>
        <p:txBody>
          <a:bodyPr wrap="square" lIns="91421" tIns="91421" rIns="91421" bIns="91421">
            <a:spAutoFit/>
          </a:bodyPr>
          <a:lstStyle/>
          <a:p>
            <a:pPr algn="just">
              <a:tabLst>
                <a:tab pos="498475" algn="l"/>
              </a:tabLst>
            </a:pPr>
            <a:r>
              <a:rPr lang="en-US" sz="2600" dirty="0" smtClean="0">
                <a:latin typeface="Helvetica"/>
              </a:rPr>
              <a:t>Logarithmic Scale</a:t>
            </a:r>
            <a:endParaRPr lang="en-US" sz="2600" dirty="0">
              <a:latin typeface="Helvetica"/>
            </a:endParaRPr>
          </a:p>
        </p:txBody>
      </p:sp>
      <p:sp>
        <p:nvSpPr>
          <p:cNvPr id="49" name="Rectangle 59"/>
          <p:cNvSpPr>
            <a:spLocks noChangeArrowheads="1"/>
          </p:cNvSpPr>
          <p:nvPr/>
        </p:nvSpPr>
        <p:spPr bwMode="auto">
          <a:xfrm>
            <a:off x="7315200" y="31775400"/>
            <a:ext cx="2590800" cy="1024858"/>
          </a:xfrm>
          <a:prstGeom prst="rect">
            <a:avLst/>
          </a:prstGeom>
          <a:noFill/>
          <a:ln w="9525">
            <a:noFill/>
            <a:miter lim="800000"/>
            <a:headEnd/>
            <a:tailEnd/>
          </a:ln>
        </p:spPr>
        <p:txBody>
          <a:bodyPr wrap="square" lIns="91421" tIns="91421" rIns="91421" bIns="91421">
            <a:spAutoFit/>
          </a:bodyPr>
          <a:lstStyle/>
          <a:p>
            <a:pPr>
              <a:spcBef>
                <a:spcPct val="10000"/>
              </a:spcBef>
              <a:tabLst>
                <a:tab pos="498475" algn="l"/>
              </a:tabLst>
            </a:pPr>
            <a:r>
              <a:rPr lang="en-US" sz="2600" b="1" dirty="0">
                <a:latin typeface="Helvetica"/>
              </a:rPr>
              <a:t>Fig. </a:t>
            </a:r>
            <a:r>
              <a:rPr lang="en-US" sz="2600" b="1" dirty="0" smtClean="0">
                <a:latin typeface="Helvetica"/>
              </a:rPr>
              <a:t>3. </a:t>
            </a:r>
            <a:r>
              <a:rPr lang="en-US" sz="2600" dirty="0" smtClean="0">
                <a:latin typeface="Helvetica"/>
              </a:rPr>
              <a:t>First </a:t>
            </a:r>
          </a:p>
          <a:p>
            <a:pPr>
              <a:spcBef>
                <a:spcPct val="10000"/>
              </a:spcBef>
              <a:tabLst>
                <a:tab pos="498475" algn="l"/>
              </a:tabLst>
            </a:pPr>
            <a:r>
              <a:rPr lang="en-US" sz="2600" dirty="0" smtClean="0">
                <a:latin typeface="Helvetica"/>
              </a:rPr>
              <a:t>design plan.</a:t>
            </a:r>
            <a:endParaRPr lang="en-US" sz="2600" dirty="0">
              <a:latin typeface="Helvetica"/>
            </a:endParaRPr>
          </a:p>
        </p:txBody>
      </p:sp>
      <p:sp>
        <p:nvSpPr>
          <p:cNvPr id="52" name="Rectangle 59"/>
          <p:cNvSpPr>
            <a:spLocks noChangeArrowheads="1"/>
          </p:cNvSpPr>
          <p:nvPr/>
        </p:nvSpPr>
        <p:spPr bwMode="auto">
          <a:xfrm>
            <a:off x="30556200" y="36347400"/>
            <a:ext cx="3810000" cy="984847"/>
          </a:xfrm>
          <a:prstGeom prst="rect">
            <a:avLst/>
          </a:prstGeom>
          <a:noFill/>
          <a:ln w="9525">
            <a:noFill/>
            <a:miter lim="800000"/>
            <a:headEnd/>
            <a:tailEnd/>
          </a:ln>
        </p:spPr>
        <p:txBody>
          <a:bodyPr wrap="square" lIns="91421" tIns="91421" rIns="91421" bIns="91421">
            <a:spAutoFit/>
          </a:bodyPr>
          <a:lstStyle/>
          <a:p>
            <a:pPr>
              <a:spcBef>
                <a:spcPct val="10000"/>
              </a:spcBef>
              <a:tabLst>
                <a:tab pos="498475" algn="l"/>
              </a:tabLst>
            </a:pPr>
            <a:r>
              <a:rPr lang="en-US" sz="2600" b="1" dirty="0">
                <a:latin typeface="Helvetica"/>
              </a:rPr>
              <a:t>Fig. </a:t>
            </a:r>
            <a:r>
              <a:rPr lang="en-US" sz="2600" b="1" dirty="0" smtClean="0">
                <a:latin typeface="Helvetica"/>
              </a:rPr>
              <a:t>7. </a:t>
            </a:r>
            <a:r>
              <a:rPr lang="en-US" sz="2600" dirty="0" smtClean="0">
                <a:latin typeface="Helvetica"/>
              </a:rPr>
              <a:t>The</a:t>
            </a:r>
            <a:r>
              <a:rPr lang="en-US" sz="2600" b="1" dirty="0" smtClean="0">
                <a:latin typeface="Helvetica"/>
              </a:rPr>
              <a:t> </a:t>
            </a:r>
            <a:r>
              <a:rPr lang="en-US" sz="2600" dirty="0" smtClean="0">
                <a:latin typeface="Helvetica"/>
              </a:rPr>
              <a:t>graph when loaded into the game.</a:t>
            </a:r>
            <a:endParaRPr lang="en-US" sz="2600" dirty="0">
              <a:latin typeface="Helvetica"/>
            </a:endParaRPr>
          </a:p>
        </p:txBody>
      </p:sp>
      <p:sp>
        <p:nvSpPr>
          <p:cNvPr id="54" name="Rectangle 59"/>
          <p:cNvSpPr>
            <a:spLocks noChangeArrowheads="1"/>
          </p:cNvSpPr>
          <p:nvPr/>
        </p:nvSpPr>
        <p:spPr bwMode="auto">
          <a:xfrm>
            <a:off x="30327600" y="30099000"/>
            <a:ext cx="3429000" cy="1785066"/>
          </a:xfrm>
          <a:prstGeom prst="rect">
            <a:avLst/>
          </a:prstGeom>
          <a:noFill/>
          <a:ln w="9525">
            <a:noFill/>
            <a:miter lim="800000"/>
            <a:headEnd/>
            <a:tailEnd/>
          </a:ln>
        </p:spPr>
        <p:txBody>
          <a:bodyPr wrap="square" lIns="91421" tIns="91421" rIns="91421" bIns="91421">
            <a:spAutoFit/>
          </a:bodyPr>
          <a:lstStyle/>
          <a:p>
            <a:pPr>
              <a:spcBef>
                <a:spcPct val="10000"/>
              </a:spcBef>
              <a:tabLst>
                <a:tab pos="498475" algn="l"/>
              </a:tabLst>
            </a:pPr>
            <a:r>
              <a:rPr lang="en-US" sz="2600" b="1" dirty="0">
                <a:latin typeface="Helvetica"/>
              </a:rPr>
              <a:t>Fig. </a:t>
            </a:r>
            <a:r>
              <a:rPr lang="en-US" sz="2600" b="1" dirty="0" smtClean="0">
                <a:latin typeface="Helvetica"/>
              </a:rPr>
              <a:t>6. </a:t>
            </a:r>
            <a:r>
              <a:rPr lang="en-US" sz="2600" dirty="0" smtClean="0">
                <a:latin typeface="Helvetica"/>
              </a:rPr>
              <a:t>A picture of the puzzle was drawn in Photoshop placed over a 2d plane.</a:t>
            </a:r>
            <a:endParaRPr lang="en-US" sz="2600" dirty="0">
              <a:latin typeface="Helvetica"/>
            </a:endParaRPr>
          </a:p>
        </p:txBody>
      </p:sp>
      <p:pic>
        <p:nvPicPr>
          <p:cNvPr id="1026" name="Picture 2" descr="C:\Users\Turtle\Desktop\qrcode.png"/>
          <p:cNvPicPr>
            <a:picLocks noChangeAspect="1" noChangeArrowheads="1"/>
          </p:cNvPicPr>
          <p:nvPr/>
        </p:nvPicPr>
        <p:blipFill>
          <a:blip r:embed="rId10"/>
          <a:srcRect/>
          <a:stretch>
            <a:fillRect/>
          </a:stretch>
        </p:blipFill>
        <p:spPr bwMode="auto">
          <a:xfrm>
            <a:off x="1371600" y="34442400"/>
            <a:ext cx="2971800" cy="2971800"/>
          </a:xfrm>
          <a:prstGeom prst="rect">
            <a:avLst/>
          </a:prstGeom>
          <a:noFill/>
        </p:spPr>
      </p:pic>
      <p:pic>
        <p:nvPicPr>
          <p:cNvPr id="1027" name="Picture 3" descr="C:\Users\Turtle\Desktop\ingame.png"/>
          <p:cNvPicPr>
            <a:picLocks noChangeAspect="1" noChangeArrowheads="1"/>
          </p:cNvPicPr>
          <p:nvPr/>
        </p:nvPicPr>
        <p:blipFill>
          <a:blip r:embed="rId11"/>
          <a:srcRect/>
          <a:stretch>
            <a:fillRect/>
          </a:stretch>
        </p:blipFill>
        <p:spPr bwMode="auto">
          <a:xfrm>
            <a:off x="24155400" y="33832800"/>
            <a:ext cx="6235700" cy="3771900"/>
          </a:xfrm>
          <a:prstGeom prst="rect">
            <a:avLst/>
          </a:prstGeom>
          <a:noFill/>
        </p:spPr>
      </p:pic>
      <p:sp>
        <p:nvSpPr>
          <p:cNvPr id="40" name="Rectangle 59"/>
          <p:cNvSpPr>
            <a:spLocks noChangeArrowheads="1"/>
          </p:cNvSpPr>
          <p:nvPr/>
        </p:nvSpPr>
        <p:spPr bwMode="auto">
          <a:xfrm>
            <a:off x="4267200" y="36195000"/>
            <a:ext cx="3048000" cy="984847"/>
          </a:xfrm>
          <a:prstGeom prst="rect">
            <a:avLst/>
          </a:prstGeom>
          <a:noFill/>
          <a:ln w="9525">
            <a:noFill/>
            <a:miter lim="800000"/>
            <a:headEnd/>
            <a:tailEnd/>
          </a:ln>
        </p:spPr>
        <p:txBody>
          <a:bodyPr wrap="square" lIns="91421" tIns="91421" rIns="91421" bIns="91421">
            <a:spAutoFit/>
          </a:bodyPr>
          <a:lstStyle/>
          <a:p>
            <a:pPr>
              <a:spcBef>
                <a:spcPct val="10000"/>
              </a:spcBef>
              <a:tabLst>
                <a:tab pos="498475" algn="l"/>
              </a:tabLst>
            </a:pPr>
            <a:r>
              <a:rPr lang="en-US" sz="2600" dirty="0" smtClean="0">
                <a:latin typeface="Helvetica"/>
              </a:rPr>
              <a:t>Scan this for more information.</a:t>
            </a:r>
            <a:endParaRPr lang="en-US" sz="2600" dirty="0">
              <a:latin typeface="Helvetica"/>
            </a:endParaRPr>
          </a:p>
        </p:txBody>
      </p:sp>
      <p:sp>
        <p:nvSpPr>
          <p:cNvPr id="53" name="Text Box 11"/>
          <p:cNvSpPr txBox="1">
            <a:spLocks noChangeArrowheads="1"/>
          </p:cNvSpPr>
          <p:nvPr/>
        </p:nvSpPr>
        <p:spPr bwMode="auto">
          <a:xfrm>
            <a:off x="35509200" y="18288000"/>
            <a:ext cx="9337675" cy="5429140"/>
          </a:xfrm>
          <a:prstGeom prst="rect">
            <a:avLst/>
          </a:prstGeom>
          <a:noFill/>
          <a:ln w="12700">
            <a:noFill/>
            <a:miter lim="800000"/>
            <a:headEnd/>
            <a:tailEnd/>
          </a:ln>
        </p:spPr>
        <p:txBody>
          <a:bodyPr wrap="square" lIns="91421" tIns="91421" rIns="91421" bIns="91421">
            <a:spAutoFit/>
          </a:bodyPr>
          <a:lstStyle/>
          <a:p>
            <a:pPr algn="just">
              <a:spcBef>
                <a:spcPct val="10000"/>
              </a:spcBef>
              <a:tabLst>
                <a:tab pos="498475" algn="l"/>
              </a:tabLst>
            </a:pPr>
            <a:r>
              <a:rPr lang="en-US" sz="4700" b="1" dirty="0" smtClean="0">
                <a:latin typeface="Helvetica"/>
              </a:rPr>
              <a:t>Results</a:t>
            </a:r>
          </a:p>
          <a:p>
            <a:pPr algn="just">
              <a:spcBef>
                <a:spcPct val="10000"/>
              </a:spcBef>
              <a:tabLst>
                <a:tab pos="498475" algn="l"/>
              </a:tabLst>
            </a:pPr>
            <a:r>
              <a:rPr lang="en-US" sz="2600" dirty="0" smtClean="0">
                <a:latin typeface="Helvetica"/>
              </a:rPr>
              <a:t>In order to fit the entire time range and still show the subtle differences in time, the chart is in logarithmic scale. After 16 nodes  the algorithm would start taking days to solve </a:t>
            </a:r>
            <a:r>
              <a:rPr lang="en-US" sz="2600" dirty="0" smtClean="0"/>
              <a:t>and it became impractical to continue testing the computer’s time at that point</a:t>
            </a:r>
            <a:r>
              <a:rPr lang="en-US" sz="2600" dirty="0" smtClean="0">
                <a:latin typeface="Helvetica"/>
              </a:rPr>
              <a:t>.</a:t>
            </a:r>
          </a:p>
          <a:p>
            <a:pPr algn="just">
              <a:spcBef>
                <a:spcPct val="10000"/>
              </a:spcBef>
              <a:tabLst>
                <a:tab pos="498475" algn="l"/>
              </a:tabLst>
            </a:pPr>
            <a:r>
              <a:rPr lang="en-US" sz="2600" dirty="0" smtClean="0">
                <a:latin typeface="Helvetica"/>
              </a:rPr>
              <a:t>There is also the possibility that a graph with less nodes has more complicated connections and will still be difficult for a human to solve. This can be seen in 17 nodes and 29 nodes, where 17 took longer. For a human to solve. But in either case the computer </a:t>
            </a:r>
            <a:r>
              <a:rPr lang="en-US" sz="2600" dirty="0" smtClean="0">
                <a:latin typeface="Helvetica"/>
              </a:rPr>
              <a:t>will still take </a:t>
            </a:r>
            <a:r>
              <a:rPr lang="en-US" sz="2600" dirty="0" smtClean="0">
                <a:latin typeface="Helvetica"/>
              </a:rPr>
              <a:t>much longer.</a:t>
            </a:r>
          </a:p>
          <a:p>
            <a:pPr>
              <a:spcBef>
                <a:spcPct val="10000"/>
              </a:spcBef>
              <a:tabLst>
                <a:tab pos="506413" algn="l"/>
              </a:tabLst>
            </a:pPr>
            <a:endParaRPr lang="en-US" sz="2600" dirty="0">
              <a:latin typeface="Helvetic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1843</TotalTime>
  <Words>1206</Words>
  <Application>Microsoft Office PowerPoint</Application>
  <PresentationFormat>Custom</PresentationFormat>
  <Paragraphs>66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dc:title>
  <dc:creator>Colin Purrington</dc:creator>
  <dc:description>You may use this template for educational and non-profit use.  Please acknowledge its source, and please send feedback to:_x000d_     purrington@swarthmore.edu._x000d__x000d_If you are using site or template for a course on Blackboard or WebCT, please give me Guest access, or send me an e-mail, so that I can see how the information is being used.</dc:description>
  <cp:lastModifiedBy>Administrator</cp:lastModifiedBy>
  <cp:revision>297</cp:revision>
  <cp:lastPrinted>2003-04-14T18:27:38Z</cp:lastPrinted>
  <dcterms:created xsi:type="dcterms:W3CDTF">2000-07-07T15:10:51Z</dcterms:created>
  <dcterms:modified xsi:type="dcterms:W3CDTF">2013-07-22T17:14:38Z</dcterms:modified>
</cp:coreProperties>
</file>