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60" r:id="rId6"/>
    <p:sldId id="262" r:id="rId7"/>
    <p:sldId id="267" r:id="rId8"/>
    <p:sldId id="266" r:id="rId9"/>
    <p:sldId id="263" r:id="rId10"/>
    <p:sldId id="268" r:id="rId11"/>
    <p:sldId id="269" r:id="rId12"/>
    <p:sldId id="261" r:id="rId13"/>
    <p:sldId id="270" r:id="rId14"/>
    <p:sldId id="271" r:id="rId15"/>
    <p:sldId id="264" r:id="rId16"/>
    <p:sldId id="272" r:id="rId17"/>
    <p:sldId id="273" r:id="rId1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DC8B6"/>
    <a:srgbClr val="9A956B"/>
    <a:srgbClr val="778076"/>
    <a:srgbClr val="000000"/>
    <a:srgbClr val="FFFFFF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38"/>
  </p:normalViewPr>
  <p:slideViewPr>
    <p:cSldViewPr snapToGrid="0" snapToObjects="1" showGuides="1">
      <p:cViewPr varScale="1">
        <p:scale>
          <a:sx n="78" d="100"/>
          <a:sy n="78" d="100"/>
        </p:scale>
        <p:origin x="2832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940" y="2941320"/>
            <a:ext cx="2616200" cy="1296988"/>
          </a:xfrm>
        </p:spPr>
        <p:txBody>
          <a:bodyPr/>
          <a:lstStyle/>
          <a:p>
            <a:r>
              <a:rPr lang="en-US" dirty="0"/>
              <a:t>- Ian Franklin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8569" y="2941320"/>
            <a:ext cx="2616200" cy="1296988"/>
          </a:xfrm>
        </p:spPr>
        <p:txBody>
          <a:bodyPr/>
          <a:lstStyle/>
          <a:p>
            <a:r>
              <a:rPr lang="en-US" dirty="0"/>
              <a:t>A look at how much a movie does in both gross ticket sales and return on investment..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403" y="2415382"/>
            <a:ext cx="2615737" cy="396557"/>
          </a:xfrm>
        </p:spPr>
        <p:txBody>
          <a:bodyPr/>
          <a:lstStyle/>
          <a:p>
            <a:r>
              <a:rPr lang="en-US" dirty="0"/>
              <a:t>Team Jupiter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2286001"/>
            <a:ext cx="3207797" cy="655320"/>
          </a:xfrm>
        </p:spPr>
        <p:txBody>
          <a:bodyPr/>
          <a:lstStyle/>
          <a:p>
            <a:r>
              <a:rPr lang="en-US" dirty="0"/>
              <a:t>A Look into a Movies Success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5845" y="9524683"/>
            <a:ext cx="4955458" cy="396557"/>
          </a:xfrm>
        </p:spPr>
        <p:txBody>
          <a:bodyPr/>
          <a:lstStyle/>
          <a:p>
            <a:r>
              <a:rPr lang="en-US" dirty="0"/>
              <a:t>Greensboro College – Data Science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Box Office success</a:t>
            </a:r>
          </a:p>
        </p:txBody>
      </p:sp>
    </p:spTree>
    <p:extLst>
      <p:ext uri="{BB962C8B-B14F-4D97-AF65-F5344CB8AC3E}">
        <p14:creationId xmlns:p14="http://schemas.microsoft.com/office/powerpoint/2010/main" val="39341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A66EB3-9FC7-F94C-BDC9-0598A3553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5307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A66EB3-9FC7-F94C-BDC9-0598A3553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396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66F5D-C043-3647-9565-4AA5F19AE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movies budget does have a significant effect on gross sales.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0322-6048-4E48-B93F-AD452622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040986"/>
            <a:ext cx="2616200" cy="1296988"/>
          </a:xfrm>
        </p:spPr>
        <p:txBody>
          <a:bodyPr/>
          <a:lstStyle/>
          <a:p>
            <a:r>
              <a:rPr lang="en-US" dirty="0"/>
              <a:t>Genre has no overall significant effect on budget recovered, except Horror and Thriller movies due to extreme outliers.</a:t>
            </a:r>
          </a:p>
          <a:p>
            <a:r>
              <a:rPr lang="en-US" dirty="0"/>
              <a:t>Rating has no overall significant effect on budget recovered.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2698-71B5-EA4F-8291-9E422C5E6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7D4A-6448-0E48-BC92-ABE4BA250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94" y="4644429"/>
            <a:ext cx="2615737" cy="396557"/>
          </a:xfrm>
        </p:spPr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95014-15EA-FA44-A689-47F0DDB888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github.com/IanFranklin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9034" y="2637386"/>
            <a:ext cx="2717980" cy="1576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+mn-lt"/>
              </a:rPr>
              <a:t>Sadasdasdasdasdsadasdasdasdasdasdasdas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asd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asd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asd</a:t>
            </a:r>
            <a:r>
              <a:rPr lang="en-US" sz="1600" dirty="0">
                <a:latin typeface="+mn-lt"/>
              </a:rPr>
              <a:t> sad </a:t>
            </a:r>
            <a:r>
              <a:rPr lang="en-US" sz="1600" dirty="0" err="1">
                <a:latin typeface="+mn-lt"/>
              </a:rPr>
              <a:t>asd</a:t>
            </a:r>
            <a:r>
              <a:rPr lang="en-US" sz="1600" dirty="0">
                <a:latin typeface="+mn-lt"/>
              </a:rPr>
              <a:t> as da </a:t>
            </a:r>
            <a:r>
              <a:rPr lang="en-US" sz="1600" dirty="0" err="1">
                <a:latin typeface="+mn-lt"/>
              </a:rPr>
              <a:t>sdsa</a:t>
            </a:r>
            <a:r>
              <a:rPr lang="en-US" sz="1600" dirty="0">
                <a:latin typeface="+mn-lt"/>
              </a:rPr>
              <a:t> 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654" y="2158554"/>
            <a:ext cx="2795360" cy="396557"/>
          </a:xfrm>
        </p:spPr>
        <p:txBody>
          <a:bodyPr/>
          <a:lstStyle/>
          <a:p>
            <a:r>
              <a:rPr lang="en-US" sz="2400" dirty="0" err="1">
                <a:solidFill>
                  <a:schemeClr val="accent6"/>
                </a:solidFill>
                <a:latin typeface="+mn-lt"/>
              </a:rPr>
              <a:t>asdasdasdsad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2723358"/>
            <a:ext cx="3704022" cy="118630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How do your findings impact the world at large?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What's important about this work?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Jupiter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27AC60BD-F3E0-907F-16DA-A4901BF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Conclusions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B29E62-03F9-9BC4-0248-F40A920D75A1}"/>
              </a:ext>
            </a:extLst>
          </p:cNvPr>
          <p:cNvSpPr txBox="1">
            <a:spLocks/>
          </p:cNvSpPr>
          <p:nvPr/>
        </p:nvSpPr>
        <p:spPr>
          <a:xfrm>
            <a:off x="687631" y="2326800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Datasets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9448CE7-FDB0-1FFC-3C6B-F6156B8167ED}"/>
              </a:ext>
            </a:extLst>
          </p:cNvPr>
          <p:cNvSpPr txBox="1">
            <a:spLocks/>
          </p:cNvSpPr>
          <p:nvPr/>
        </p:nvSpPr>
        <p:spPr>
          <a:xfrm>
            <a:off x="687631" y="4419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Wrangling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383F537-4773-3553-8164-66FAD181CBF0}"/>
              </a:ext>
            </a:extLst>
          </p:cNvPr>
          <p:cNvSpPr txBox="1">
            <a:spLocks/>
          </p:cNvSpPr>
          <p:nvPr/>
        </p:nvSpPr>
        <p:spPr>
          <a:xfrm>
            <a:off x="687631" y="4816111"/>
            <a:ext cx="3704022" cy="1076959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do your findings impact the world at large?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What's important about this work?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Big picture information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19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940" y="2941320"/>
            <a:ext cx="2616200" cy="1296988"/>
          </a:xfrm>
        </p:spPr>
        <p:txBody>
          <a:bodyPr/>
          <a:lstStyle/>
          <a:p>
            <a:r>
              <a:rPr lang="en-US" dirty="0"/>
              <a:t>- Ian Franklin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8569" y="2941320"/>
            <a:ext cx="2616200" cy="1296988"/>
          </a:xfrm>
        </p:spPr>
        <p:txBody>
          <a:bodyPr/>
          <a:lstStyle/>
          <a:p>
            <a:r>
              <a:rPr lang="en-US" dirty="0"/>
              <a:t>On how data can be used in the movie industry.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403" y="2415382"/>
            <a:ext cx="2615737" cy="396557"/>
          </a:xfrm>
        </p:spPr>
        <p:txBody>
          <a:bodyPr/>
          <a:lstStyle/>
          <a:p>
            <a:r>
              <a:rPr lang="en-US" dirty="0"/>
              <a:t>Team Jupiter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2286001"/>
            <a:ext cx="3207797" cy="655320"/>
          </a:xfrm>
        </p:spPr>
        <p:txBody>
          <a:bodyPr/>
          <a:lstStyle/>
          <a:p>
            <a:r>
              <a:rPr lang="en-US" dirty="0"/>
              <a:t>A Quick Look Back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5845" y="9524683"/>
            <a:ext cx="4955458" cy="396557"/>
          </a:xfrm>
        </p:spPr>
        <p:txBody>
          <a:bodyPr/>
          <a:lstStyle/>
          <a:p>
            <a:r>
              <a:rPr lang="en-US" dirty="0"/>
              <a:t>Greensboro College – Data Science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435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DDBF-002C-8A42-B3E2-F027F9613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403" y="2346483"/>
            <a:ext cx="2615737" cy="3965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Biography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B5102-EC7F-7D40-B13A-7F95B72A4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9418" y="2346482"/>
            <a:ext cx="2615737" cy="3965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Background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7D9F9-2C8E-6341-89DA-0014AD82B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github.com/IanFranklin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F4421-C950-7F4C-943D-BF962C7E9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2EE544-930F-B84B-9BCD-77AD4DC7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Ian franklin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554A45-FB00-B1A4-0481-FDBCCA53242C}"/>
              </a:ext>
            </a:extLst>
          </p:cNvPr>
          <p:cNvGrpSpPr/>
          <p:nvPr/>
        </p:nvGrpSpPr>
        <p:grpSpPr>
          <a:xfrm>
            <a:off x="412515" y="4397993"/>
            <a:ext cx="7083294" cy="179679"/>
            <a:chOff x="412515" y="4397993"/>
            <a:chExt cx="7083294" cy="1796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05161-CB69-1C28-2958-9F313948512F}"/>
                </a:ext>
              </a:extLst>
            </p:cNvPr>
            <p:cNvSpPr/>
            <p:nvPr/>
          </p:nvSpPr>
          <p:spPr>
            <a:xfrm>
              <a:off x="6095399" y="4397993"/>
              <a:ext cx="1400410" cy="123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28B5-6F61-2EEA-0B12-49B1310D576C}"/>
                </a:ext>
              </a:extLst>
            </p:cNvPr>
            <p:cNvSpPr/>
            <p:nvPr/>
          </p:nvSpPr>
          <p:spPr>
            <a:xfrm>
              <a:off x="412515" y="4454105"/>
              <a:ext cx="1400410" cy="1235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A2A1-9598-1D4C-B029-EAA6652D6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5879" y="2830040"/>
            <a:ext cx="3409930" cy="206323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Maricopa Community Colleges &amp; Greensboro College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Industry experience in Food, Labor, Manufacturing, Retail, Transportation, &amp;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Entrepreneur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DBFA7-DE4A-8548-A662-CC641F64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8403" y="2898003"/>
            <a:ext cx="3198569" cy="153807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New father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New Homeowner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Moved across country in July ’22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A learner, tinkerer, and curious cat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A reader and librarian without enough shelves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DAA8D-29BD-9760-6E4F-86D87B71746F}"/>
              </a:ext>
            </a:extLst>
          </p:cNvPr>
          <p:cNvGrpSpPr/>
          <p:nvPr/>
        </p:nvGrpSpPr>
        <p:grpSpPr>
          <a:xfrm>
            <a:off x="677245" y="4398836"/>
            <a:ext cx="6416752" cy="177113"/>
            <a:chOff x="677245" y="4398836"/>
            <a:chExt cx="6416752" cy="1771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617D3A-06B1-F837-35C4-82389FD2FA8E}"/>
                </a:ext>
              </a:extLst>
            </p:cNvPr>
            <p:cNvSpPr/>
            <p:nvPr/>
          </p:nvSpPr>
          <p:spPr>
            <a:xfrm>
              <a:off x="677245" y="4398836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EA83B1-DCEF-8774-5A5B-F0E430E72643}"/>
                </a:ext>
              </a:extLst>
            </p:cNvPr>
            <p:cNvSpPr/>
            <p:nvPr/>
          </p:nvSpPr>
          <p:spPr>
            <a:xfrm>
              <a:off x="6164864" y="4427499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4367419"/>
            <a:ext cx="2616200" cy="35205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According to the MPAA, in 2017 76% of people reported going to the movies at least once.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14% of American watch movies at the theaters once a month.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Hollywood provided $504 billion to the U.S. GDP before the pandemic.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The U.S. film industry has a net worth of around $91.83 billion.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8571" y="3707148"/>
            <a:ext cx="2959813" cy="129698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 19% of U.S. adults watch or stream movies every day.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26% state that they watch movies several times per week.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3267174"/>
            <a:ext cx="2615737" cy="396557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Streaming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github.com/IanFranklin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Movies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0" dirty="0">
                <a:solidFill>
                  <a:srgbClr val="FF0000"/>
                </a:solidFill>
              </a:rPr>
              <a:t>BY THE NUMBERS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584F0AB-FA11-6478-EA56-101A13BB0B0A}"/>
              </a:ext>
            </a:extLst>
          </p:cNvPr>
          <p:cNvSpPr txBox="1">
            <a:spLocks/>
          </p:cNvSpPr>
          <p:nvPr/>
        </p:nvSpPr>
        <p:spPr>
          <a:xfrm>
            <a:off x="677245" y="3938378"/>
            <a:ext cx="2880463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Hollywood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8971AF-EB2D-C936-3553-A76D7DB1DDE7}"/>
              </a:ext>
            </a:extLst>
          </p:cNvPr>
          <p:cNvSpPr txBox="1">
            <a:spLocks/>
          </p:cNvSpPr>
          <p:nvPr/>
        </p:nvSpPr>
        <p:spPr>
          <a:xfrm>
            <a:off x="366611" y="2237590"/>
            <a:ext cx="3809973" cy="986166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+mn-lt"/>
              </a:rPr>
              <a:t>Hollywood provided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$504 billion </a:t>
            </a:r>
            <a:r>
              <a:rPr lang="en-US" sz="1600" dirty="0">
                <a:latin typeface="+mn-lt"/>
              </a:rPr>
              <a:t>to the U.S. GDP before the pandemic period. </a:t>
            </a:r>
          </a:p>
          <a:p>
            <a:pPr algn="l"/>
            <a:r>
              <a:rPr lang="en-US" sz="1600" dirty="0">
                <a:latin typeface="+mn-lt"/>
              </a:rPr>
              <a:t>The U.S. film industry has a net worth of around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$91.83 billion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DAA8D-29BD-9760-6E4F-86D87B71746F}"/>
              </a:ext>
            </a:extLst>
          </p:cNvPr>
          <p:cNvGrpSpPr/>
          <p:nvPr/>
        </p:nvGrpSpPr>
        <p:grpSpPr>
          <a:xfrm>
            <a:off x="677245" y="4398836"/>
            <a:ext cx="6416752" cy="177113"/>
            <a:chOff x="677245" y="4398836"/>
            <a:chExt cx="6416752" cy="1771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617D3A-06B1-F837-35C4-82389FD2FA8E}"/>
                </a:ext>
              </a:extLst>
            </p:cNvPr>
            <p:cNvSpPr/>
            <p:nvPr/>
          </p:nvSpPr>
          <p:spPr>
            <a:xfrm>
              <a:off x="677245" y="4398836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EA83B1-DCEF-8774-5A5B-F0E430E72643}"/>
                </a:ext>
              </a:extLst>
            </p:cNvPr>
            <p:cNvSpPr/>
            <p:nvPr/>
          </p:nvSpPr>
          <p:spPr>
            <a:xfrm>
              <a:off x="6164864" y="4427499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45" y="2712802"/>
            <a:ext cx="2616200" cy="3520518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Despite this added competition from streaming services, annual ticket sales have remained relatively stable for the past 10 years.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976" y="3101848"/>
            <a:ext cx="2959813" cy="129698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Can data be used to help decide optimal movie budgets?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Are certain genres of movies a better return on money?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976" y="2313275"/>
            <a:ext cx="2615737" cy="39655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  <a:latin typeface="+mn-lt"/>
              </a:rPr>
              <a:t>How can data help movie makers?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github.com/IanFranklin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Movies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0" dirty="0">
                <a:solidFill>
                  <a:srgbClr val="FF0000"/>
                </a:solidFill>
              </a:rPr>
              <a:t>BY THE NUMBERS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584F0AB-FA11-6478-EA56-101A13BB0B0A}"/>
              </a:ext>
            </a:extLst>
          </p:cNvPr>
          <p:cNvSpPr txBox="1">
            <a:spLocks/>
          </p:cNvSpPr>
          <p:nvPr/>
        </p:nvSpPr>
        <p:spPr>
          <a:xfrm>
            <a:off x="687631" y="2287078"/>
            <a:ext cx="2880463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And yet…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8971AF-EB2D-C936-3553-A76D7DB1DDE7}"/>
              </a:ext>
            </a:extLst>
          </p:cNvPr>
          <p:cNvSpPr txBox="1">
            <a:spLocks/>
          </p:cNvSpPr>
          <p:nvPr/>
        </p:nvSpPr>
        <p:spPr>
          <a:xfrm>
            <a:off x="366611" y="2309703"/>
            <a:ext cx="3809973" cy="986166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46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9034" y="2637386"/>
            <a:ext cx="2717980" cy="157626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MS Suite (Excel, PowerPoint, Word)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Python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Jupyter Notebook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Slack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654" y="2158554"/>
            <a:ext cx="2795360" cy="396557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  <a:latin typeface="+mn-lt"/>
              </a:rPr>
              <a:t>Programs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2" y="2723357"/>
            <a:ext cx="3704022" cy="10769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The Hollywood Insider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Most Profitable Movies – Top 500</a:t>
            </a:r>
          </a:p>
          <a:p>
            <a:pPr lvl="1"/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informationisbeautiful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.net </a:t>
            </a:r>
            <a:endParaRPr lang="en-US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6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Team Jupiter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27AC60BD-F3E0-907F-16DA-A4901BF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B29E62-03F9-9BC4-0248-F40A920D75A1}"/>
              </a:ext>
            </a:extLst>
          </p:cNvPr>
          <p:cNvSpPr txBox="1">
            <a:spLocks/>
          </p:cNvSpPr>
          <p:nvPr/>
        </p:nvSpPr>
        <p:spPr>
          <a:xfrm>
            <a:off x="687631" y="2326800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Datasets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9448CE7-FDB0-1FFC-3C6B-F6156B8167ED}"/>
              </a:ext>
            </a:extLst>
          </p:cNvPr>
          <p:cNvSpPr txBox="1">
            <a:spLocks/>
          </p:cNvSpPr>
          <p:nvPr/>
        </p:nvSpPr>
        <p:spPr>
          <a:xfrm>
            <a:off x="687631" y="4419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Wrangling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383F537-4773-3553-8164-66FAD181CBF0}"/>
              </a:ext>
            </a:extLst>
          </p:cNvPr>
          <p:cNvSpPr txBox="1">
            <a:spLocks/>
          </p:cNvSpPr>
          <p:nvPr/>
        </p:nvSpPr>
        <p:spPr>
          <a:xfrm>
            <a:off x="687631" y="4816111"/>
            <a:ext cx="3704022" cy="1076959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 data frames copies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Reformatted column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Recoded column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Transformed variable values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1356" y="2572599"/>
            <a:ext cx="2571044" cy="23352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Over time box office sales have increased, and so have budgets.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2010’s saw a return of smaller budget movies.</a:t>
            </a:r>
          </a:p>
          <a:p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Greensboro College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31" y="472352"/>
            <a:ext cx="6499382" cy="3429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9479"/>
            <a:ext cx="6499382" cy="93167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30" name="Picture 29" descr="A picture containing text, screenshot, plot, software&#10;&#10;Description automatically generated">
            <a:extLst>
              <a:ext uri="{FF2B5EF4-FFF2-40B4-BE49-F238E27FC236}">
                <a16:creationId xmlns:a16="http://schemas.microsoft.com/office/drawing/2014/main" id="{95833165-83AE-DA16-AB25-0FD5E9DF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2" y="2199630"/>
            <a:ext cx="4906472" cy="3081239"/>
          </a:xfrm>
          <a:prstGeom prst="rect">
            <a:avLst/>
          </a:prstGeom>
        </p:spPr>
      </p:pic>
      <p:pic>
        <p:nvPicPr>
          <p:cNvPr id="36" name="Picture 35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F65623F-E2AF-E03E-4B07-3C963D46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1" y="5439253"/>
            <a:ext cx="6382266" cy="3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386" y="2232788"/>
            <a:ext cx="5012225" cy="596909"/>
          </a:xfrm>
        </p:spPr>
        <p:txBody>
          <a:bodyPr/>
          <a:lstStyle/>
          <a:p>
            <a:r>
              <a:rPr lang="en-US" dirty="0"/>
              <a:t>Does the amount of movie spent on making a movie influence box office sales?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75" y="3020045"/>
            <a:ext cx="2616200" cy="1296988"/>
          </a:xfrm>
        </p:spPr>
        <p:txBody>
          <a:bodyPr/>
          <a:lstStyle/>
          <a:p>
            <a:pPr algn="r"/>
            <a:r>
              <a:rPr lang="en-US" dirty="0"/>
              <a:t>Looking at how a movies budget (millions) affects Worldwide or Domestic Gross </a:t>
            </a:r>
          </a:p>
          <a:p>
            <a:pPr algn="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9991" y="2623488"/>
            <a:ext cx="3591198" cy="3965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Greensboro College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46C6C1C-B258-C98E-DBFB-988299FC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2" y="4317033"/>
            <a:ext cx="7359516" cy="44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631" y="2573999"/>
            <a:ext cx="5898520" cy="129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movie's Budget has a significant effect on how much a movie grosses Worldwide.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movies budget size has less of an effect on Gross in the US than worldwide!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2104276"/>
            <a:ext cx="3591198" cy="3965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Greensboro College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1A5D430-9FF2-C387-0F1E-85C71143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6" y="3767542"/>
            <a:ext cx="6734432" cy="4063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70E39-372A-08CA-32BF-CD1EC09D7578}"/>
              </a:ext>
            </a:extLst>
          </p:cNvPr>
          <p:cNvSpPr txBox="1"/>
          <p:nvPr/>
        </p:nvSpPr>
        <p:spPr>
          <a:xfrm>
            <a:off x="585387" y="8038497"/>
            <a:ext cx="6734431" cy="941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</a:rPr>
              <a:t>Do Americans prefer smaller budget, indie type movies or do only the big budget movies get promotion/advertising worldwide?</a:t>
            </a:r>
          </a:p>
        </p:txBody>
      </p:sp>
    </p:spTree>
    <p:extLst>
      <p:ext uri="{BB962C8B-B14F-4D97-AF65-F5344CB8AC3E}">
        <p14:creationId xmlns:p14="http://schemas.microsoft.com/office/powerpoint/2010/main" val="14766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A66EB3-9FC7-F94C-BDC9-0598A35537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187</TotalTime>
  <Words>796</Words>
  <Application>Microsoft Office PowerPoint</Application>
  <PresentationFormat>Custom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Rockwell</vt:lpstr>
      <vt:lpstr>Tw Cen MT</vt:lpstr>
      <vt:lpstr>Wingdings</vt:lpstr>
      <vt:lpstr>Office Theme</vt:lpstr>
      <vt:lpstr>Box Office success</vt:lpstr>
      <vt:lpstr>Ian franklin</vt:lpstr>
      <vt:lpstr>Movies BY THE NUMBERS</vt:lpstr>
      <vt:lpstr>Movies BY THE NUMBERS</vt:lpstr>
      <vt:lpstr>Methods</vt:lpstr>
      <vt:lpstr>PowerPoint Presentation</vt:lpstr>
      <vt:lpstr>PowerPoint Presentation</vt:lpstr>
      <vt:lpstr>PowerPoint Presentation</vt:lpstr>
      <vt:lpstr>Question 2</vt:lpstr>
      <vt:lpstr>Question 2</vt:lpstr>
      <vt:lpstr>Question 2</vt:lpstr>
      <vt:lpstr>summary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success</dc:title>
  <dc:creator>Ian Franklin</dc:creator>
  <cp:lastModifiedBy>Ian Franklin</cp:lastModifiedBy>
  <cp:revision>7</cp:revision>
  <dcterms:created xsi:type="dcterms:W3CDTF">2023-05-17T20:09:31Z</dcterms:created>
  <dcterms:modified xsi:type="dcterms:W3CDTF">2023-05-19T03:43:53Z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