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7" r:id="rId5"/>
    <p:sldId id="260" r:id="rId6"/>
    <p:sldId id="262" r:id="rId7"/>
    <p:sldId id="267" r:id="rId8"/>
    <p:sldId id="266" r:id="rId9"/>
    <p:sldId id="277" r:id="rId10"/>
    <p:sldId id="278" r:id="rId11"/>
    <p:sldId id="274" r:id="rId12"/>
    <p:sldId id="263" r:id="rId13"/>
    <p:sldId id="268" r:id="rId14"/>
    <p:sldId id="269" r:id="rId15"/>
    <p:sldId id="261" r:id="rId16"/>
    <p:sldId id="276" r:id="rId17"/>
    <p:sldId id="275" r:id="rId18"/>
    <p:sldId id="279" r:id="rId19"/>
    <p:sldId id="264" r:id="rId20"/>
    <p:sldId id="272" r:id="rId21"/>
    <p:sldId id="273" r:id="rId2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0000"/>
    <a:srgbClr val="BDC8B6"/>
    <a:srgbClr val="9A956B"/>
    <a:srgbClr val="778076"/>
    <a:srgbClr val="95C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8" autoAdjust="0"/>
    <p:restoredTop sz="94638"/>
  </p:normalViewPr>
  <p:slideViewPr>
    <p:cSldViewPr snapToGrid="0" snapToObjects="1" showGuides="1">
      <p:cViewPr varScale="1">
        <p:scale>
          <a:sx n="65" d="100"/>
          <a:sy n="65" d="100"/>
        </p:scale>
        <p:origin x="1992" y="9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lorful movie theater seats.">
            <a:extLst>
              <a:ext uri="{FF2B5EF4-FFF2-40B4-BE49-F238E27FC236}">
                <a16:creationId xmlns:a16="http://schemas.microsoft.com/office/drawing/2014/main" id="{B22F1A4A-12AA-5840-9EED-01DC10F9EF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>
                <a:solidFill>
                  <a:schemeClr val="bg1"/>
                </a:solidFill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>
                <a:solidFill>
                  <a:schemeClr val="bg1"/>
                </a:solidFill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217738" y="4462585"/>
            <a:ext cx="87625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cap="all" spc="-300" baseline="0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FA5212-DF73-AE46-A95F-80644FFB37C8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AD2439-3A94-354F-B070-A9A9967E1C67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60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73A74-B63B-D34E-BDC0-608D7D82B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217738" y="44625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cap="all" spc="-3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48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 flip="none" rotWithShape="1">
            <a:gsLst>
              <a:gs pos="0">
                <a:schemeClr val="bg1"/>
              </a:gs>
              <a:gs pos="48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>
            <a:gsLst>
              <a:gs pos="0">
                <a:schemeClr val="bg1"/>
              </a:gs>
              <a:gs pos="48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38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73A74-B63B-D34E-BDC0-608D7D82B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217738" y="44625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cap="all" spc="-300" baseline="0">
                <a:solidFill>
                  <a:schemeClr val="accent6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>
            <a:gsLst>
              <a:gs pos="0">
                <a:srgbClr val="FF0000"/>
              </a:gs>
              <a:gs pos="48000">
                <a:srgbClr val="C00000"/>
              </a:gs>
              <a:gs pos="100000">
                <a:srgbClr val="FF000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>
            <a:gsLst>
              <a:gs pos="0">
                <a:srgbClr val="FF0000"/>
              </a:gs>
              <a:gs pos="48000">
                <a:srgbClr val="C00000"/>
              </a:gs>
              <a:gs pos="100000">
                <a:srgbClr val="FF000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>
            <a:gsLst>
              <a:gs pos="0">
                <a:srgbClr val="FF0000"/>
              </a:gs>
              <a:gs pos="48000">
                <a:srgbClr val="C00000"/>
              </a:gs>
              <a:gs pos="100000">
                <a:srgbClr val="FF000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30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73A74-B63B-D34E-BDC0-608D7D82B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8955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8260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217738" y="44625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b="1" cap="all" spc="-300" baseline="0">
                <a:solidFill>
                  <a:srgbClr val="00B050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 flip="none" rotWithShape="1"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 flip="none" rotWithShape="1"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 flip="none" rotWithShape="1">
            <a:gsLst>
              <a:gs pos="0">
                <a:srgbClr val="92D050"/>
              </a:gs>
              <a:gs pos="48000">
                <a:srgbClr val="00B050"/>
              </a:gs>
              <a:gs pos="100000">
                <a:srgbClr val="92D050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92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DCD3BD-AC0C-1B4B-A799-5A79F8F018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7631" y="2984500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3786" y="5270658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7631" y="2544763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3091" y="4830921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l">
              <a:buNone/>
              <a:defRPr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447128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87631" y="6730005"/>
            <a:ext cx="8762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b="1" cap="all" spc="-300" baseline="0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 flip="none" rotWithShape="1">
            <a:gsLst>
              <a:gs pos="0">
                <a:schemeClr val="accent3"/>
              </a:gs>
              <a:gs pos="4800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 flip="none" rotWithShape="1">
            <a:gsLst>
              <a:gs pos="0">
                <a:schemeClr val="accent3"/>
              </a:gs>
              <a:gs pos="4800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 flip="none" rotWithShape="1">
            <a:gsLst>
              <a:gs pos="0">
                <a:schemeClr val="accent3"/>
              </a:gs>
              <a:gs pos="48000">
                <a:schemeClr val="accent4"/>
              </a:gs>
              <a:gs pos="100000">
                <a:schemeClr val="accent3"/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90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4A6CB-7A49-374A-BE96-A9A894A63F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  <a:solidFill>
            <a:schemeClr val="tx1">
              <a:alpha val="63000"/>
            </a:schemeClr>
          </a:solidFill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3B3D8A5-E190-9C45-98DF-F8E7B7360A19}"/>
              </a:ext>
            </a:extLst>
          </p:cNvPr>
          <p:cNvSpPr/>
          <p:nvPr userDrawn="1"/>
        </p:nvSpPr>
        <p:spPr>
          <a:xfrm>
            <a:off x="0" y="-1"/>
            <a:ext cx="7772400" cy="4953761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100000">
                <a:schemeClr val="accent1">
                  <a:alpha val="0"/>
                  <a:lumMod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C4E63-F6A3-1F47-B8D8-46785B7C3EB5}"/>
              </a:ext>
            </a:extLst>
          </p:cNvPr>
          <p:cNvSpPr/>
          <p:nvPr userDrawn="1"/>
        </p:nvSpPr>
        <p:spPr>
          <a:xfrm>
            <a:off x="683091" y="2416629"/>
            <a:ext cx="2843880" cy="5015934"/>
          </a:xfrm>
          <a:prstGeom prst="rect">
            <a:avLst/>
          </a:prstGeom>
          <a:solidFill>
            <a:srgbClr val="FFFF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934" y="3131460"/>
            <a:ext cx="2616200" cy="12969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8089" y="5737601"/>
            <a:ext cx="2616200" cy="12969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1934" y="2691723"/>
            <a:ext cx="2615737" cy="3965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spc="3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7394" y="5297864"/>
            <a:ext cx="2615737" cy="3965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spc="3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801934" y="4618245"/>
            <a:ext cx="87625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801934" y="7088460"/>
            <a:ext cx="87625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anchor="ctr"/>
          <a:lstStyle>
            <a:lvl1pPr>
              <a:defRPr lang="en-US" sz="8800" b="1" cap="all" spc="-3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985DDCC-5C48-0644-8A89-F1327A54F38F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9FC7B067-FC9E-9246-8377-AA08CCE99F3C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F0846F4F-212E-3344-94AC-628354E28E6C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86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9D7C04-7FE2-6643-8AC9-273F930A6A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3868" t="4421" r="35653" b="36312"/>
          <a:stretch/>
        </p:blipFill>
        <p:spPr>
          <a:xfrm>
            <a:off x="0" y="-1"/>
            <a:ext cx="7772400" cy="100584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3B3D8A5-E190-9C45-98DF-F8E7B7360A19}"/>
              </a:ext>
            </a:extLst>
          </p:cNvPr>
          <p:cNvSpPr/>
          <p:nvPr userDrawn="1"/>
        </p:nvSpPr>
        <p:spPr>
          <a:xfrm>
            <a:off x="0" y="0"/>
            <a:ext cx="7772400" cy="6197803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100000">
                <a:schemeClr val="accent1">
                  <a:alpha val="0"/>
                  <a:lumMod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0632F9-D875-1548-A32C-5495F70B97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3091" y="2598613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10000"/>
              </a:lnSpc>
              <a:buNone/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l">
              <a:buNone/>
              <a:defRPr sz="1400">
                <a:solidFill>
                  <a:schemeClr val="bg1"/>
                </a:solidFill>
              </a:defRPr>
            </a:lvl2pPr>
            <a:lvl3pPr marL="777240" indent="0" algn="l">
              <a:buNone/>
              <a:defRPr sz="1400">
                <a:solidFill>
                  <a:schemeClr val="bg1"/>
                </a:solidFill>
              </a:defRPr>
            </a:lvl3pPr>
            <a:lvl4pPr marL="1165860" indent="0" algn="l">
              <a:buNone/>
              <a:defRPr sz="1400">
                <a:solidFill>
                  <a:schemeClr val="bg1"/>
                </a:solidFill>
              </a:defRPr>
            </a:lvl4pPr>
            <a:lvl5pPr marL="1554480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DFEC49B-1D7D-4A4B-B52D-6669BEA86A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71" y="2598291"/>
            <a:ext cx="2616200" cy="1296988"/>
          </a:xfrm>
          <a:prstGeom prst="rect">
            <a:avLst/>
          </a:prstGeom>
        </p:spPr>
        <p:txBody>
          <a:bodyPr lIns="0" rIns="0"/>
          <a:lstStyle>
            <a:lvl1pPr marL="0" indent="0" algn="r">
              <a:lnSpc>
                <a:spcPct val="110000"/>
              </a:lnSpc>
              <a:buNone/>
              <a:defRPr sz="1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 algn="r">
              <a:buNone/>
              <a:defRPr sz="1400">
                <a:solidFill>
                  <a:schemeClr val="bg1"/>
                </a:solidFill>
              </a:defRPr>
            </a:lvl2pPr>
            <a:lvl3pPr marL="777240" indent="0" algn="r">
              <a:buNone/>
              <a:defRPr sz="1400">
                <a:solidFill>
                  <a:schemeClr val="bg1"/>
                </a:solidFill>
              </a:defRPr>
            </a:lvl3pPr>
            <a:lvl4pPr marL="1165860" indent="0" algn="r">
              <a:buNone/>
              <a:defRPr sz="1400">
                <a:solidFill>
                  <a:schemeClr val="bg1"/>
                </a:solidFill>
              </a:defRPr>
            </a:lvl4pPr>
            <a:lvl5pPr marL="1554480" indent="0" algn="r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7E6C5EF-8E79-BD42-A6E9-8485E24B9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091" y="2158876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3F16360-7742-3D4A-B4CB-9C2F409FF5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1276" y="2158554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b="1" spc="3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FEATURE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03DCEE-93A1-3F49-86E3-A4E156A84770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4085398"/>
            <a:ext cx="87625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0C7313-AFB0-3F48-9C9F-78143D4EC803}"/>
              </a:ext>
            </a:extLst>
          </p:cNvPr>
          <p:cNvCxnSpPr>
            <a:cxnSpLocks/>
          </p:cNvCxnSpPr>
          <p:nvPr userDrawn="1"/>
        </p:nvCxnSpPr>
        <p:spPr>
          <a:xfrm flipH="1">
            <a:off x="6310754" y="4161047"/>
            <a:ext cx="87625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57FB027-A4E3-CF4D-848E-61232D3B0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12925" y="9524683"/>
            <a:ext cx="4146550" cy="3965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093F1-3E11-B945-A0CA-23F4E9D860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7631" y="506304"/>
            <a:ext cx="6499382" cy="3429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388620" indent="0">
              <a:buNone/>
              <a:defRPr sz="1800">
                <a:solidFill>
                  <a:schemeClr val="bg1"/>
                </a:solidFill>
              </a:defRPr>
            </a:lvl2pPr>
            <a:lvl3pPr marL="777240" indent="0">
              <a:buNone/>
              <a:defRPr sz="1400">
                <a:solidFill>
                  <a:schemeClr val="bg1"/>
                </a:solidFill>
              </a:defRPr>
            </a:lvl3pPr>
            <a:lvl4pPr marL="1165860" indent="0">
              <a:buNone/>
              <a:defRPr sz="1200">
                <a:solidFill>
                  <a:schemeClr val="bg1"/>
                </a:solidFill>
              </a:defRPr>
            </a:lvl4pPr>
            <a:lvl5pPr marL="155448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JANUARY [YEAR]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F2B103-6E5A-4863-8C3B-B72FD1210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31" y="963487"/>
            <a:ext cx="6499382" cy="792162"/>
          </a:xfrm>
          <a:prstGeom prst="rect">
            <a:avLst/>
          </a:prstGeom>
        </p:spPr>
        <p:txBody>
          <a:bodyPr lIns="0" rIns="0" anchor="ctr"/>
          <a:lstStyle>
            <a:lvl1pPr>
              <a:defRPr lang="en-US" sz="8800" b="1" cap="all" spc="-3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8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FA83F-F08D-E64E-A6CE-BD0D7043BB56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4036F-B8B2-A14C-AD32-DCABB2A7DA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90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2">
            <a:extLst>
              <a:ext uri="{FF2B5EF4-FFF2-40B4-BE49-F238E27FC236}">
                <a16:creationId xmlns:a16="http://schemas.microsoft.com/office/drawing/2014/main" id="{91EA9682-4FEE-434B-9BF8-FC7FFE538091}"/>
              </a:ext>
            </a:extLst>
          </p:cNvPr>
          <p:cNvSpPr txBox="1">
            <a:spLocks/>
          </p:cNvSpPr>
          <p:nvPr userDrawn="1"/>
        </p:nvSpPr>
        <p:spPr>
          <a:xfrm>
            <a:off x="292785" y="200234"/>
            <a:ext cx="7136718" cy="1438066"/>
          </a:xfrm>
          <a:prstGeom prst="rect">
            <a:avLst/>
          </a:prstGeom>
        </p:spPr>
        <p:txBody>
          <a:bodyPr anchor="b"/>
          <a:lstStyle>
            <a:lvl1pPr algn="l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8800" spc="600" dirty="0">
              <a:solidFill>
                <a:schemeClr val="bg1"/>
              </a:solidFill>
            </a:endParaRPr>
          </a:p>
        </p:txBody>
      </p:sp>
      <p:sp>
        <p:nvSpPr>
          <p:cNvPr id="67" name="Right Triangle 66">
            <a:extLst>
              <a:ext uri="{FF2B5EF4-FFF2-40B4-BE49-F238E27FC236}">
                <a16:creationId xmlns:a16="http://schemas.microsoft.com/office/drawing/2014/main" id="{DA818EFC-2E47-7D41-839D-585E266C6032}"/>
              </a:ext>
            </a:extLst>
          </p:cNvPr>
          <p:cNvSpPr/>
          <p:nvPr userDrawn="1"/>
        </p:nvSpPr>
        <p:spPr>
          <a:xfrm flipH="1">
            <a:off x="5903768" y="8189768"/>
            <a:ext cx="1868632" cy="1868632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ight Triangle 67">
            <a:extLst>
              <a:ext uri="{FF2B5EF4-FFF2-40B4-BE49-F238E27FC236}">
                <a16:creationId xmlns:a16="http://schemas.microsoft.com/office/drawing/2014/main" id="{E34BC314-6499-634E-91F1-15087B08AD89}"/>
              </a:ext>
            </a:extLst>
          </p:cNvPr>
          <p:cNvSpPr/>
          <p:nvPr userDrawn="1"/>
        </p:nvSpPr>
        <p:spPr>
          <a:xfrm flipH="1">
            <a:off x="6495011" y="8763000"/>
            <a:ext cx="1295400" cy="1295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9" name="Right Triangle 68">
            <a:extLst>
              <a:ext uri="{FF2B5EF4-FFF2-40B4-BE49-F238E27FC236}">
                <a16:creationId xmlns:a16="http://schemas.microsoft.com/office/drawing/2014/main" id="{227FDEC3-7C24-6F4E-83BA-BCB735BA295F}"/>
              </a:ext>
            </a:extLst>
          </p:cNvPr>
          <p:cNvSpPr/>
          <p:nvPr userDrawn="1"/>
        </p:nvSpPr>
        <p:spPr>
          <a:xfrm flipH="1">
            <a:off x="7100714" y="9365153"/>
            <a:ext cx="693247" cy="693247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4F836DB-87CD-6E42-B0AD-B4E69F13E951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661156"/>
            <a:ext cx="450951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55D4F07-3C9D-9944-A4B7-C894C240BD95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091" y="2014468"/>
            <a:ext cx="640621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54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D7B05AE-F1D3-F246-917E-3A73DC6FD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7940" y="2941320"/>
            <a:ext cx="2616200" cy="1296988"/>
          </a:xfrm>
        </p:spPr>
        <p:txBody>
          <a:bodyPr/>
          <a:lstStyle/>
          <a:p>
            <a:r>
              <a:rPr lang="en-US" sz="1800" dirty="0"/>
              <a:t>- Ian Franklin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4E7CDFD-7790-A640-9ACB-9D9F14E114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8262" y="3122987"/>
            <a:ext cx="2616200" cy="1296988"/>
          </a:xfrm>
        </p:spPr>
        <p:txBody>
          <a:bodyPr/>
          <a:lstStyle/>
          <a:p>
            <a:r>
              <a:rPr lang="en-US" sz="1600" dirty="0"/>
              <a:t>A look at how much a movie does in both gross ticket sales and return on investment..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159C9F5-3197-0445-A08E-D2D4FA7B6E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8403" y="2415382"/>
            <a:ext cx="2615737" cy="396557"/>
          </a:xfrm>
        </p:spPr>
        <p:txBody>
          <a:bodyPr/>
          <a:lstStyle/>
          <a:p>
            <a:r>
              <a:rPr lang="en-US" sz="2800" dirty="0"/>
              <a:t>Team Jupiter 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27F62D6-4966-064C-9DBA-65E5B2A747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6200" y="2286001"/>
            <a:ext cx="3207797" cy="655320"/>
          </a:xfrm>
        </p:spPr>
        <p:txBody>
          <a:bodyPr/>
          <a:lstStyle/>
          <a:p>
            <a:r>
              <a:rPr lang="en-US" sz="2800" dirty="0"/>
              <a:t>A Look into a Movies Success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9171DEF7-A61D-CC4C-A663-F3A746DA93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15845" y="9524683"/>
            <a:ext cx="4955458" cy="396557"/>
          </a:xfrm>
        </p:spPr>
        <p:txBody>
          <a:bodyPr/>
          <a:lstStyle/>
          <a:p>
            <a:r>
              <a:rPr lang="en-US" dirty="0"/>
              <a:t>Greensboro College – Data Science Program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EF717-1FB0-914E-938F-9A05A994C9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May 2023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63144A03-4F69-4BAE-B210-2CAB9F69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Box Office success</a:t>
            </a:r>
          </a:p>
        </p:txBody>
      </p:sp>
    </p:spTree>
    <p:extLst>
      <p:ext uri="{BB962C8B-B14F-4D97-AF65-F5344CB8AC3E}">
        <p14:creationId xmlns:p14="http://schemas.microsoft.com/office/powerpoint/2010/main" val="393417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80B8A2-89A7-4B47-B1B6-6AE513CBD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1209" y="2232788"/>
            <a:ext cx="5012225" cy="596909"/>
          </a:xfrm>
        </p:spPr>
        <p:txBody>
          <a:bodyPr/>
          <a:lstStyle/>
          <a:p>
            <a:pPr algn="ctr"/>
            <a:r>
              <a:rPr lang="en-US" sz="1800" dirty="0">
                <a:latin typeface="+mn-lt"/>
              </a:rPr>
              <a:t>Does the amount of movie spent on making a movie influence box office sales?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2EE40-0AE5-5144-8ABC-CA64A1E04E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82067" y="9121692"/>
            <a:ext cx="3310508" cy="1296988"/>
          </a:xfrm>
        </p:spPr>
        <p:txBody>
          <a:bodyPr/>
          <a:lstStyle/>
          <a:p>
            <a:pPr algn="ctr"/>
            <a:r>
              <a:rPr lang="en-US" sz="1600" dirty="0">
                <a:latin typeface="+mn-lt"/>
              </a:rPr>
              <a:t>Looking at how a movies budget (millions) affects Worldwide or Domestic Gross </a:t>
            </a:r>
          </a:p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E033B-7726-4E4E-B48E-79728B115E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9478" y="8459409"/>
            <a:ext cx="3591198" cy="3965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+mn-lt"/>
              </a:rPr>
              <a:t>Linear Regression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DB799C-D020-A24F-84A8-14D813FD91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Team Jupiter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A0A94243-749F-A734-84CE-9C917825D8E9}"/>
              </a:ext>
            </a:extLst>
          </p:cNvPr>
          <p:cNvSpPr txBox="1">
            <a:spLocks/>
          </p:cNvSpPr>
          <p:nvPr/>
        </p:nvSpPr>
        <p:spPr>
          <a:xfrm>
            <a:off x="585386" y="900019"/>
            <a:ext cx="6499382" cy="941137"/>
          </a:xfrm>
          <a:prstGeom prst="rect">
            <a:avLst/>
          </a:prstGeom>
        </p:spPr>
        <p:txBody>
          <a:bodyPr lIns="0" rIns="0" anchor="ctr"/>
          <a:lstStyle>
            <a:lvl1pPr algn="l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800" b="1" kern="1200" cap="all" spc="-3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Does big budget equal success?</a:t>
            </a:r>
            <a:endParaRPr lang="en-US" sz="2800" dirty="0"/>
          </a:p>
        </p:txBody>
      </p:sp>
      <p:pic>
        <p:nvPicPr>
          <p:cNvPr id="11" name="Picture 10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C46C6C1C-B258-C98E-DBFB-988299FCD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42" y="3003843"/>
            <a:ext cx="7359516" cy="461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45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2EE40-0AE5-5144-8ABC-CA64A1E04E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7631" y="2573999"/>
            <a:ext cx="5898520" cy="129698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 movie's Budget has a significant effect on how much a movie grosses Worldwide.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 movies budget size has less of an effect on Gross in the US than worldwide!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E033B-7726-4E4E-B48E-79728B115E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7631" y="2104276"/>
            <a:ext cx="3591198" cy="396557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Linear Regression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DB799C-D020-A24F-84A8-14D813FD91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7631" y="483953"/>
            <a:ext cx="6499382" cy="342900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Team Jupiter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A0A94243-749F-A734-84CE-9C917825D8E9}"/>
              </a:ext>
            </a:extLst>
          </p:cNvPr>
          <p:cNvSpPr txBox="1">
            <a:spLocks/>
          </p:cNvSpPr>
          <p:nvPr/>
        </p:nvSpPr>
        <p:spPr>
          <a:xfrm>
            <a:off x="585386" y="900019"/>
            <a:ext cx="6499382" cy="941137"/>
          </a:xfrm>
          <a:prstGeom prst="rect">
            <a:avLst/>
          </a:prstGeom>
        </p:spPr>
        <p:txBody>
          <a:bodyPr lIns="0" rIns="0" anchor="ctr"/>
          <a:lstStyle>
            <a:lvl1pPr algn="l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800" b="1" kern="1200" cap="all" spc="-3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Does big budget equal success?</a:t>
            </a:r>
            <a:endParaRPr lang="en-US" sz="2800" dirty="0"/>
          </a:p>
        </p:txBody>
      </p:sp>
      <p:pic>
        <p:nvPicPr>
          <p:cNvPr id="8" name="Picture 7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F1A5D430-9FF2-C387-0F1E-85C711431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86" y="3767542"/>
            <a:ext cx="6734432" cy="40630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D70E39-372A-08CA-32BF-CD1EC09D7578}"/>
              </a:ext>
            </a:extLst>
          </p:cNvPr>
          <p:cNvSpPr txBox="1"/>
          <p:nvPr/>
        </p:nvSpPr>
        <p:spPr>
          <a:xfrm>
            <a:off x="585387" y="8038497"/>
            <a:ext cx="6734431" cy="941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</a:rPr>
              <a:t>Do Americans prefer smaller budget, indie type movies or do only the big budget movies get promotion/advertising worldwide?</a:t>
            </a:r>
          </a:p>
        </p:txBody>
      </p:sp>
    </p:spTree>
    <p:extLst>
      <p:ext uri="{BB962C8B-B14F-4D97-AF65-F5344CB8AC3E}">
        <p14:creationId xmlns:p14="http://schemas.microsoft.com/office/powerpoint/2010/main" val="147668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5014B5-DC63-2F42-B6DB-63B7759157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  <a:latin typeface="+mn-lt"/>
              </a:rPr>
              <a:t>Does a movies rating or genre influence how profitable a movie is?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34425-AE37-4844-B5BF-2D28152D0F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  <a:latin typeface="+mn-lt"/>
              </a:rPr>
              <a:t>Do higher rated movies have a better return on investment ?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7A8E9-DE82-0942-BCA5-0F21820D84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Genre ROI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25D6E-FE64-C346-A250-B0F62A92BF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58746" y="2544763"/>
            <a:ext cx="3535251" cy="396557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Good</a:t>
            </a:r>
            <a:r>
              <a:rPr lang="en-US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Movies</a:t>
            </a:r>
            <a:r>
              <a:rPr lang="en-US" dirty="0">
                <a:latin typeface="+mn-lt"/>
              </a:rPr>
              <a:t> = Profit?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17CA98-FF13-0146-9AEF-CE4134AC9D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Team Jupiter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5D883A-41DA-F04D-A545-C4AFF0D8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Profitability</a:t>
            </a:r>
          </a:p>
        </p:txBody>
      </p:sp>
      <p:pic>
        <p:nvPicPr>
          <p:cNvPr id="11" name="Picture 10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8E18221B-1757-367B-4781-E07204C5C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32" y="5029200"/>
            <a:ext cx="6190735" cy="3691561"/>
          </a:xfrm>
          <a:prstGeom prst="rect">
            <a:avLst/>
          </a:prstGeom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66407AA-2740-968B-CF8F-D4540D8C3596}"/>
              </a:ext>
            </a:extLst>
          </p:cNvPr>
          <p:cNvSpPr txBox="1">
            <a:spLocks/>
          </p:cNvSpPr>
          <p:nvPr/>
        </p:nvSpPr>
        <p:spPr>
          <a:xfrm>
            <a:off x="2090601" y="9353817"/>
            <a:ext cx="3591198" cy="396557"/>
          </a:xfrm>
          <a:prstGeom prst="rect">
            <a:avLst/>
          </a:prstGeom>
        </p:spPr>
        <p:txBody>
          <a:bodyPr lIns="0" rIns="0"/>
          <a:lstStyle>
            <a:lvl1pPr marL="0" indent="0" algn="r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None/>
              <a:defRPr sz="2380" kern="1200">
                <a:solidFill>
                  <a:schemeClr val="accent6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829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715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601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74879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n-lt"/>
              </a:rPr>
              <a:t>Two Way ANOVA</a:t>
            </a:r>
          </a:p>
        </p:txBody>
      </p:sp>
    </p:spTree>
    <p:extLst>
      <p:ext uri="{BB962C8B-B14F-4D97-AF65-F5344CB8AC3E}">
        <p14:creationId xmlns:p14="http://schemas.microsoft.com/office/powerpoint/2010/main" val="3237990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number, software, font&#10;&#10;Description automatically generated">
            <a:extLst>
              <a:ext uri="{FF2B5EF4-FFF2-40B4-BE49-F238E27FC236}">
                <a16:creationId xmlns:a16="http://schemas.microsoft.com/office/drawing/2014/main" id="{F0293A89-78A8-76FB-DB77-ABBA6B3E6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62" y="4726677"/>
            <a:ext cx="7042875" cy="3806343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5014B5-DC63-2F42-B6DB-63B7759157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7244" y="2219337"/>
            <a:ext cx="3319569" cy="161466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/>
                </a:solidFill>
                <a:latin typeface="+mn-lt"/>
              </a:rPr>
              <a:t>Bigger budget films tend to be Action, Adventure, &amp; Animation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/>
                </a:solidFill>
                <a:latin typeface="+mn-lt"/>
              </a:rPr>
              <a:t>Paranormal Activity made $193millon on a budget of $15,000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34425-AE37-4844-B5BF-2D28152D0F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2284" y="2218515"/>
            <a:ext cx="2832871" cy="129698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/>
                </a:solidFill>
                <a:latin typeface="+mn-lt"/>
              </a:rPr>
              <a:t>15% of movies did not turn a profit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/>
                </a:solidFill>
                <a:latin typeface="+mn-lt"/>
              </a:rPr>
              <a:t>37% made over a 1000x return on budget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17CA98-FF13-0146-9AEF-CE4134AC9D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Team Jupiter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5D883A-41DA-F04D-A545-C4AFF0D8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Profitability</a:t>
            </a:r>
          </a:p>
        </p:txBody>
      </p:sp>
    </p:spTree>
    <p:extLst>
      <p:ext uri="{BB962C8B-B14F-4D97-AF65-F5344CB8AC3E}">
        <p14:creationId xmlns:p14="http://schemas.microsoft.com/office/powerpoint/2010/main" val="2656886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5014B5-DC63-2F42-B6DB-63B7759157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338" y="2669745"/>
            <a:ext cx="2891865" cy="129698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/>
                </a:solidFill>
                <a:latin typeface="+mn-lt"/>
              </a:rPr>
              <a:t>Horror and Thriller have the best return.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1"/>
                </a:solidFill>
                <a:latin typeface="+mn-lt"/>
              </a:rPr>
              <a:t>Crime, Mystery, &amp; Fantasy have the lowest.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34425-AE37-4844-B5BF-2D28152D0F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86200" y="2707910"/>
            <a:ext cx="3208955" cy="1296988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b="0" dirty="0">
                <a:solidFill>
                  <a:schemeClr val="bg1"/>
                </a:solidFill>
                <a:effectLst/>
                <a:latin typeface="+mn-lt"/>
              </a:rPr>
              <a:t>The thriller genre losses significance 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b="0" dirty="0">
                <a:solidFill>
                  <a:schemeClr val="bg1"/>
                </a:solidFill>
                <a:effectLst/>
                <a:latin typeface="+mn-lt"/>
              </a:rPr>
              <a:t>Mean for Horror drops by 92% but still eclipses other genres by 2 to 3 times the return on budget!!</a:t>
            </a:r>
          </a:p>
          <a:p>
            <a:pPr algn="l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7A8E9-DE82-0942-BCA5-0F21820D84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0338" y="2235736"/>
            <a:ext cx="2615737" cy="396557"/>
          </a:xfrm>
        </p:spPr>
        <p:txBody>
          <a:bodyPr/>
          <a:lstStyle/>
          <a:p>
            <a:r>
              <a:rPr lang="en-US" dirty="0">
                <a:latin typeface="+mn-lt"/>
              </a:rPr>
              <a:t>Genre </a:t>
            </a:r>
            <a:r>
              <a:rPr lang="en-US" sz="2400" dirty="0">
                <a:latin typeface="+mn-lt"/>
              </a:rPr>
              <a:t>Returns</a:t>
            </a:r>
            <a:endParaRPr lang="en-US" dirty="0">
              <a:latin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25D6E-FE64-C346-A250-B0F62A92BF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6200" y="2235736"/>
            <a:ext cx="3208955" cy="396557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Correcting for Outliers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17CA98-FF13-0146-9AEF-CE4134AC9D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Team Jupiter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5D883A-41DA-F04D-A545-C4AFF0D8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Profitability</a:t>
            </a:r>
          </a:p>
        </p:txBody>
      </p:sp>
      <p:pic>
        <p:nvPicPr>
          <p:cNvPr id="9" name="Picture 8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21814A38-C98E-71BD-C6EE-47BE8645F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3" y="4831972"/>
            <a:ext cx="7396813" cy="402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12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5014B5-DC63-2F42-B6DB-63B7759157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387" y="2745206"/>
            <a:ext cx="2616200" cy="129698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Ratings does have a significant effect on Budget recovered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34425-AE37-4844-B5BF-2D28152D0F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49834" y="2745206"/>
            <a:ext cx="3737182" cy="129698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Average movies has the worst return.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The lowest rated movies have the greatest return!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7A8E9-DE82-0942-BCA5-0F21820D84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387" y="2305945"/>
            <a:ext cx="2615737" cy="396557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Ratings</a:t>
            </a:r>
            <a:r>
              <a:rPr lang="en-US" sz="2800" dirty="0">
                <a:latin typeface="+mn-lt"/>
              </a:rPr>
              <a:t> Return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25D6E-FE64-C346-A250-B0F62A92BF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49833" y="2305945"/>
            <a:ext cx="3737180" cy="396557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Correcting</a:t>
            </a:r>
            <a:r>
              <a:rPr lang="en-US" sz="2800" dirty="0">
                <a:latin typeface="+mn-lt"/>
              </a:rPr>
              <a:t> for Outliers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17CA98-FF13-0146-9AEF-CE4134AC9D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Team Jupiter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5D883A-41DA-F04D-A545-C4AFF0D8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Profitability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66407AA-2740-968B-CF8F-D4540D8C3596}"/>
              </a:ext>
            </a:extLst>
          </p:cNvPr>
          <p:cNvSpPr txBox="1">
            <a:spLocks/>
          </p:cNvSpPr>
          <p:nvPr/>
        </p:nvSpPr>
        <p:spPr>
          <a:xfrm>
            <a:off x="2090601" y="9353817"/>
            <a:ext cx="3591198" cy="396557"/>
          </a:xfrm>
          <a:prstGeom prst="rect">
            <a:avLst/>
          </a:prstGeom>
        </p:spPr>
        <p:txBody>
          <a:bodyPr lIns="0" rIns="0"/>
          <a:lstStyle>
            <a:lvl1pPr marL="0" indent="0" algn="r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None/>
              <a:defRPr sz="2380" kern="1200">
                <a:solidFill>
                  <a:schemeClr val="accent6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829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715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601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74879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+mn-lt"/>
              </a:rPr>
              <a:t>Two Way ANOVA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B6F802-27D4-17D1-D66A-D6C05325C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6193" y="5020545"/>
            <a:ext cx="6740013" cy="398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87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F66F5D-C043-3647-9565-4AA5F19AE0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+mn-lt"/>
              </a:rPr>
              <a:t>A movies budget does have a significant effect on gross sales. 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D0322-6048-4E48-B93F-AD452622DF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8089" y="5040986"/>
            <a:ext cx="2616200" cy="1296988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+mn-lt"/>
              </a:rPr>
              <a:t>Genre has no overall significant effect on budget recovered, except Horror and Thriller movies due to extreme outliers.</a:t>
            </a:r>
          </a:p>
          <a:p>
            <a:r>
              <a:rPr lang="en-US" dirty="0">
                <a:solidFill>
                  <a:srgbClr val="FFFFFF"/>
                </a:solidFill>
                <a:latin typeface="+mn-lt"/>
              </a:rPr>
              <a:t>Rating has no overall significant effect on budget recovered.</a:t>
            </a:r>
          </a:p>
          <a:p>
            <a:endParaRPr lang="en-US" dirty="0">
              <a:solidFill>
                <a:srgbClr val="FFFFFF"/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B2698-71B5-EA4F-8291-9E422C5E67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+mn-lt"/>
              </a:rPr>
              <a:t>Question #1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67D4A-6448-0E48-BC92-ABE4BA250B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94" y="4644429"/>
            <a:ext cx="2615737" cy="396557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+mn-lt"/>
              </a:rPr>
              <a:t>Question #2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9FDC09-6F3E-0A44-8BAD-E6FC08CC01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Team Jupiter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C2E676A-0E5D-B946-92F0-D7C96AEB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rgbClr val="FF0000"/>
                </a:solidFill>
              </a:rPr>
              <a:t>summary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2C29B-7838-F303-8C68-79BC0C656229}"/>
              </a:ext>
            </a:extLst>
          </p:cNvPr>
          <p:cNvSpPr/>
          <p:nvPr/>
        </p:nvSpPr>
        <p:spPr>
          <a:xfrm>
            <a:off x="560048" y="2418735"/>
            <a:ext cx="3221678" cy="52234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70133BB8-D4DC-A469-2140-D9F6579F7013}"/>
              </a:ext>
            </a:extLst>
          </p:cNvPr>
          <p:cNvSpPr txBox="1">
            <a:spLocks/>
          </p:cNvSpPr>
          <p:nvPr/>
        </p:nvSpPr>
        <p:spPr>
          <a:xfrm>
            <a:off x="854286" y="2897226"/>
            <a:ext cx="2759974" cy="1296988"/>
          </a:xfrm>
          <a:prstGeom prst="rect">
            <a:avLst/>
          </a:prstGeom>
        </p:spPr>
        <p:txBody>
          <a:bodyPr/>
          <a:lstStyle>
            <a:lvl1pPr marL="0" indent="0" algn="l" defTabSz="777240" rtl="0" eaLnBrk="1" latinLnBrk="0" hangingPunct="1">
              <a:lnSpc>
                <a:spcPct val="110000"/>
              </a:lnSpc>
              <a:spcBef>
                <a:spcPts val="85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88620" indent="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77240" indent="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65860" indent="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54480" indent="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FFFFFF"/>
                </a:solidFill>
                <a:latin typeface="+mn-lt"/>
              </a:rPr>
              <a:t>A movies budget does have a significant effect on gross sales. </a:t>
            </a:r>
          </a:p>
          <a:p>
            <a:endParaRPr lang="en-US" sz="18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69490B5-E25E-FBC8-CAE4-E4ED95328731}"/>
              </a:ext>
            </a:extLst>
          </p:cNvPr>
          <p:cNvSpPr txBox="1">
            <a:spLocks/>
          </p:cNvSpPr>
          <p:nvPr/>
        </p:nvSpPr>
        <p:spPr>
          <a:xfrm>
            <a:off x="854286" y="4629492"/>
            <a:ext cx="2616200" cy="1296988"/>
          </a:xfrm>
          <a:prstGeom prst="rect">
            <a:avLst/>
          </a:prstGeom>
        </p:spPr>
        <p:txBody>
          <a:bodyPr/>
          <a:lstStyle>
            <a:lvl1pPr marL="0" indent="0" algn="l" defTabSz="777240" rtl="0" eaLnBrk="1" latinLnBrk="0" hangingPunct="1">
              <a:lnSpc>
                <a:spcPct val="110000"/>
              </a:lnSpc>
              <a:spcBef>
                <a:spcPts val="85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88620" indent="0" algn="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77240" indent="0" algn="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65860" indent="0" algn="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54480" indent="0" algn="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FFFFFF"/>
                </a:solidFill>
                <a:latin typeface="+mn-lt"/>
              </a:rPr>
              <a:t>Genre has no overall significant effect on budget recovered, except Horror and Thriller movies due to extreme outliers.</a:t>
            </a:r>
          </a:p>
          <a:p>
            <a:r>
              <a:rPr lang="en-US" sz="1800" dirty="0">
                <a:solidFill>
                  <a:srgbClr val="FFFFFF"/>
                </a:solidFill>
                <a:latin typeface="+mn-lt"/>
              </a:rPr>
              <a:t>Rating has no overall significant effect on budget recovered.</a:t>
            </a:r>
          </a:p>
          <a:p>
            <a:endParaRPr lang="en-US" sz="1800" dirty="0">
              <a:solidFill>
                <a:srgbClr val="FFFFFF"/>
              </a:solidFill>
              <a:latin typeface="+mn-lt"/>
            </a:endParaRPr>
          </a:p>
          <a:p>
            <a:endParaRPr lang="en-US" sz="180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5E0CC6E-A972-8901-AC9D-656EB0A6E872}"/>
              </a:ext>
            </a:extLst>
          </p:cNvPr>
          <p:cNvSpPr txBox="1">
            <a:spLocks/>
          </p:cNvSpPr>
          <p:nvPr/>
        </p:nvSpPr>
        <p:spPr>
          <a:xfrm>
            <a:off x="801934" y="2416173"/>
            <a:ext cx="2828946" cy="396557"/>
          </a:xfrm>
          <a:prstGeom prst="rect">
            <a:avLst/>
          </a:prstGeom>
        </p:spPr>
        <p:txBody>
          <a:bodyPr/>
          <a:lstStyle>
            <a:lvl1pPr marL="0" indent="0" algn="l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None/>
              <a:defRPr sz="2380" b="1" kern="1200" spc="3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829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715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601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74879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FFFFFF"/>
                </a:solidFill>
                <a:latin typeface="+mn-lt"/>
              </a:rPr>
              <a:t>Question #1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9551662-7CF2-AD47-B6F0-D7C114EB1A82}"/>
              </a:ext>
            </a:extLst>
          </p:cNvPr>
          <p:cNvSpPr txBox="1">
            <a:spLocks/>
          </p:cNvSpPr>
          <p:nvPr/>
        </p:nvSpPr>
        <p:spPr>
          <a:xfrm>
            <a:off x="801934" y="4132413"/>
            <a:ext cx="2759974" cy="396557"/>
          </a:xfrm>
          <a:prstGeom prst="rect">
            <a:avLst/>
          </a:prstGeom>
        </p:spPr>
        <p:txBody>
          <a:bodyPr/>
          <a:lstStyle>
            <a:lvl1pPr marL="0" indent="0" algn="l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None/>
              <a:defRPr sz="2380" b="1" kern="1200" spc="3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829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715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601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74879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FFFFFF"/>
                </a:solidFill>
                <a:latin typeface="+mn-lt"/>
              </a:rPr>
              <a:t>Question #2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FB61F5-3D94-75AD-E924-D1971385C6E8}"/>
              </a:ext>
            </a:extLst>
          </p:cNvPr>
          <p:cNvCxnSpPr>
            <a:cxnSpLocks/>
          </p:cNvCxnSpPr>
          <p:nvPr/>
        </p:nvCxnSpPr>
        <p:spPr>
          <a:xfrm>
            <a:off x="899584" y="4076227"/>
            <a:ext cx="241135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527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EA8D19-A16F-164D-AD78-93A2AB87E1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214" y="2468203"/>
            <a:ext cx="3198569" cy="2084616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0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This analysis can be used by small studios to help decide genre and budget amounts for new movie projects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Allows reader a macro level view of box office stats.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4370" lvl="1" indent="-285750">
              <a:buFont typeface="Wingdings" panose="05000000000000000000" pitchFamily="2" charset="2"/>
              <a:buChar char="v"/>
            </a:pPr>
            <a:endParaRPr lang="en-US" sz="1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D7FEF1-5516-5F41-BA9D-7241957DA9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Team Jupiter</a:t>
            </a: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27AC60BD-F3E0-907F-16DA-A4901BFE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31" y="963487"/>
            <a:ext cx="6499382" cy="792162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Conclusions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EAB29E62-03F9-9BC4-0248-F40A920D75A1}"/>
              </a:ext>
            </a:extLst>
          </p:cNvPr>
          <p:cNvSpPr txBox="1">
            <a:spLocks/>
          </p:cNvSpPr>
          <p:nvPr/>
        </p:nvSpPr>
        <p:spPr>
          <a:xfrm>
            <a:off x="687631" y="2086722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None/>
              <a:defRPr sz="2380" b="1" kern="1200" spc="3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829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715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601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74879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accent6"/>
                </a:solidFill>
                <a:latin typeface="+mn-lt"/>
              </a:rPr>
              <a:t>Uses</a:t>
            </a:r>
            <a:endParaRPr lang="en-US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9448CE7-FDB0-1FFC-3C6B-F6156B8167ED}"/>
              </a:ext>
            </a:extLst>
          </p:cNvPr>
          <p:cNvSpPr txBox="1">
            <a:spLocks/>
          </p:cNvSpPr>
          <p:nvPr/>
        </p:nvSpPr>
        <p:spPr>
          <a:xfrm>
            <a:off x="4571276" y="3723665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None/>
              <a:defRPr sz="2380" b="1" kern="1200" spc="3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829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715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601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74879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6"/>
                </a:solidFill>
                <a:latin typeface="+mn-lt"/>
              </a:rPr>
              <a:t>Importance</a:t>
            </a:r>
            <a:endParaRPr lang="en-US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3383F537-4773-3553-8164-66FAD181CBF0}"/>
              </a:ext>
            </a:extLst>
          </p:cNvPr>
          <p:cNvSpPr txBox="1">
            <a:spLocks/>
          </p:cNvSpPr>
          <p:nvPr/>
        </p:nvSpPr>
        <p:spPr>
          <a:xfrm>
            <a:off x="3886199" y="4120222"/>
            <a:ext cx="3300813" cy="3873404"/>
          </a:xfrm>
          <a:prstGeom prst="rect">
            <a:avLst/>
          </a:prstGeom>
        </p:spPr>
        <p:txBody>
          <a:bodyPr lIns="0" rIns="0"/>
          <a:lstStyle>
            <a:lvl1pPr marL="0" indent="0" algn="l" defTabSz="777240" rtl="0" eaLnBrk="1" latinLnBrk="0" hangingPunct="1">
              <a:lnSpc>
                <a:spcPct val="110000"/>
              </a:lnSpc>
              <a:spcBef>
                <a:spcPts val="85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88620" indent="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77240" indent="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65860" indent="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54480" indent="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r"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Shows off technical, analytical, &amp; problem-solving skills.</a:t>
            </a:r>
          </a:p>
          <a:p>
            <a:pPr marL="285750" indent="-285750" algn="r"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Shows a curiosity and drive to dive into the rabbit hole.</a:t>
            </a:r>
          </a:p>
          <a:p>
            <a:pPr marL="285750" indent="-285750" algn="r"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How familiar topics can be approached in new ways.   </a:t>
            </a:r>
            <a:endParaRPr lang="en-US" sz="20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r"/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4370" lvl="1" indent="-285750" algn="r">
              <a:buFont typeface="Wingdings" panose="05000000000000000000" pitchFamily="2" charset="2"/>
              <a:buChar char="v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6199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D7B05AE-F1D3-F246-917E-3A73DC6FD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7940" y="2941320"/>
            <a:ext cx="2616200" cy="1296988"/>
          </a:xfrm>
        </p:spPr>
        <p:txBody>
          <a:bodyPr/>
          <a:lstStyle/>
          <a:p>
            <a:r>
              <a:rPr lang="en-US" sz="1800" dirty="0"/>
              <a:t>- Ian Franklin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4E7CDFD-7790-A640-9ACB-9D9F14E114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68569" y="2941320"/>
            <a:ext cx="2616200" cy="1296988"/>
          </a:xfrm>
        </p:spPr>
        <p:txBody>
          <a:bodyPr/>
          <a:lstStyle/>
          <a:p>
            <a:r>
              <a:rPr lang="en-US" sz="1800" dirty="0"/>
              <a:t>On how data can be used in the movie industry</a:t>
            </a:r>
            <a:r>
              <a:rPr lang="en-US" dirty="0"/>
              <a:t>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159C9F5-3197-0445-A08E-D2D4FA7B6E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8403" y="2415382"/>
            <a:ext cx="2615737" cy="396557"/>
          </a:xfrm>
        </p:spPr>
        <p:txBody>
          <a:bodyPr/>
          <a:lstStyle/>
          <a:p>
            <a:r>
              <a:rPr lang="en-US" sz="2800" dirty="0"/>
              <a:t>Team</a:t>
            </a:r>
            <a:r>
              <a:rPr lang="en-US" dirty="0"/>
              <a:t> </a:t>
            </a:r>
            <a:r>
              <a:rPr lang="en-US" sz="2400" dirty="0"/>
              <a:t>Jupiter</a:t>
            </a:r>
            <a:r>
              <a:rPr lang="en-US" dirty="0"/>
              <a:t> 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27F62D6-4966-064C-9DBA-65E5B2A747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37322" y="2415382"/>
            <a:ext cx="3207797" cy="655320"/>
          </a:xfrm>
        </p:spPr>
        <p:txBody>
          <a:bodyPr/>
          <a:lstStyle/>
          <a:p>
            <a:r>
              <a:rPr lang="en-US" dirty="0"/>
              <a:t>A Quick </a:t>
            </a:r>
            <a:r>
              <a:rPr lang="en-US" sz="2800" dirty="0"/>
              <a:t>Look</a:t>
            </a:r>
            <a:r>
              <a:rPr lang="en-US" dirty="0"/>
              <a:t> Back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9171DEF7-A61D-CC4C-A663-F3A746DA93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15845" y="9524683"/>
            <a:ext cx="4955458" cy="396557"/>
          </a:xfrm>
        </p:spPr>
        <p:txBody>
          <a:bodyPr/>
          <a:lstStyle/>
          <a:p>
            <a:r>
              <a:rPr lang="en-US" dirty="0"/>
              <a:t>Greensboro College – Data Science Program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EF717-1FB0-914E-938F-9A05A994C9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May 2023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63144A03-4F69-4BAE-B210-2CAB9F69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54355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7DDBF-002C-8A42-B3E2-F027F96131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7631" y="2294153"/>
            <a:ext cx="2615737" cy="396557"/>
          </a:xfrm>
        </p:spPr>
        <p:txBody>
          <a:bodyPr/>
          <a:lstStyle/>
          <a:p>
            <a:r>
              <a:rPr lang="en-US" sz="3200" dirty="0">
                <a:solidFill>
                  <a:schemeClr val="accent6"/>
                </a:solidFill>
                <a:latin typeface="+mn-lt"/>
              </a:rPr>
              <a:t>Biography</a:t>
            </a:r>
            <a:endParaRPr lang="en-US" sz="24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B5102-EC7F-7D40-B13A-7F95B72A44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2975" y="2295641"/>
            <a:ext cx="2615737" cy="396557"/>
          </a:xfrm>
        </p:spPr>
        <p:txBody>
          <a:bodyPr/>
          <a:lstStyle/>
          <a:p>
            <a:r>
              <a:rPr lang="en-US" sz="3200" dirty="0">
                <a:solidFill>
                  <a:schemeClr val="accent6"/>
                </a:solidFill>
                <a:latin typeface="+mn-lt"/>
              </a:rPr>
              <a:t>Background</a:t>
            </a:r>
            <a:endParaRPr lang="en-US" dirty="0">
              <a:solidFill>
                <a:schemeClr val="accent6"/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27D9F9-2C8E-6341-89DA-0014AD82B5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github.com/IanFranklin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4F4421-C950-7F4C-943D-BF962C7E9A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Team Jupiter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62EE544-930F-B84B-9BCD-77AD4DC7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31" y="963487"/>
            <a:ext cx="6499382" cy="792162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Ian franklin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7554A45-FB00-B1A4-0481-FDBCCA53242C}"/>
              </a:ext>
            </a:extLst>
          </p:cNvPr>
          <p:cNvGrpSpPr/>
          <p:nvPr/>
        </p:nvGrpSpPr>
        <p:grpSpPr>
          <a:xfrm>
            <a:off x="412515" y="4397993"/>
            <a:ext cx="7083294" cy="179679"/>
            <a:chOff x="412515" y="4397993"/>
            <a:chExt cx="7083294" cy="17967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B05161-CB69-1C28-2958-9F313948512F}"/>
                </a:ext>
              </a:extLst>
            </p:cNvPr>
            <p:cNvSpPr/>
            <p:nvPr/>
          </p:nvSpPr>
          <p:spPr>
            <a:xfrm>
              <a:off x="6095399" y="4397993"/>
              <a:ext cx="1400410" cy="123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EF28B5-6F61-2EEA-0B12-49B1310D576C}"/>
                </a:ext>
              </a:extLst>
            </p:cNvPr>
            <p:cNvSpPr/>
            <p:nvPr/>
          </p:nvSpPr>
          <p:spPr>
            <a:xfrm>
              <a:off x="412515" y="4454105"/>
              <a:ext cx="1400410" cy="12356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CA2A1-9598-1D4C-B029-EAA6652D65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85879" y="2830040"/>
            <a:ext cx="3409930" cy="2063236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+mn-lt"/>
              </a:rPr>
              <a:t>Maricopa Community Colleges &amp; Greensboro College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+mn-lt"/>
              </a:rPr>
              <a:t>Industry experience in Food, Labor, Manufacturing, Retail, Transportation, &amp; Sales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+mn-lt"/>
              </a:rPr>
              <a:t>Entrepreneur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>
              <a:latin typeface="+mn-l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4DBFA7-DE4A-8548-A662-CC641F646D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2515" y="2852491"/>
            <a:ext cx="3198569" cy="1538073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+mn-lt"/>
              </a:rPr>
              <a:t>New father 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+mn-lt"/>
              </a:rPr>
              <a:t>New Homeowner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+mn-lt"/>
              </a:rPr>
              <a:t>Moved across country in July ’22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+mn-lt"/>
              </a:rPr>
              <a:t>A learner, tinkerer, and curious cat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+mn-lt"/>
              </a:rPr>
              <a:t>A reader and librarian without enough shelves</a:t>
            </a:r>
          </a:p>
          <a:p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601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6CDAA8D-29BD-9760-6E4F-86D87B71746F}"/>
              </a:ext>
            </a:extLst>
          </p:cNvPr>
          <p:cNvGrpSpPr/>
          <p:nvPr/>
        </p:nvGrpSpPr>
        <p:grpSpPr>
          <a:xfrm>
            <a:off x="677245" y="4398836"/>
            <a:ext cx="6416752" cy="177113"/>
            <a:chOff x="677245" y="4398836"/>
            <a:chExt cx="6416752" cy="17711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617D3A-06B1-F837-35C4-82389FD2FA8E}"/>
                </a:ext>
              </a:extLst>
            </p:cNvPr>
            <p:cNvSpPr/>
            <p:nvPr/>
          </p:nvSpPr>
          <p:spPr>
            <a:xfrm>
              <a:off x="677245" y="4398836"/>
              <a:ext cx="929133" cy="148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EA83B1-DCEF-8774-5A5B-F0E430E72643}"/>
                </a:ext>
              </a:extLst>
            </p:cNvPr>
            <p:cNvSpPr/>
            <p:nvPr/>
          </p:nvSpPr>
          <p:spPr>
            <a:xfrm>
              <a:off x="6164864" y="4427499"/>
              <a:ext cx="929133" cy="148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65EAF3-759C-A949-B970-F44C78652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631" y="4355642"/>
            <a:ext cx="2616200" cy="35205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</a:rPr>
              <a:t>According to the MPAA, in 2017 76% of people reported going to the movies at least once.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</a:rPr>
              <a:t>14% of American watch movies at the theaters once a month.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C7CEE-321C-9C4C-AE98-D5C0B9FC38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568" y="4473061"/>
            <a:ext cx="2959813" cy="1296988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</a:rPr>
              <a:t> 19% of U.S. adults watch or stream movies every day.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</a:rPr>
              <a:t>26% state that they watch movies several times per week.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8B7FF-D526-434D-900A-C245936A8F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9568" y="3893265"/>
            <a:ext cx="2615737" cy="396557"/>
          </a:xfrm>
        </p:spPr>
        <p:txBody>
          <a:bodyPr/>
          <a:lstStyle/>
          <a:p>
            <a:pPr algn="l"/>
            <a:r>
              <a:rPr lang="en-US" sz="2800" dirty="0">
                <a:solidFill>
                  <a:schemeClr val="accent6"/>
                </a:solidFill>
                <a:latin typeface="+mn-lt"/>
              </a:rPr>
              <a:t>Streaming</a:t>
            </a:r>
            <a:endParaRPr lang="en-US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B590BE-67D2-FF45-AB93-AC49F40EF4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Team Jupiter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1C174B4-9A56-1846-8882-BEE04D94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Movies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3600" b="0" dirty="0">
                <a:solidFill>
                  <a:srgbClr val="FF0000"/>
                </a:solidFill>
              </a:rPr>
              <a:t>BY THE NUMBERS</a:t>
            </a:r>
            <a:endParaRPr lang="en-US" sz="360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B584F0AB-FA11-6478-EA56-101A13BB0B0A}"/>
              </a:ext>
            </a:extLst>
          </p:cNvPr>
          <p:cNvSpPr txBox="1">
            <a:spLocks/>
          </p:cNvSpPr>
          <p:nvPr/>
        </p:nvSpPr>
        <p:spPr>
          <a:xfrm>
            <a:off x="839528" y="3825830"/>
            <a:ext cx="2880463" cy="396557"/>
          </a:xfrm>
          <a:prstGeom prst="rect">
            <a:avLst/>
          </a:prstGeom>
        </p:spPr>
        <p:txBody>
          <a:bodyPr lIns="0" rIns="0"/>
          <a:lstStyle>
            <a:lvl1pPr marL="0" indent="0" algn="r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None/>
              <a:defRPr sz="238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829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715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601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74879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accent6"/>
                </a:solidFill>
                <a:latin typeface="+mn-lt"/>
              </a:rPr>
              <a:t>Hollywood</a:t>
            </a:r>
            <a:endParaRPr lang="en-US" sz="24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C8971AF-EB2D-C936-3553-A76D7DB1DDE7}"/>
              </a:ext>
            </a:extLst>
          </p:cNvPr>
          <p:cNvSpPr txBox="1">
            <a:spLocks/>
          </p:cNvSpPr>
          <p:nvPr/>
        </p:nvSpPr>
        <p:spPr>
          <a:xfrm>
            <a:off x="374772" y="2279954"/>
            <a:ext cx="3809973" cy="986166"/>
          </a:xfrm>
          <a:prstGeom prst="rect">
            <a:avLst/>
          </a:prstGeom>
        </p:spPr>
        <p:txBody>
          <a:bodyPr lIns="0" rIns="0"/>
          <a:lstStyle>
            <a:lvl1pPr marL="0" indent="0" algn="r" defTabSz="777240" rtl="0" eaLnBrk="1" latinLnBrk="0" hangingPunct="1">
              <a:lnSpc>
                <a:spcPct val="110000"/>
              </a:lnSpc>
              <a:spcBef>
                <a:spcPts val="85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88620" indent="0" algn="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77240" indent="0" algn="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65860" indent="0" algn="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54480" indent="0" algn="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latin typeface="+mn-lt"/>
              </a:rPr>
              <a:t>Hollywood provided </a:t>
            </a:r>
            <a:r>
              <a:rPr lang="en-US" sz="1600" dirty="0">
                <a:solidFill>
                  <a:schemeClr val="accent6"/>
                </a:solidFill>
                <a:latin typeface="+mn-lt"/>
              </a:rPr>
              <a:t>$504 billion </a:t>
            </a:r>
            <a:r>
              <a:rPr lang="en-US" sz="1600" dirty="0">
                <a:latin typeface="+mn-lt"/>
              </a:rPr>
              <a:t>to the U.S. GDP before the pandemic period. </a:t>
            </a:r>
          </a:p>
          <a:p>
            <a:pPr algn="l"/>
            <a:r>
              <a:rPr lang="en-US" sz="1600" dirty="0">
                <a:latin typeface="+mn-lt"/>
              </a:rPr>
              <a:t>The U.S. film industry has a net worth of around </a:t>
            </a:r>
            <a:r>
              <a:rPr lang="en-US" sz="1600" dirty="0">
                <a:solidFill>
                  <a:schemeClr val="accent6"/>
                </a:solidFill>
                <a:latin typeface="+mn-lt"/>
              </a:rPr>
              <a:t>$91.83 billion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101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6CDAA8D-29BD-9760-6E4F-86D87B71746F}"/>
              </a:ext>
            </a:extLst>
          </p:cNvPr>
          <p:cNvGrpSpPr/>
          <p:nvPr/>
        </p:nvGrpSpPr>
        <p:grpSpPr>
          <a:xfrm>
            <a:off x="677245" y="4398836"/>
            <a:ext cx="6416752" cy="177113"/>
            <a:chOff x="677245" y="4398836"/>
            <a:chExt cx="6416752" cy="17711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617D3A-06B1-F837-35C4-82389FD2FA8E}"/>
                </a:ext>
              </a:extLst>
            </p:cNvPr>
            <p:cNvSpPr/>
            <p:nvPr/>
          </p:nvSpPr>
          <p:spPr>
            <a:xfrm>
              <a:off x="677245" y="4398836"/>
              <a:ext cx="929133" cy="148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EA83B1-DCEF-8774-5A5B-F0E430E72643}"/>
                </a:ext>
              </a:extLst>
            </p:cNvPr>
            <p:cNvSpPr/>
            <p:nvPr/>
          </p:nvSpPr>
          <p:spPr>
            <a:xfrm>
              <a:off x="6164864" y="4427499"/>
              <a:ext cx="929133" cy="148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65EAF3-759C-A949-B970-F44C78652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7244" y="2712802"/>
            <a:ext cx="1724001" cy="2316398"/>
          </a:xfrm>
        </p:spPr>
        <p:txBody>
          <a:bodyPr/>
          <a:lstStyle/>
          <a:p>
            <a:r>
              <a:rPr lang="en-US" sz="1800" dirty="0">
                <a:latin typeface="+mn-lt"/>
              </a:rPr>
              <a:t>Despite competition, annual ticket sales have remained relatively stable for the past 10 years</a:t>
            </a:r>
            <a:r>
              <a:rPr lang="en-US" sz="1400" dirty="0">
                <a:latin typeface="+mn-lt"/>
              </a:rPr>
              <a:t>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C7CEE-321C-9C4C-AE98-D5C0B9FC38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7631" y="7016901"/>
            <a:ext cx="2959813" cy="1296988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dirty="0">
                <a:latin typeface="+mn-lt"/>
              </a:rPr>
              <a:t>Can data be used to help decide optimal movie budgets?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dirty="0">
                <a:latin typeface="+mn-lt"/>
              </a:rPr>
              <a:t>Are certain genres of movies a better return on money?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8B7FF-D526-434D-900A-C245936A8F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7631" y="5884528"/>
            <a:ext cx="2189523" cy="1112279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accent6"/>
                </a:solidFill>
                <a:latin typeface="+mn-lt"/>
              </a:rPr>
              <a:t>How can data help movie makers?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B590BE-67D2-FF45-AB93-AC49F40EF4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Team Jupiter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1C174B4-9A56-1846-8882-BEE04D94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Movies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3600" b="0" dirty="0">
                <a:solidFill>
                  <a:srgbClr val="FF0000"/>
                </a:solidFill>
              </a:rPr>
              <a:t>BY THE NUMBERS</a:t>
            </a:r>
            <a:endParaRPr lang="en-US" sz="360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B584F0AB-FA11-6478-EA56-101A13BB0B0A}"/>
              </a:ext>
            </a:extLst>
          </p:cNvPr>
          <p:cNvSpPr txBox="1">
            <a:spLocks/>
          </p:cNvSpPr>
          <p:nvPr/>
        </p:nvSpPr>
        <p:spPr>
          <a:xfrm>
            <a:off x="687631" y="2287078"/>
            <a:ext cx="2880463" cy="396557"/>
          </a:xfrm>
          <a:prstGeom prst="rect">
            <a:avLst/>
          </a:prstGeom>
        </p:spPr>
        <p:txBody>
          <a:bodyPr lIns="0" rIns="0"/>
          <a:lstStyle>
            <a:lvl1pPr marL="0" indent="0" algn="r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None/>
              <a:defRPr sz="238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829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715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601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74879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accent6"/>
                </a:solidFill>
                <a:latin typeface="+mn-lt"/>
              </a:rPr>
              <a:t>And yet… 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C8971AF-EB2D-C936-3553-A76D7DB1DDE7}"/>
              </a:ext>
            </a:extLst>
          </p:cNvPr>
          <p:cNvSpPr txBox="1">
            <a:spLocks/>
          </p:cNvSpPr>
          <p:nvPr/>
        </p:nvSpPr>
        <p:spPr>
          <a:xfrm>
            <a:off x="366611" y="2309703"/>
            <a:ext cx="3809973" cy="986166"/>
          </a:xfrm>
          <a:prstGeom prst="rect">
            <a:avLst/>
          </a:prstGeom>
        </p:spPr>
        <p:txBody>
          <a:bodyPr lIns="0" rIns="0"/>
          <a:lstStyle>
            <a:lvl1pPr marL="0" indent="0" algn="r" defTabSz="777240" rtl="0" eaLnBrk="1" latinLnBrk="0" hangingPunct="1">
              <a:lnSpc>
                <a:spcPct val="110000"/>
              </a:lnSpc>
              <a:spcBef>
                <a:spcPts val="85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88620" indent="0" algn="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77240" indent="0" algn="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65860" indent="0" algn="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54480" indent="0" algn="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5A6959-765C-41F7-E2CC-E09ED63CB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886" y="2477429"/>
            <a:ext cx="4692752" cy="294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8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3D831-66E3-AF43-9613-E5B052F8D9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69034" y="2637386"/>
            <a:ext cx="2717980" cy="157626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900" dirty="0">
                <a:latin typeface="+mn-lt"/>
              </a:rPr>
              <a:t>MS Suite (Excel, PowerPoint, Word)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900" dirty="0">
                <a:latin typeface="+mn-lt"/>
              </a:rPr>
              <a:t>Python 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900" dirty="0">
                <a:latin typeface="+mn-lt"/>
              </a:rPr>
              <a:t>Jupyter Notebook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900" dirty="0">
                <a:latin typeface="+mn-lt"/>
              </a:rPr>
              <a:t>Slack</a:t>
            </a:r>
          </a:p>
          <a:p>
            <a:endParaRPr lang="en-US" sz="1700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D6964-EC4C-1C4C-96A1-7A2D2D4F1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91654" y="2158554"/>
            <a:ext cx="2795360" cy="396557"/>
          </a:xfrm>
        </p:spPr>
        <p:txBody>
          <a:bodyPr/>
          <a:lstStyle/>
          <a:p>
            <a:r>
              <a:rPr lang="en-US" sz="2400" dirty="0">
                <a:solidFill>
                  <a:schemeClr val="accent6"/>
                </a:solidFill>
                <a:latin typeface="+mn-lt"/>
              </a:rPr>
              <a:t>Programs Used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EA8D19-A16F-164D-AD78-93A2AB87E1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632" y="2723357"/>
            <a:ext cx="3704022" cy="107695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</a:rPr>
              <a:t>The Hollywood Insider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</a:rPr>
              <a:t>Most Profitable Movies – Top 500</a:t>
            </a:r>
          </a:p>
          <a:p>
            <a:pPr lvl="1"/>
            <a:r>
              <a:rPr lang="en-US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informationisbeautiful</a:t>
            </a: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.net </a:t>
            </a:r>
            <a:endParaRPr lang="en-US" sz="18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4370" lvl="1" indent="-285750">
              <a:buFont typeface="Wingdings" panose="05000000000000000000" pitchFamily="2" charset="2"/>
              <a:buChar char="v"/>
            </a:pPr>
            <a:endParaRPr lang="en-US" sz="1600" dirty="0">
              <a:latin typeface="+mn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D7FEF1-5516-5F41-BA9D-7241957DA9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Team Jupiter</a:t>
            </a: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27AC60BD-F3E0-907F-16DA-A4901BFE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31" y="963487"/>
            <a:ext cx="6499382" cy="792162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Methods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EAB29E62-03F9-9BC4-0248-F40A920D75A1}"/>
              </a:ext>
            </a:extLst>
          </p:cNvPr>
          <p:cNvSpPr txBox="1">
            <a:spLocks/>
          </p:cNvSpPr>
          <p:nvPr/>
        </p:nvSpPr>
        <p:spPr>
          <a:xfrm>
            <a:off x="687631" y="2326800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None/>
              <a:defRPr sz="2380" b="1" kern="1200" spc="3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829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715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601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74879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accent6"/>
                </a:solidFill>
                <a:latin typeface="+mn-lt"/>
              </a:rPr>
              <a:t>Datasets</a:t>
            </a:r>
            <a:endParaRPr lang="en-US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9448CE7-FDB0-1FFC-3C6B-F6156B8167ED}"/>
              </a:ext>
            </a:extLst>
          </p:cNvPr>
          <p:cNvSpPr txBox="1">
            <a:spLocks/>
          </p:cNvSpPr>
          <p:nvPr/>
        </p:nvSpPr>
        <p:spPr>
          <a:xfrm>
            <a:off x="687631" y="4419554"/>
            <a:ext cx="2615737" cy="396557"/>
          </a:xfrm>
          <a:prstGeom prst="rect">
            <a:avLst/>
          </a:prstGeom>
        </p:spPr>
        <p:txBody>
          <a:bodyPr lIns="0" rIns="0"/>
          <a:lstStyle>
            <a:lvl1pPr marL="0" indent="0" algn="r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None/>
              <a:defRPr sz="2380" b="1" kern="1200" spc="3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829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715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601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74879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accent6"/>
                </a:solidFill>
                <a:latin typeface="+mn-lt"/>
              </a:rPr>
              <a:t>Wrangling</a:t>
            </a:r>
            <a:endParaRPr lang="en-US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3383F537-4773-3553-8164-66FAD181CBF0}"/>
              </a:ext>
            </a:extLst>
          </p:cNvPr>
          <p:cNvSpPr txBox="1">
            <a:spLocks/>
          </p:cNvSpPr>
          <p:nvPr/>
        </p:nvSpPr>
        <p:spPr>
          <a:xfrm>
            <a:off x="687631" y="4816111"/>
            <a:ext cx="3704022" cy="1076959"/>
          </a:xfrm>
          <a:prstGeom prst="rect">
            <a:avLst/>
          </a:prstGeom>
        </p:spPr>
        <p:txBody>
          <a:bodyPr lIns="0" rIns="0"/>
          <a:lstStyle>
            <a:lvl1pPr marL="0" indent="0" algn="l" defTabSz="777240" rtl="0" eaLnBrk="1" latinLnBrk="0" hangingPunct="1">
              <a:lnSpc>
                <a:spcPct val="110000"/>
              </a:lnSpc>
              <a:spcBef>
                <a:spcPts val="85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88620" indent="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77240" indent="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65860" indent="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54480" indent="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Created data frames copies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Reformatted column values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Recoded column values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Transformed variable values</a:t>
            </a:r>
            <a:endParaRPr lang="en-US" sz="1800" b="1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4370" lvl="1" indent="-285750">
              <a:buFont typeface="Wingdings" panose="05000000000000000000" pitchFamily="2" charset="2"/>
              <a:buChar char="v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0233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80B8A2-89A7-4B47-B1B6-6AE513CBD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631" y="2550678"/>
            <a:ext cx="5012225" cy="941137"/>
          </a:xfrm>
        </p:spPr>
        <p:txBody>
          <a:bodyPr/>
          <a:lstStyle/>
          <a:p>
            <a:r>
              <a:rPr lang="en-US" sz="2400" dirty="0">
                <a:solidFill>
                  <a:schemeClr val="accent6"/>
                </a:solidFill>
                <a:latin typeface="+mn-lt"/>
              </a:rPr>
              <a:t>Does a movies budget influence box office success?</a:t>
            </a:r>
          </a:p>
          <a:p>
            <a:pPr algn="ctr"/>
            <a:endParaRPr lang="en-US" sz="24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E033B-7726-4E4E-B48E-79728B115E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90601" y="9353817"/>
            <a:ext cx="3591198" cy="3965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+mn-lt"/>
              </a:rPr>
              <a:t>Linear Regression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DB799C-D020-A24F-84A8-14D813FD91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Team Jupiter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A0A94243-749F-A734-84CE-9C917825D8E9}"/>
              </a:ext>
            </a:extLst>
          </p:cNvPr>
          <p:cNvSpPr txBox="1">
            <a:spLocks/>
          </p:cNvSpPr>
          <p:nvPr/>
        </p:nvSpPr>
        <p:spPr>
          <a:xfrm>
            <a:off x="585386" y="900019"/>
            <a:ext cx="6499382" cy="941137"/>
          </a:xfrm>
          <a:prstGeom prst="rect">
            <a:avLst/>
          </a:prstGeom>
        </p:spPr>
        <p:txBody>
          <a:bodyPr lIns="0" rIns="0" anchor="ctr"/>
          <a:lstStyle>
            <a:lvl1pPr algn="l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800" b="1" kern="1200" cap="all" spc="-3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Does big budget equal success?</a:t>
            </a:r>
            <a:endParaRPr lang="en-US" sz="2800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BD8E9516-A8EC-6300-1F81-547BD6758414}"/>
              </a:ext>
            </a:extLst>
          </p:cNvPr>
          <p:cNvSpPr txBox="1">
            <a:spLocks/>
          </p:cNvSpPr>
          <p:nvPr/>
        </p:nvSpPr>
        <p:spPr>
          <a:xfrm>
            <a:off x="669574" y="6210419"/>
            <a:ext cx="5012225" cy="596909"/>
          </a:xfrm>
          <a:prstGeom prst="rect">
            <a:avLst/>
          </a:prstGeom>
        </p:spPr>
        <p:txBody>
          <a:bodyPr lIns="0" rIns="0"/>
          <a:lstStyle>
            <a:lvl1pPr marL="0" indent="0" algn="l" defTabSz="777240" rtl="0" eaLnBrk="1" latinLnBrk="0" hangingPunct="1">
              <a:lnSpc>
                <a:spcPct val="110000"/>
              </a:lnSpc>
              <a:spcBef>
                <a:spcPts val="85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88620" indent="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77240" indent="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65860" indent="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54480" indent="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6"/>
                </a:solidFill>
                <a:latin typeface="+mn-lt"/>
              </a:rPr>
              <a:t>Is Bigger Better?</a:t>
            </a:r>
          </a:p>
          <a:p>
            <a:pPr algn="ctr"/>
            <a:endParaRPr lang="en-US" sz="1800" dirty="0">
              <a:latin typeface="+mn-lt"/>
            </a:endParaRPr>
          </a:p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F047A59F-5D08-663E-E194-8389CEBD6418}"/>
              </a:ext>
            </a:extLst>
          </p:cNvPr>
          <p:cNvSpPr txBox="1">
            <a:spLocks/>
          </p:cNvSpPr>
          <p:nvPr/>
        </p:nvSpPr>
        <p:spPr>
          <a:xfrm>
            <a:off x="585386" y="6807328"/>
            <a:ext cx="5012225" cy="596909"/>
          </a:xfrm>
          <a:prstGeom prst="rect">
            <a:avLst/>
          </a:prstGeom>
        </p:spPr>
        <p:txBody>
          <a:bodyPr lIns="0" rIns="0"/>
          <a:lstStyle>
            <a:lvl1pPr marL="0" indent="0" algn="l" defTabSz="777240" rtl="0" eaLnBrk="1" latinLnBrk="0" hangingPunct="1">
              <a:lnSpc>
                <a:spcPct val="110000"/>
              </a:lnSpc>
              <a:spcBef>
                <a:spcPts val="85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88620" indent="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77240" indent="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65860" indent="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54480" indent="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+mn-lt"/>
              </a:rPr>
              <a:t>More elaborate set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+mn-lt"/>
              </a:rPr>
              <a:t>Stunning special effects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+mn-lt"/>
              </a:rPr>
              <a:t>Recognized actors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+mn-lt"/>
              </a:rPr>
              <a:t>Renowned directors</a:t>
            </a:r>
          </a:p>
          <a:p>
            <a:pPr algn="ctr"/>
            <a:endParaRPr lang="en-US" sz="1800" dirty="0">
              <a:latin typeface="+mn-lt"/>
            </a:endParaRPr>
          </a:p>
          <a:p>
            <a:pPr algn="ctr"/>
            <a:endParaRPr lang="en-US" sz="1800" dirty="0">
              <a:latin typeface="+mn-lt"/>
            </a:endParaRPr>
          </a:p>
        </p:txBody>
      </p:sp>
      <p:pic>
        <p:nvPicPr>
          <p:cNvPr id="11" name="Graphic 10" descr="Theatre outline">
            <a:extLst>
              <a:ext uri="{FF2B5EF4-FFF2-40B4-BE49-F238E27FC236}">
                <a16:creationId xmlns:a16="http://schemas.microsoft.com/office/drawing/2014/main" id="{E383AAD6-B13C-F9C6-9285-7D4240E58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2661" y="5825012"/>
            <a:ext cx="2617839" cy="2617839"/>
          </a:xfrm>
          <a:prstGeom prst="rect">
            <a:avLst/>
          </a:prstGeom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4FE0F8DC-E27A-35C7-F481-1259BB4EBC58}"/>
              </a:ext>
            </a:extLst>
          </p:cNvPr>
          <p:cNvSpPr txBox="1">
            <a:spLocks/>
          </p:cNvSpPr>
          <p:nvPr/>
        </p:nvSpPr>
        <p:spPr>
          <a:xfrm>
            <a:off x="2532172" y="3790270"/>
            <a:ext cx="5012225" cy="941137"/>
          </a:xfrm>
          <a:prstGeom prst="rect">
            <a:avLst/>
          </a:prstGeom>
        </p:spPr>
        <p:txBody>
          <a:bodyPr lIns="0" rIns="0"/>
          <a:lstStyle>
            <a:lvl1pPr marL="0" indent="0" algn="l" defTabSz="777240" rtl="0" eaLnBrk="1" latinLnBrk="0" hangingPunct="1">
              <a:lnSpc>
                <a:spcPct val="110000"/>
              </a:lnSpc>
              <a:spcBef>
                <a:spcPts val="85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88620" indent="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77240" indent="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65860" indent="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54480" indent="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n-lt"/>
              </a:rPr>
              <a:t>Can a movie studio determine how much they expect to gross based on the budget?</a:t>
            </a:r>
          </a:p>
          <a:p>
            <a:endParaRPr lang="en-US" sz="2800" dirty="0">
              <a:solidFill>
                <a:schemeClr val="accent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578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5014B5-DC63-2F42-B6DB-63B7759157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+mn-lt"/>
              </a:rPr>
              <a:t> Which genres have the greatest return on investment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34425-AE37-4844-B5BF-2D28152D0F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0813" y="2272582"/>
            <a:ext cx="2616200" cy="1736725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Can data determine what the most profitable genre is for movie studios?</a:t>
            </a:r>
          </a:p>
          <a:p>
            <a:endParaRPr lang="en-US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7A8E9-DE82-0942-BCA5-0F21820D84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Movie ROI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17CA98-FF13-0146-9AEF-CE4134AC9D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Team Jupiter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5D883A-41DA-F04D-A545-C4AFF0D8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Profitability</a:t>
            </a:r>
          </a:p>
        </p:txBody>
      </p:sp>
      <p:pic>
        <p:nvPicPr>
          <p:cNvPr id="9" name="Picture 8" descr="A person holding a dollar bill&#10;&#10;Description automatically generated with medium confidence">
            <a:extLst>
              <a:ext uri="{FF2B5EF4-FFF2-40B4-BE49-F238E27FC236}">
                <a16:creationId xmlns:a16="http://schemas.microsoft.com/office/drawing/2014/main" id="{F257678A-1FFC-708A-AC33-17C9916DD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096" y="5029200"/>
            <a:ext cx="4763729" cy="287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82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80B8A2-89A7-4B47-B1B6-6AE513CBD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28964" y="2267010"/>
            <a:ext cx="5012225" cy="596909"/>
          </a:xfrm>
        </p:spPr>
        <p:txBody>
          <a:bodyPr/>
          <a:lstStyle/>
          <a:p>
            <a:pPr algn="ctr"/>
            <a:r>
              <a:rPr lang="en-US" sz="1800" dirty="0">
                <a:latin typeface="+mn-lt"/>
              </a:rPr>
              <a:t>Over time the avg. Budget has steadily increased.</a:t>
            </a:r>
          </a:p>
          <a:p>
            <a:pPr algn="ctr"/>
            <a:r>
              <a:rPr lang="en-US" sz="1800" dirty="0">
                <a:latin typeface="+mn-lt"/>
              </a:rPr>
              <a:t>While Worldwide Gross has been mostly consistent with a slow increase.</a:t>
            </a:r>
          </a:p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E033B-7726-4E4E-B48E-79728B115E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90601" y="9353817"/>
            <a:ext cx="3591198" cy="3965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+mn-lt"/>
              </a:rPr>
              <a:t>Linear Regression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DB799C-D020-A24F-84A8-14D813FD91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Team Jupiter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A0A94243-749F-A734-84CE-9C917825D8E9}"/>
              </a:ext>
            </a:extLst>
          </p:cNvPr>
          <p:cNvSpPr txBox="1">
            <a:spLocks/>
          </p:cNvSpPr>
          <p:nvPr/>
        </p:nvSpPr>
        <p:spPr>
          <a:xfrm>
            <a:off x="585386" y="900019"/>
            <a:ext cx="6499382" cy="941137"/>
          </a:xfrm>
          <a:prstGeom prst="rect">
            <a:avLst/>
          </a:prstGeom>
        </p:spPr>
        <p:txBody>
          <a:bodyPr lIns="0" rIns="0" anchor="ctr"/>
          <a:lstStyle>
            <a:lvl1pPr algn="l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800" b="1" kern="1200" cap="all" spc="-3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Does big budget equal success?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8107FA-EAF9-C97C-7C0F-A17EECE32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86" y="3801001"/>
            <a:ext cx="6701108" cy="461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2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80B8A2-89A7-4B47-B1B6-6AE513CBD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8096" y="2399605"/>
            <a:ext cx="4993962" cy="62780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 </a:t>
            </a:r>
          </a:p>
          <a:p>
            <a:endParaRPr lang="en-US" sz="1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DB799C-D020-A24F-84A8-14D813FD91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7631" y="472352"/>
            <a:ext cx="6499382" cy="342900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Team Jupiter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A0A94243-749F-A734-84CE-9C917825D8E9}"/>
              </a:ext>
            </a:extLst>
          </p:cNvPr>
          <p:cNvSpPr txBox="1">
            <a:spLocks/>
          </p:cNvSpPr>
          <p:nvPr/>
        </p:nvSpPr>
        <p:spPr>
          <a:xfrm>
            <a:off x="585386" y="909479"/>
            <a:ext cx="6499382" cy="931677"/>
          </a:xfrm>
          <a:prstGeom prst="rect">
            <a:avLst/>
          </a:prstGeom>
        </p:spPr>
        <p:txBody>
          <a:bodyPr lIns="0" rIns="0" anchor="ctr"/>
          <a:lstStyle>
            <a:lvl1pPr algn="l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800" b="1" kern="1200" cap="all" spc="-300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Does big budget equal success?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CB4C54-45D1-F12F-EAFD-BD6DEA04BB07}"/>
              </a:ext>
            </a:extLst>
          </p:cNvPr>
          <p:cNvSpPr txBox="1"/>
          <p:nvPr/>
        </p:nvSpPr>
        <p:spPr>
          <a:xfrm>
            <a:off x="1988044" y="2238674"/>
            <a:ext cx="3898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2010’s saw a return of smaller budget movies.</a:t>
            </a:r>
          </a:p>
        </p:txBody>
      </p:sp>
      <p:pic>
        <p:nvPicPr>
          <p:cNvPr id="4" name="Picture 3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0C9124C0-1AD1-5FC4-24C0-6D301E960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16" y="3443454"/>
            <a:ext cx="7084768" cy="478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72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FED42F"/>
      </a:accent6>
      <a:hlink>
        <a:srgbClr val="6B9F25"/>
      </a:hlink>
      <a:folHlink>
        <a:srgbClr val="8C8C8C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gazine Cover 01_AE - v7" id="{541E4ABE-9D18-44FE-BF0E-7BD4170C7A9C}" vid="{8A7235EF-71B7-49B2-97E3-58EED6512A1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DD53C0-11D2-4509-936F-323E146478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924D36-B4C1-4B06-A9EC-CDCE768B3FD3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customXml/itemProps3.xml><?xml version="1.0" encoding="utf-8"?>
<ds:datastoreItem xmlns:ds="http://schemas.openxmlformats.org/officeDocument/2006/customXml" ds:itemID="{CFB929D3-A7CA-4AB1-8061-FCB8D56D3F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Movie magazine covers</Template>
  <TotalTime>584</TotalTime>
  <Words>898</Words>
  <Application>Microsoft Office PowerPoint</Application>
  <PresentationFormat>Custom</PresentationFormat>
  <Paragraphs>146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Rockwell</vt:lpstr>
      <vt:lpstr>Tw Cen MT</vt:lpstr>
      <vt:lpstr>Wingdings</vt:lpstr>
      <vt:lpstr>Office Theme</vt:lpstr>
      <vt:lpstr>Box Office success</vt:lpstr>
      <vt:lpstr>Ian franklin</vt:lpstr>
      <vt:lpstr>Movies BY THE NUMBERS</vt:lpstr>
      <vt:lpstr>Movies BY THE NUMBERS</vt:lpstr>
      <vt:lpstr>Methods</vt:lpstr>
      <vt:lpstr>PowerPoint Presentation</vt:lpstr>
      <vt:lpstr>Profitability</vt:lpstr>
      <vt:lpstr>PowerPoint Presentation</vt:lpstr>
      <vt:lpstr>PowerPoint Presentation</vt:lpstr>
      <vt:lpstr>PowerPoint Presentation</vt:lpstr>
      <vt:lpstr>PowerPoint Presentation</vt:lpstr>
      <vt:lpstr>Profitability</vt:lpstr>
      <vt:lpstr>Profitability</vt:lpstr>
      <vt:lpstr>Profitability</vt:lpstr>
      <vt:lpstr>Profitability</vt:lpstr>
      <vt:lpstr>summary</vt:lpstr>
      <vt:lpstr>Conclusions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Office success</dc:title>
  <dc:creator>Ian Franklin</dc:creator>
  <cp:lastModifiedBy>Ian Franklin</cp:lastModifiedBy>
  <cp:revision>26</cp:revision>
  <dcterms:created xsi:type="dcterms:W3CDTF">2023-05-17T20:09:31Z</dcterms:created>
  <dcterms:modified xsi:type="dcterms:W3CDTF">2023-05-19T17:34:57Z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