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74" r:id="rId9"/>
    <p:sldId id="270" r:id="rId10"/>
    <p:sldId id="263" r:id="rId11"/>
    <p:sldId id="262" r:id="rId12"/>
    <p:sldId id="280" r:id="rId13"/>
    <p:sldId id="261" r:id="rId14"/>
    <p:sldId id="264" r:id="rId15"/>
    <p:sldId id="290" r:id="rId16"/>
    <p:sldId id="258" r:id="rId17"/>
    <p:sldId id="286" r:id="rId18"/>
    <p:sldId id="259" r:id="rId19"/>
    <p:sldId id="272" r:id="rId20"/>
    <p:sldId id="288" r:id="rId21"/>
    <p:sldId id="287" r:id="rId22"/>
    <p:sldId id="257" r:id="rId23"/>
    <p:sldId id="289" r:id="rId24"/>
    <p:sldId id="267" r:id="rId25"/>
    <p:sldId id="269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B5C3-D84F-4589-BB94-592893E035B8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4952-9C9C-4CF2-B6A8-FA88096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" TargetMode="External"/><Relationship Id="rId2" Type="http://schemas.openxmlformats.org/officeDocument/2006/relationships/hyperlink" Target="https://www.syncfusion.com/resources/techportal/eboo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person/details/123" TargetMode="External"/><Relationship Id="rId2" Type="http://schemas.openxmlformats.org/officeDocument/2006/relationships/hyperlink" Target="http://www.mysite.com/Details.aspx?personId=12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digibarn.com/history/04-VCF7-MazeWar/day1-lets-play/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Gerald Aden</a:t>
            </a:r>
          </a:p>
          <a:p>
            <a:r>
              <a:rPr lang="en-US" dirty="0"/>
              <a:t>Week 1</a:t>
            </a:r>
          </a:p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767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Monday 6 - 7:50</a:t>
            </a:r>
          </a:p>
          <a:p>
            <a:pPr lvl="1"/>
            <a:r>
              <a:rPr lang="en-US" dirty="0"/>
              <a:t>50 min lecture</a:t>
            </a:r>
          </a:p>
          <a:p>
            <a:pPr lvl="1"/>
            <a:r>
              <a:rPr lang="en-US" dirty="0"/>
              <a:t>10 min break</a:t>
            </a:r>
          </a:p>
          <a:p>
            <a:pPr lvl="1"/>
            <a:r>
              <a:rPr lang="en-US" dirty="0"/>
              <a:t>50 min demos</a:t>
            </a:r>
          </a:p>
          <a:p>
            <a:r>
              <a:rPr lang="en-US" dirty="0"/>
              <a:t>Lab: Saturday 8 – 10:50</a:t>
            </a:r>
          </a:p>
        </p:txBody>
      </p:sp>
    </p:spTree>
    <p:extLst>
      <p:ext uri="{BB962C8B-B14F-4D97-AF65-F5344CB8AC3E}">
        <p14:creationId xmlns:p14="http://schemas.microsoft.com/office/powerpoint/2010/main" val="13078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Attendance/Participation</a:t>
            </a:r>
          </a:p>
          <a:p>
            <a:r>
              <a:rPr lang="en-US" dirty="0"/>
              <a:t>Lab exercises 20%</a:t>
            </a:r>
          </a:p>
          <a:p>
            <a:r>
              <a:rPr lang="en-US" dirty="0"/>
              <a:t>Quizzes 10%</a:t>
            </a:r>
          </a:p>
          <a:p>
            <a:r>
              <a:rPr lang="en-US" dirty="0"/>
              <a:t>Final 20%</a:t>
            </a:r>
          </a:p>
          <a:p>
            <a:r>
              <a:rPr lang="en-US" dirty="0"/>
              <a:t>Project 50%</a:t>
            </a:r>
          </a:p>
          <a:p>
            <a:r>
              <a:rPr lang="en-US" dirty="0"/>
              <a:t>Extra Credit (Lab presentations)</a:t>
            </a:r>
          </a:p>
        </p:txBody>
      </p:sp>
    </p:spTree>
    <p:extLst>
      <p:ext uri="{BB962C8B-B14F-4D97-AF65-F5344CB8AC3E}">
        <p14:creationId xmlns:p14="http://schemas.microsoft.com/office/powerpoint/2010/main" val="338832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Blackboard ?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Slack ?</a:t>
            </a:r>
          </a:p>
        </p:txBody>
      </p:sp>
    </p:spTree>
    <p:extLst>
      <p:ext uri="{BB962C8B-B14F-4D97-AF65-F5344CB8AC3E}">
        <p14:creationId xmlns:p14="http://schemas.microsoft.com/office/powerpoint/2010/main" val="311956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MVC</a:t>
            </a:r>
          </a:p>
          <a:p>
            <a:r>
              <a:rPr lang="en-US" dirty="0"/>
              <a:t>Object Relational Mapping (ORM)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Front end development (HTML, JavaScript, CSS, JQuery)</a:t>
            </a:r>
          </a:p>
          <a:p>
            <a:r>
              <a:rPr lang="en-US" dirty="0"/>
              <a:t>Debugging/Diagnostics</a:t>
            </a:r>
          </a:p>
          <a:p>
            <a:r>
              <a:rPr lang="en-US" dirty="0"/>
              <a:t>Testing (Unit and acceptance)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Continuous Integration (CI)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Management Application</a:t>
            </a:r>
          </a:p>
          <a:p>
            <a:pPr lvl="1"/>
            <a:r>
              <a:rPr lang="en-US" dirty="0"/>
              <a:t>Relationships with people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Social media (Twitter, Facebook, etc.)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Incorporate material learned</a:t>
            </a:r>
          </a:p>
          <a:p>
            <a:pPr lvl="1"/>
            <a:r>
              <a:rPr lang="en-US" dirty="0"/>
              <a:t>ASP.MVC</a:t>
            </a:r>
          </a:p>
          <a:p>
            <a:pPr lvl="1"/>
            <a:r>
              <a:rPr lang="en-US" dirty="0"/>
              <a:t>Object relational mapping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Testing (unit, acceptance)</a:t>
            </a:r>
          </a:p>
        </p:txBody>
      </p:sp>
    </p:spTree>
    <p:extLst>
      <p:ext uri="{BB962C8B-B14F-4D97-AF65-F5344CB8AC3E}">
        <p14:creationId xmlns:p14="http://schemas.microsoft.com/office/powerpoint/2010/main" val="419637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Presentations (optional)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Lab Exercise(s)</a:t>
            </a:r>
          </a:p>
          <a:p>
            <a:r>
              <a:rPr lang="en-US" dirty="0"/>
              <a:t>Time to work on your project and get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C#</a:t>
            </a:r>
          </a:p>
          <a:p>
            <a:r>
              <a:rPr lang="en-US" dirty="0" err="1"/>
              <a:t>Git</a:t>
            </a:r>
            <a:r>
              <a:rPr lang="en-US" dirty="0"/>
              <a:t>/GitHub</a:t>
            </a:r>
          </a:p>
          <a:p>
            <a:pPr lvl="1"/>
            <a:r>
              <a:rPr lang="en-US" dirty="0"/>
              <a:t>GIT for Windows, </a:t>
            </a:r>
            <a:r>
              <a:rPr lang="en-US" dirty="0" err="1"/>
              <a:t>SourceTree</a:t>
            </a:r>
            <a:r>
              <a:rPr lang="en-US" dirty="0"/>
              <a:t>, command line</a:t>
            </a:r>
          </a:p>
          <a:p>
            <a:r>
              <a:rPr lang="en-US" dirty="0"/>
              <a:t>ReSharper</a:t>
            </a:r>
          </a:p>
          <a:p>
            <a:r>
              <a:rPr lang="en-US" dirty="0"/>
              <a:t>Fiddler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Virtual Box</a:t>
            </a:r>
          </a:p>
        </p:txBody>
      </p:sp>
    </p:spTree>
    <p:extLst>
      <p:ext uri="{BB962C8B-B14F-4D97-AF65-F5344CB8AC3E}">
        <p14:creationId xmlns:p14="http://schemas.microsoft.com/office/powerpoint/2010/main" val="292041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https://www.syncfusion.com/resources/techportal/ebooks</a:t>
            </a:r>
            <a:endParaRPr lang="en-US" dirty="0"/>
          </a:p>
          <a:p>
            <a:r>
              <a:rPr lang="en-US" dirty="0">
                <a:hlinkClick r:id="rId3"/>
              </a:rPr>
              <a:t>http://www.asp.net/aspnet</a:t>
            </a:r>
            <a:endParaRPr lang="en-US" dirty="0"/>
          </a:p>
          <a:p>
            <a:r>
              <a:rPr lang="en-US" dirty="0"/>
              <a:t>Others throughout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View Controller</a:t>
            </a:r>
          </a:p>
          <a:p>
            <a:pPr lvl="1"/>
            <a:r>
              <a:rPr lang="en-US" dirty="0"/>
              <a:t>Ruby on Rails, Java Spring, Node Sails</a:t>
            </a:r>
          </a:p>
          <a:p>
            <a:r>
              <a:rPr lang="en-US" dirty="0"/>
              <a:t>Architecture pattern</a:t>
            </a:r>
          </a:p>
          <a:p>
            <a:r>
              <a:rPr lang="en-US" dirty="0"/>
              <a:t>Standards based</a:t>
            </a:r>
          </a:p>
          <a:p>
            <a:r>
              <a:rPr lang="en-US" dirty="0"/>
              <a:t>Lowered the level of abstraction from Web Forms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Flexible/Customizable</a:t>
            </a:r>
          </a:p>
          <a:p>
            <a:r>
              <a:rPr lang="en-US" dirty="0"/>
              <a:t>Current version is 5</a:t>
            </a:r>
          </a:p>
        </p:txBody>
      </p:sp>
    </p:spTree>
    <p:extLst>
      <p:ext uri="{BB962C8B-B14F-4D97-AF65-F5344CB8AC3E}">
        <p14:creationId xmlns:p14="http://schemas.microsoft.com/office/powerpoint/2010/main" val="418195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Models: 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memory representation of:</a:t>
            </a:r>
          </a:p>
          <a:p>
            <a:pPr lvl="1"/>
            <a:r>
              <a:rPr lang="en-US" dirty="0"/>
              <a:t>Concrete concepts in your application domain</a:t>
            </a:r>
          </a:p>
          <a:p>
            <a:pPr lvl="2"/>
            <a:r>
              <a:rPr lang="en-US" dirty="0"/>
              <a:t>student, patient, friend etc.</a:t>
            </a:r>
          </a:p>
          <a:p>
            <a:pPr lvl="1"/>
            <a:r>
              <a:rPr lang="en-US" dirty="0"/>
              <a:t>Abstract concepts in your application domain</a:t>
            </a:r>
          </a:p>
          <a:p>
            <a:pPr lvl="2"/>
            <a:r>
              <a:rPr lang="en-US" dirty="0"/>
              <a:t>login attempt, temperature reading, etc.</a:t>
            </a:r>
          </a:p>
          <a:p>
            <a:r>
              <a:rPr lang="en-US" dirty="0"/>
              <a:t>Content (properties) comprised of data required by your application</a:t>
            </a:r>
          </a:p>
          <a:p>
            <a:r>
              <a:rPr lang="en-US" dirty="0"/>
              <a:t>Generally only contain data (no methods)</a:t>
            </a:r>
          </a:p>
          <a:p>
            <a:r>
              <a:rPr lang="en-US" dirty="0"/>
              <a:t>Populated by controllers from data they receive from databases and/or services (REST)</a:t>
            </a:r>
          </a:p>
          <a:p>
            <a:r>
              <a:rPr lang="en-US" dirty="0"/>
              <a:t>Just a C# class</a:t>
            </a:r>
          </a:p>
        </p:txBody>
      </p:sp>
    </p:spTree>
    <p:extLst>
      <p:ext uri="{BB962C8B-B14F-4D97-AF65-F5344CB8AC3E}">
        <p14:creationId xmlns:p14="http://schemas.microsoft.com/office/powerpoint/2010/main" val="79211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Introductions: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 in Math/Computer Science</a:t>
            </a:r>
          </a:p>
          <a:p>
            <a:r>
              <a:rPr lang="en-US" dirty="0"/>
              <a:t>Over 30 years experience in software development</a:t>
            </a:r>
          </a:p>
          <a:p>
            <a:pPr lvl="1"/>
            <a:r>
              <a:rPr lang="en-US" dirty="0"/>
              <a:t>Xerox, aerospace, finance, telecommunications, legal, banking, transportation, healthcare</a:t>
            </a:r>
          </a:p>
          <a:p>
            <a:r>
              <a:rPr lang="en-US" dirty="0"/>
              <a:t>Adjunct faculty at PCC teaching various software development courses</a:t>
            </a:r>
          </a:p>
          <a:p>
            <a:r>
              <a:rPr lang="en-US" dirty="0"/>
              <a:t>Currently work for Surescripts</a:t>
            </a:r>
          </a:p>
          <a:p>
            <a:r>
              <a:rPr lang="en-US" dirty="0"/>
              <a:t>Current technical interests: </a:t>
            </a:r>
            <a:r>
              <a:rPr lang="en-US" dirty="0" err="1"/>
              <a:t>IoT</a:t>
            </a:r>
            <a:r>
              <a:rPr lang="en-US" dirty="0"/>
              <a:t>, Linux and Containers</a:t>
            </a:r>
          </a:p>
          <a:p>
            <a:r>
              <a:rPr lang="en-US" dirty="0"/>
              <a:t>New at OIT</a:t>
            </a:r>
          </a:p>
          <a:p>
            <a:pPr lvl="1"/>
            <a:r>
              <a:rPr lang="en-US" dirty="0"/>
              <a:t>gerald.aden@oit.edu</a:t>
            </a:r>
          </a:p>
        </p:txBody>
      </p:sp>
    </p:spTree>
    <p:extLst>
      <p:ext uri="{BB962C8B-B14F-4D97-AF65-F5344CB8AC3E}">
        <p14:creationId xmlns:p14="http://schemas.microsoft.com/office/powerpoint/2010/main" val="178323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Models: View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data from one or more domain models</a:t>
            </a:r>
          </a:p>
          <a:p>
            <a:r>
              <a:rPr lang="en-US" dirty="0"/>
              <a:t>Used by MVC views as a source of data</a:t>
            </a:r>
          </a:p>
        </p:txBody>
      </p:sp>
    </p:spTree>
    <p:extLst>
      <p:ext uri="{BB962C8B-B14F-4D97-AF65-F5344CB8AC3E}">
        <p14:creationId xmlns:p14="http://schemas.microsoft.com/office/powerpoint/2010/main" val="89973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4015" y="2751336"/>
            <a:ext cx="1582309" cy="12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2596" y="2751336"/>
            <a:ext cx="1582309" cy="1264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305676" y="2796872"/>
            <a:ext cx="1582309" cy="126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3367" y="537871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3367" y="5055873"/>
            <a:ext cx="1582309" cy="1264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7239" y="2382004"/>
            <a:ext cx="5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86324" y="2708009"/>
            <a:ext cx="1806271" cy="369332"/>
            <a:chOff x="2528515" y="2190989"/>
            <a:chExt cx="1806271" cy="3693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608027" y="2552369"/>
              <a:ext cx="155448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28515" y="2190989"/>
              <a:ext cx="180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Request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6325" y="3675013"/>
            <a:ext cx="1806270" cy="377284"/>
            <a:chOff x="2528516" y="3157993"/>
            <a:chExt cx="1806270" cy="377284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608026" y="3157993"/>
              <a:ext cx="1614115" cy="79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28516" y="3165945"/>
              <a:ext cx="180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86324" y="2360341"/>
            <a:ext cx="18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GET, POST, etc.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6324" y="4069872"/>
            <a:ext cx="19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HTML, JavaScript, JSON, CSS, etc.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74905" y="2989111"/>
            <a:ext cx="3030771" cy="439890"/>
            <a:chOff x="7066059" y="3010794"/>
            <a:chExt cx="3030771" cy="439890"/>
          </a:xfrm>
        </p:grpSpPr>
        <p:cxnSp>
          <p:nvCxnSpPr>
            <p:cNvPr id="23" name="Straight Arrow Connector 22"/>
            <p:cNvCxnSpPr>
              <a:stCxn id="3" idx="3"/>
              <a:endCxn id="4" idx="1"/>
            </p:cNvCxnSpPr>
            <p:nvPr/>
          </p:nvCxnSpPr>
          <p:spPr>
            <a:xfrm>
              <a:off x="7066059" y="3405148"/>
              <a:ext cx="3030771" cy="45536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56511" y="3010794"/>
              <a:ext cx="61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74905" y="1054092"/>
            <a:ext cx="1448462" cy="2013982"/>
            <a:chOff x="7066059" y="1075775"/>
            <a:chExt cx="1448462" cy="2013982"/>
          </a:xfrm>
        </p:grpSpPr>
        <p:grpSp>
          <p:nvGrpSpPr>
            <p:cNvPr id="37" name="Group 36"/>
            <p:cNvGrpSpPr/>
            <p:nvPr/>
          </p:nvGrpSpPr>
          <p:grpSpPr>
            <a:xfrm>
              <a:off x="7066059" y="1075775"/>
              <a:ext cx="1448462" cy="1675581"/>
              <a:chOff x="7066059" y="1075775"/>
              <a:chExt cx="1448462" cy="1675581"/>
            </a:xfrm>
          </p:grpSpPr>
          <p:cxnSp>
            <p:nvCxnSpPr>
              <p:cNvPr id="19" name="Straight Arrow Connector 18"/>
              <p:cNvCxnSpPr>
                <a:endCxn id="5" idx="1"/>
              </p:cNvCxnSpPr>
              <p:nvPr/>
            </p:nvCxnSpPr>
            <p:spPr>
              <a:xfrm flipV="1">
                <a:off x="7066059" y="1191683"/>
                <a:ext cx="1448462" cy="1559673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18809017">
                <a:off x="6801545" y="1650441"/>
                <a:ext cx="151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Request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8663568">
              <a:off x="7197978" y="1988947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54266" y="3803602"/>
            <a:ext cx="1469101" cy="1984380"/>
            <a:chOff x="7045420" y="3825285"/>
            <a:chExt cx="1469101" cy="1984380"/>
          </a:xfrm>
        </p:grpSpPr>
        <p:cxnSp>
          <p:nvCxnSpPr>
            <p:cNvPr id="26" name="Straight Arrow Connector 25"/>
            <p:cNvCxnSpPr>
              <a:endCxn id="6" idx="1"/>
            </p:cNvCxnSpPr>
            <p:nvPr/>
          </p:nvCxnSpPr>
          <p:spPr>
            <a:xfrm>
              <a:off x="7066059" y="4037276"/>
              <a:ext cx="1448462" cy="1672409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876900">
              <a:off x="7097881" y="4399951"/>
              <a:ext cx="151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980246">
              <a:off x="6590942" y="4708855"/>
              <a:ext cx="155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Response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0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an HTTP interface for clients (browsers)</a:t>
            </a:r>
          </a:p>
          <a:p>
            <a:r>
              <a:rPr lang="en-US" dirty="0"/>
              <a:t>Requests sent over HTTP from a client are </a:t>
            </a:r>
            <a:r>
              <a:rPr lang="en-US" b="1" dirty="0"/>
              <a:t>routed</a:t>
            </a:r>
            <a:r>
              <a:rPr lang="en-US" dirty="0"/>
              <a:t> to a controller/action</a:t>
            </a:r>
          </a:p>
          <a:p>
            <a:pPr lvl="1"/>
            <a:r>
              <a:rPr lang="en-US" dirty="0"/>
              <a:t>Not a file as in traditional Web applications/sites</a:t>
            </a:r>
          </a:p>
          <a:p>
            <a:r>
              <a:rPr lang="en-US" dirty="0"/>
              <a:t>Process requests (anything)</a:t>
            </a:r>
          </a:p>
          <a:p>
            <a:r>
              <a:rPr lang="en-US" dirty="0"/>
              <a:t>Returns response (HTML, JSON, file, etc.) back to client</a:t>
            </a:r>
          </a:p>
          <a:p>
            <a:r>
              <a:rPr lang="en-US" dirty="0"/>
              <a:t>Contain </a:t>
            </a:r>
            <a:r>
              <a:rPr lang="en-US" b="1" dirty="0"/>
              <a:t>actions</a:t>
            </a:r>
            <a:r>
              <a:rPr lang="en-US" dirty="0"/>
              <a:t> (class methods) that implement an interface to some piece of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241653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be lightweight (not much if any application logic)</a:t>
            </a:r>
          </a:p>
          <a:p>
            <a:r>
              <a:rPr lang="en-US" dirty="0"/>
              <a:t>Best practice is to utilize other classes to perform application logic (access data, call REST services, calculations, etc.) to facilitate testability</a:t>
            </a:r>
          </a:p>
          <a:p>
            <a:r>
              <a:rPr lang="en-US" dirty="0"/>
              <a:t>Name is typically [</a:t>
            </a:r>
            <a:r>
              <a:rPr lang="en-US" dirty="0" err="1"/>
              <a:t>DomainEntity</a:t>
            </a:r>
            <a:r>
              <a:rPr lang="en-US" dirty="0"/>
              <a:t>]Controller</a:t>
            </a:r>
          </a:p>
          <a:p>
            <a:r>
              <a:rPr lang="en-US" dirty="0"/>
              <a:t>Create and populate models using data they receive from databases and/or services (REST) Just a C#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br>
              <a:rPr lang="en-US" dirty="0"/>
            </a:br>
            <a:r>
              <a:rPr lang="en-US" sz="3600" dirty="0"/>
              <a:t>Controllers: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what controller/action is “mapped” to a URL</a:t>
            </a:r>
          </a:p>
          <a:p>
            <a:r>
              <a:rPr lang="en-US" dirty="0"/>
              <a:t>Can also specify data mapped from values that are part of the URL</a:t>
            </a:r>
          </a:p>
          <a:p>
            <a:r>
              <a:rPr lang="en-US" dirty="0"/>
              <a:t>Routes are configured by the developer</a:t>
            </a:r>
          </a:p>
          <a:p>
            <a:r>
              <a:rPr lang="en-US" dirty="0"/>
              <a:t>URLs</a:t>
            </a:r>
          </a:p>
          <a:p>
            <a:pPr lvl="1"/>
            <a:r>
              <a:rPr lang="en-US" dirty="0">
                <a:hlinkClick r:id="rId2"/>
              </a:rPr>
              <a:t>http://www.mysite.com/Details.aspx?personId=123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http://www.mysite.com/person/details/123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1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Templates</a:t>
            </a:r>
          </a:p>
          <a:p>
            <a:r>
              <a:rPr lang="en-US" dirty="0"/>
              <a:t>Handle page rendering</a:t>
            </a:r>
          </a:p>
          <a:p>
            <a:r>
              <a:rPr lang="en-US" dirty="0"/>
              <a:t>Any data is in a defined model</a:t>
            </a:r>
          </a:p>
          <a:p>
            <a:r>
              <a:rPr lang="en-US" dirty="0"/>
              <a:t>Invoked by a controller</a:t>
            </a:r>
          </a:p>
          <a:p>
            <a:r>
              <a:rPr lang="en-US" dirty="0"/>
              <a:t>Contain mostly HTML</a:t>
            </a:r>
          </a:p>
          <a:p>
            <a:r>
              <a:rPr lang="en-US" dirty="0"/>
              <a:t>Contain display logic (careful)</a:t>
            </a:r>
          </a:p>
          <a:p>
            <a:r>
              <a:rPr lang="en-US" dirty="0"/>
              <a:t>Razor syntax (C#)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Placeholders for data</a:t>
            </a:r>
          </a:p>
        </p:txBody>
      </p:sp>
    </p:spTree>
    <p:extLst>
      <p:ext uri="{BB962C8B-B14F-4D97-AF65-F5344CB8AC3E}">
        <p14:creationId xmlns:p14="http://schemas.microsoft.com/office/powerpoint/2010/main" val="316545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sz="3600" dirty="0"/>
              <a:t>Demo: Creating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ASP.NET MVC project</a:t>
            </a:r>
          </a:p>
          <a:p>
            <a:r>
              <a:rPr lang="en-US" dirty="0"/>
              <a:t>Conventions (actions -&gt; views, etc.)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Support files</a:t>
            </a:r>
          </a:p>
          <a:p>
            <a:r>
              <a:rPr lang="en-US" dirty="0"/>
              <a:t>Anatomy of a controller</a:t>
            </a:r>
          </a:p>
          <a:p>
            <a:r>
              <a:rPr lang="en-US" dirty="0"/>
              <a:t>Route basics</a:t>
            </a:r>
          </a:p>
          <a:p>
            <a:r>
              <a:rPr lang="en-US" dirty="0"/>
              <a:t>Show app (responsive by resizing browser, etc.)</a:t>
            </a:r>
          </a:p>
        </p:txBody>
      </p:sp>
    </p:spTree>
    <p:extLst>
      <p:ext uri="{BB962C8B-B14F-4D97-AF65-F5344CB8AC3E}">
        <p14:creationId xmlns:p14="http://schemas.microsoft.com/office/powerpoint/2010/main" val="22240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633" y="2062956"/>
            <a:ext cx="10874734" cy="2732088"/>
            <a:chOff x="777240" y="1119146"/>
            <a:chExt cx="10874734" cy="2732088"/>
          </a:xfrm>
        </p:grpSpPr>
        <p:pic>
          <p:nvPicPr>
            <p:cNvPr id="2" name="Picture 7" descr="_IBMMFR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374" y="1235828"/>
              <a:ext cx="3276600" cy="249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0" descr="IBM 029 card punch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" y="1119146"/>
              <a:ext cx="3886200" cy="273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http://www.creditbloggers.com/2007/09/index.htm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648" y="1478715"/>
              <a:ext cx="2209800" cy="201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69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3420 Boelter Hall UCLA - the Internet Room by Dean Ter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047750"/>
            <a:ext cx="4467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81" y="495300"/>
            <a:ext cx="471963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N_DSC0077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104900"/>
            <a:ext cx="34861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Ethernet</a:t>
            </a:r>
          </a:p>
          <a:p>
            <a:r>
              <a:rPr lang="en-US" altLang="en-US" dirty="0"/>
              <a:t>File System concept</a:t>
            </a:r>
          </a:p>
          <a:p>
            <a:r>
              <a:rPr lang="en-US" altLang="en-US" dirty="0"/>
              <a:t>Mouse</a:t>
            </a:r>
          </a:p>
          <a:p>
            <a:r>
              <a:rPr lang="en-US" altLang="en-US" dirty="0"/>
              <a:t>WYSIWYG Editor</a:t>
            </a:r>
          </a:p>
          <a:p>
            <a:r>
              <a:rPr lang="en-US" altLang="en-US" dirty="0" err="1"/>
              <a:t>Interpress</a:t>
            </a:r>
            <a:r>
              <a:rPr lang="en-US" altLang="en-US" dirty="0"/>
              <a:t>/Postscript/PDF</a:t>
            </a:r>
          </a:p>
          <a:p>
            <a:r>
              <a:rPr lang="en-US" altLang="en-US" dirty="0"/>
              <a:t>OOP (Smalltalk)</a:t>
            </a:r>
          </a:p>
          <a:p>
            <a:r>
              <a:rPr lang="en-US" altLang="en-US" dirty="0"/>
              <a:t>GUI</a:t>
            </a:r>
          </a:p>
          <a:p>
            <a:r>
              <a:rPr lang="en-US" altLang="en-US" dirty="0"/>
              <a:t>Laser Printer</a:t>
            </a:r>
          </a:p>
          <a:p>
            <a:r>
              <a:rPr lang="en-US" dirty="0"/>
              <a:t>MVC (Smalltalk)</a:t>
            </a:r>
          </a:p>
        </p:txBody>
      </p:sp>
    </p:spTree>
    <p:extLst>
      <p:ext uri="{BB962C8B-B14F-4D97-AF65-F5344CB8AC3E}">
        <p14:creationId xmlns:p14="http://schemas.microsoft.com/office/powerpoint/2010/main" val="243780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Introductions: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Major and year</a:t>
            </a:r>
          </a:p>
          <a:p>
            <a:r>
              <a:rPr lang="en-US" dirty="0"/>
              <a:t>Experience: </a:t>
            </a:r>
          </a:p>
          <a:p>
            <a:pPr lvl="1"/>
            <a:r>
              <a:rPr lang="en-US" dirty="0"/>
              <a:t>Web technologies (general and Microsoft)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5286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600" dirty="0"/>
              <a:t>Course: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(applications)</a:t>
            </a:r>
          </a:p>
          <a:p>
            <a:r>
              <a:rPr lang="en-US" dirty="0"/>
              <a:t>Focus on development rather than design</a:t>
            </a:r>
          </a:p>
          <a:p>
            <a:r>
              <a:rPr lang="en-US" dirty="0"/>
              <a:t>Broad rather then deep (up to you)</a:t>
            </a:r>
          </a:p>
          <a:p>
            <a:r>
              <a:rPr lang="en-US" dirty="0"/>
              <a:t>Goal is to become acquainted with important aspects of Web application development in a real world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3951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716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Web Design and Development</vt:lpstr>
      <vt:lpstr>Introduction Introductions: Me</vt:lpstr>
      <vt:lpstr>PowerPoint Presentation</vt:lpstr>
      <vt:lpstr>PowerPoint Presentation</vt:lpstr>
      <vt:lpstr>PowerPoint Presentation</vt:lpstr>
      <vt:lpstr>PowerPoint Presentation</vt:lpstr>
      <vt:lpstr>Xerox</vt:lpstr>
      <vt:lpstr>Introduction Introductions: You</vt:lpstr>
      <vt:lpstr>Introduction Course: Description</vt:lpstr>
      <vt:lpstr>Introduction Course: Sessions</vt:lpstr>
      <vt:lpstr>Introduction Course: Grading</vt:lpstr>
      <vt:lpstr>Introduction Course: Communication</vt:lpstr>
      <vt:lpstr>Introduction Course: Topics</vt:lpstr>
      <vt:lpstr>Introduction Course: Project</vt:lpstr>
      <vt:lpstr>Introduction Course: Lab</vt:lpstr>
      <vt:lpstr>Introduction Course: Tools</vt:lpstr>
      <vt:lpstr>Introduction Course: Resources</vt:lpstr>
      <vt:lpstr>ASP.NET MVC</vt:lpstr>
      <vt:lpstr>ASP.NET MVC Models: What are they?</vt:lpstr>
      <vt:lpstr>ASP.NET MVC Models: View Models</vt:lpstr>
      <vt:lpstr>PowerPoint Presentation</vt:lpstr>
      <vt:lpstr>ASP.NET MVC Controllers</vt:lpstr>
      <vt:lpstr>ASP.NET MVC Controllers</vt:lpstr>
      <vt:lpstr>ASP.NET Controllers: Routes</vt:lpstr>
      <vt:lpstr>ASP.NET MVC Views</vt:lpstr>
      <vt:lpstr>ASP.NET MVC Demo: Creating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Gerald</dc:creator>
  <cp:lastModifiedBy>Gerald</cp:lastModifiedBy>
  <cp:revision>152</cp:revision>
  <dcterms:created xsi:type="dcterms:W3CDTF">2016-08-06T22:17:49Z</dcterms:created>
  <dcterms:modified xsi:type="dcterms:W3CDTF">2016-09-26T22:13:53Z</dcterms:modified>
</cp:coreProperties>
</file>