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57" r:id="rId10"/>
    <p:sldId id="267" r:id="rId11"/>
    <p:sldId id="269" r:id="rId12"/>
    <p:sldId id="266" r:id="rId13"/>
    <p:sldId id="268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9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1C183-042D-4FB1-A680-9049969E7BF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7B1E-FC80-41BD-8473-B56B430E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IIS</a:t>
            </a:r>
          </a:p>
          <a:p>
            <a:r>
              <a:rPr lang="en-US" dirty="0"/>
              <a:t>Controller/Action (where?)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7B1E-FC80-41BD-8473-B56B430E27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0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IIS</a:t>
            </a:r>
          </a:p>
          <a:p>
            <a:r>
              <a:rPr lang="en-US" dirty="0"/>
              <a:t>Controller/Action (where?)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7B1E-FC80-41BD-8473-B56B430E27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IIS</a:t>
            </a:r>
          </a:p>
          <a:p>
            <a:r>
              <a:rPr lang="en-US" dirty="0"/>
              <a:t>Controller/Action (where?)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7B1E-FC80-41BD-8473-B56B430E27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FD4F-8716-458C-A003-B308F1C4F02C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1835-6A4B-4D4A-B1C4-4009C14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6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FD4F-8716-458C-A003-B308F1C4F02C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1835-6A4B-4D4A-B1C4-4009C14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8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FD4F-8716-458C-A003-B308F1C4F02C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1835-6A4B-4D4A-B1C4-4009C14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FD4F-8716-458C-A003-B308F1C4F02C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1835-6A4B-4D4A-B1C4-4009C14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FD4F-8716-458C-A003-B308F1C4F02C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1835-6A4B-4D4A-B1C4-4009C14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FD4F-8716-458C-A003-B308F1C4F02C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1835-6A4B-4D4A-B1C4-4009C14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5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FD4F-8716-458C-A003-B308F1C4F02C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1835-6A4B-4D4A-B1C4-4009C14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FD4F-8716-458C-A003-B308F1C4F02C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1835-6A4B-4D4A-B1C4-4009C14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FD4F-8716-458C-A003-B308F1C4F02C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1835-6A4B-4D4A-B1C4-4009C14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FD4F-8716-458C-A003-B308F1C4F02C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1835-6A4B-4D4A-B1C4-4009C14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1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FD4F-8716-458C-A003-B308F1C4F02C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1835-6A4B-4D4A-B1C4-4009C14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FD4F-8716-458C-A003-B308F1C4F02C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1835-6A4B-4D4A-B1C4-4009C14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6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ostname/app/student?id=100" TargetMode="External"/><Relationship Id="rId2" Type="http://schemas.openxmlformats.org/officeDocument/2006/relationships/hyperlink" Target="http://hostname/app/student/10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r>
              <a:rPr lang="en-US" dirty="0"/>
              <a:t>More ASP.NET MVC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7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Controllers: Model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uses model binding to set the parameter values</a:t>
            </a:r>
          </a:p>
          <a:p>
            <a:r>
              <a:rPr lang="en-US" dirty="0"/>
              <a:t>Parameter values are set from the HTTP request data</a:t>
            </a:r>
          </a:p>
          <a:p>
            <a:pPr lvl="1"/>
            <a:r>
              <a:rPr lang="en-US" dirty="0"/>
              <a:t>URL (</a:t>
            </a:r>
            <a:r>
              <a:rPr lang="en-US" dirty="0">
                <a:hlinkClick r:id="rId2"/>
              </a:rPr>
              <a:t>http://hostname/app/student/100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Query string (</a:t>
            </a:r>
            <a:r>
              <a:rPr lang="en-US" dirty="0">
                <a:hlinkClick r:id="rId3"/>
              </a:rPr>
              <a:t>http://hostname/app/student?id=100</a:t>
            </a:r>
            <a:r>
              <a:rPr lang="en-US" dirty="0"/>
              <a:t> (not generally used)</a:t>
            </a:r>
          </a:p>
          <a:p>
            <a:pPr lvl="1"/>
            <a:r>
              <a:rPr lang="en-US" dirty="0"/>
              <a:t>Form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2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Models: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can automatically validate data received</a:t>
            </a:r>
          </a:p>
          <a:p>
            <a:r>
              <a:rPr lang="en-US" dirty="0"/>
              <a:t>Requires model (input class) be decorated with validation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5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Views: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Contains content common to al l or a subset of views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Footers</a:t>
            </a:r>
          </a:p>
          <a:p>
            <a:pPr lvl="1"/>
            <a:r>
              <a:rPr lang="en-US" dirty="0"/>
              <a:t>Navigation bars (top, side, etc.)</a:t>
            </a:r>
          </a:p>
          <a:p>
            <a:pPr lvl="1"/>
            <a:r>
              <a:rPr lang="en-US" dirty="0"/>
              <a:t>JavaScript references</a:t>
            </a:r>
          </a:p>
          <a:p>
            <a:pPr lvl="1"/>
            <a:r>
              <a:rPr lang="en-US" dirty="0"/>
              <a:t>CSS references</a:t>
            </a:r>
          </a:p>
          <a:p>
            <a:r>
              <a:rPr lang="en-US" dirty="0"/>
              <a:t>Has .</a:t>
            </a:r>
            <a:r>
              <a:rPr lang="en-US" dirty="0" err="1"/>
              <a:t>cshtml</a:t>
            </a:r>
            <a:r>
              <a:rPr lang="en-US" dirty="0"/>
              <a:t> as extension</a:t>
            </a:r>
          </a:p>
          <a:p>
            <a:pPr lvl="1"/>
            <a:r>
              <a:rPr lang="en-US" dirty="0" err="1"/>
              <a:t>Layout.cshtml</a:t>
            </a:r>
            <a:endParaRPr lang="en-US" dirty="0"/>
          </a:p>
          <a:p>
            <a:pPr lvl="1"/>
            <a:r>
              <a:rPr lang="en-US" dirty="0" err="1"/>
              <a:t>AdminLayout.cshtml</a:t>
            </a:r>
            <a:endParaRPr lang="en-US" dirty="0"/>
          </a:p>
          <a:p>
            <a:r>
              <a:rPr lang="en-US" dirty="0"/>
              <a:t>Located in the Views/Shared folder by convention</a:t>
            </a:r>
          </a:p>
          <a:p>
            <a:r>
              <a:rPr lang="en-US" dirty="0"/>
              <a:t>Often defined in the file _</a:t>
            </a:r>
            <a:r>
              <a:rPr lang="en-US" dirty="0" err="1"/>
              <a:t>ViewStart.cshtml</a:t>
            </a:r>
            <a:r>
              <a:rPr lang="en-US" dirty="0"/>
              <a:t> located in Views folder</a:t>
            </a:r>
          </a:p>
        </p:txBody>
      </p:sp>
    </p:spTree>
    <p:extLst>
      <p:ext uri="{BB962C8B-B14F-4D97-AF65-F5344CB8AC3E}">
        <p14:creationId xmlns:p14="http://schemas.microsoft.com/office/powerpoint/2010/main" val="281655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Views: Razor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code (C#)</a:t>
            </a:r>
          </a:p>
          <a:p>
            <a:r>
              <a:rPr lang="en-US" dirty="0"/>
              <a:t>Provides a way to incorporate logic into views</a:t>
            </a:r>
          </a:p>
          <a:p>
            <a:r>
              <a:rPr lang="en-US" dirty="0"/>
              <a:t>Should only be used for view altering logic</a:t>
            </a:r>
          </a:p>
          <a:p>
            <a:r>
              <a:rPr lang="en-US" dirty="0"/>
              <a:t>Calculated values should be encapsulated in the model</a:t>
            </a:r>
          </a:p>
          <a:p>
            <a:r>
              <a:rPr lang="en-US" dirty="0"/>
              <a:t>HTML Helpers: MVC functions that generate HTML snippets</a:t>
            </a:r>
          </a:p>
          <a:p>
            <a:r>
              <a:rPr lang="en-US" dirty="0"/>
              <a:t>Access properties and methods on the model defined</a:t>
            </a:r>
          </a:p>
          <a:p>
            <a:pPr lvl="1"/>
            <a:r>
              <a:rPr lang="en-US" dirty="0"/>
              <a:t>Uses a C# feature called lambda expressions (=&gt;)</a:t>
            </a:r>
          </a:p>
        </p:txBody>
      </p:sp>
    </p:spTree>
    <p:extLst>
      <p:ext uri="{BB962C8B-B14F-4D97-AF65-F5344CB8AC3E}">
        <p14:creationId xmlns:p14="http://schemas.microsoft.com/office/powerpoint/2010/main" val="377377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Views: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Associate a validation message with individual form fields</a:t>
            </a:r>
          </a:p>
          <a:p>
            <a:r>
              <a:rPr lang="en-US" dirty="0"/>
              <a:t>Validations are associated via DataAnnotations (attributes on model properties)</a:t>
            </a:r>
          </a:p>
          <a:p>
            <a:r>
              <a:rPr lang="en-US" dirty="0"/>
              <a:t>Can have a validation summary section</a:t>
            </a:r>
          </a:p>
          <a:p>
            <a:r>
              <a:rPr lang="en-US" dirty="0"/>
              <a:t>Validation messages are generated automatically by the MVC framework using JavaScript</a:t>
            </a:r>
          </a:p>
          <a:p>
            <a:r>
              <a:rPr lang="en-US" dirty="0"/>
              <a:t>Validation should be done on both client and server side.</a:t>
            </a:r>
          </a:p>
        </p:txBody>
      </p:sp>
    </p:spTree>
    <p:extLst>
      <p:ext uri="{BB962C8B-B14F-4D97-AF65-F5344CB8AC3E}">
        <p14:creationId xmlns:p14="http://schemas.microsoft.com/office/powerpoint/2010/main" val="105046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Models: Storing (persisting)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 database is typically used for storage</a:t>
            </a:r>
          </a:p>
          <a:p>
            <a:r>
              <a:rPr lang="en-US" dirty="0"/>
              <a:t>Current state of the art is to use an ORM</a:t>
            </a:r>
          </a:p>
          <a:p>
            <a:pPr lvl="1"/>
            <a:r>
              <a:rPr lang="en-US" dirty="0"/>
              <a:t>Object Relational Mapping</a:t>
            </a:r>
          </a:p>
          <a:p>
            <a:pPr lvl="1"/>
            <a:r>
              <a:rPr lang="en-US" dirty="0"/>
              <a:t>Maps relational database rows to class objects</a:t>
            </a:r>
          </a:p>
          <a:p>
            <a:pPr lvl="1"/>
            <a:r>
              <a:rPr lang="en-US" dirty="0"/>
              <a:t>Allows developer to work with objects rather than relational data</a:t>
            </a:r>
          </a:p>
          <a:p>
            <a:pPr lvl="1"/>
            <a:r>
              <a:rPr lang="en-US" dirty="0"/>
              <a:t>Popular .NET ORMs are Entity Framework and NHibernate</a:t>
            </a:r>
          </a:p>
          <a:p>
            <a:r>
              <a:rPr lang="en-US" dirty="0"/>
              <a:t>Data storage is typically done in a class separate from controller action</a:t>
            </a:r>
          </a:p>
          <a:p>
            <a:pPr lvl="1"/>
            <a:r>
              <a:rPr lang="en-US" dirty="0"/>
              <a:t>Single responsibility principal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Testability</a:t>
            </a:r>
          </a:p>
        </p:txBody>
      </p:sp>
    </p:spTree>
    <p:extLst>
      <p:ext uri="{BB962C8B-B14F-4D97-AF65-F5344CB8AC3E}">
        <p14:creationId xmlns:p14="http://schemas.microsoft.com/office/powerpoint/2010/main" val="176841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parameters</a:t>
            </a:r>
          </a:p>
          <a:p>
            <a:r>
              <a:rPr lang="en-US" dirty="0"/>
              <a:t>Model binding</a:t>
            </a:r>
          </a:p>
          <a:p>
            <a:r>
              <a:rPr lang="en-US" dirty="0"/>
              <a:t>Building a view with an input form using </a:t>
            </a:r>
            <a:r>
              <a:rPr lang="en-US"/>
              <a:t>Razor syntax</a:t>
            </a:r>
            <a:endParaRPr lang="en-US" dirty="0"/>
          </a:p>
          <a:p>
            <a:r>
              <a:rPr lang="en-US" dirty="0"/>
              <a:t>Input validation</a:t>
            </a:r>
          </a:p>
          <a:p>
            <a:r>
              <a:rPr lang="en-US" dirty="0"/>
              <a:t>HTTP methods (Get and POST)</a:t>
            </a:r>
          </a:p>
          <a:p>
            <a:r>
              <a:rPr lang="en-US" dirty="0"/>
              <a:t>Using Fiddler to view HTTP request</a:t>
            </a:r>
          </a:p>
        </p:txBody>
      </p:sp>
    </p:spTree>
    <p:extLst>
      <p:ext uri="{BB962C8B-B14F-4D97-AF65-F5344CB8AC3E}">
        <p14:creationId xmlns:p14="http://schemas.microsoft.com/office/powerpoint/2010/main" val="18150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304428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8916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Controllers/Actions: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en-US" dirty="0"/>
              <a:t>Provide an HTTP interface for clients (browsers)</a:t>
            </a:r>
          </a:p>
          <a:p>
            <a:r>
              <a:rPr lang="en-US" dirty="0"/>
              <a:t>Requests sent over HTTP from a client are routed to a controller/action</a:t>
            </a:r>
          </a:p>
          <a:p>
            <a:r>
              <a:rPr lang="en-US" dirty="0"/>
              <a:t>Actions are class methods that implement an interface to application logic</a:t>
            </a:r>
          </a:p>
          <a:p>
            <a:r>
              <a:rPr lang="en-US" dirty="0"/>
              <a:t>Process requests, including </a:t>
            </a:r>
            <a:r>
              <a:rPr lang="en-US" b="1" dirty="0"/>
              <a:t>data</a:t>
            </a:r>
            <a:r>
              <a:rPr lang="en-US" dirty="0"/>
              <a:t> they receive from the client</a:t>
            </a:r>
          </a:p>
          <a:p>
            <a:r>
              <a:rPr lang="en-US" dirty="0"/>
              <a:t>Create and populate models using data they receive from databases and/or services (REST)</a:t>
            </a:r>
          </a:p>
          <a:p>
            <a:r>
              <a:rPr lang="en-US" dirty="0"/>
              <a:t>Returns response (HTML, JSON, file, etc.) back to client</a:t>
            </a:r>
          </a:p>
          <a:p>
            <a:r>
              <a:rPr lang="en-US" dirty="0"/>
              <a:t>Named [Entity]Controller and </a:t>
            </a:r>
            <a:r>
              <a:rPr lang="en-US" b="1" dirty="0"/>
              <a:t>derives from Controller</a:t>
            </a:r>
          </a:p>
        </p:txBody>
      </p:sp>
    </p:spTree>
    <p:extLst>
      <p:ext uri="{BB962C8B-B14F-4D97-AF65-F5344CB8AC3E}">
        <p14:creationId xmlns:p14="http://schemas.microsoft.com/office/powerpoint/2010/main" val="396323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4015" y="2751336"/>
            <a:ext cx="1582309" cy="1264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2596" y="2751336"/>
            <a:ext cx="1582309" cy="12642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(IIS)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5676" y="2796872"/>
            <a:ext cx="1582309" cy="1264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23367" y="537871"/>
            <a:ext cx="1582309" cy="12642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7723367" y="5055873"/>
            <a:ext cx="1582309" cy="12642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7239" y="2382004"/>
            <a:ext cx="58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86324" y="2708009"/>
            <a:ext cx="1806271" cy="369332"/>
            <a:chOff x="2528515" y="2190989"/>
            <a:chExt cx="1806271" cy="369332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2608027" y="2552369"/>
              <a:ext cx="155448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528515" y="2190989"/>
              <a:ext cx="180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Request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86325" y="3675013"/>
            <a:ext cx="1806270" cy="377284"/>
            <a:chOff x="2528516" y="3157993"/>
            <a:chExt cx="1806270" cy="377284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608026" y="3157993"/>
              <a:ext cx="1614115" cy="7952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28516" y="3165945"/>
              <a:ext cx="1806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Response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86324" y="2179634"/>
            <a:ext cx="180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GET, POST (data), etc.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86324" y="4069872"/>
            <a:ext cx="192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HTML, JavaScript, JSON, CSS, etc.</a:t>
            </a:r>
          </a:p>
        </p:txBody>
      </p: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>
            <a:off x="6274905" y="3383465"/>
            <a:ext cx="3030771" cy="45536"/>
          </a:xfrm>
          <a:prstGeom prst="straightConnector1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53822" y="2989111"/>
            <a:ext cx="8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74905" y="1054092"/>
            <a:ext cx="1448462" cy="2013982"/>
            <a:chOff x="7066059" y="1075775"/>
            <a:chExt cx="1448462" cy="2013982"/>
          </a:xfrm>
        </p:grpSpPr>
        <p:grpSp>
          <p:nvGrpSpPr>
            <p:cNvPr id="19" name="Group 18"/>
            <p:cNvGrpSpPr/>
            <p:nvPr/>
          </p:nvGrpSpPr>
          <p:grpSpPr>
            <a:xfrm>
              <a:off x="7066059" y="1075775"/>
              <a:ext cx="1448462" cy="1675581"/>
              <a:chOff x="7066059" y="1075775"/>
              <a:chExt cx="1448462" cy="1675581"/>
            </a:xfrm>
          </p:grpSpPr>
          <p:cxnSp>
            <p:nvCxnSpPr>
              <p:cNvPr id="21" name="Straight Arrow Connector 20"/>
              <p:cNvCxnSpPr>
                <a:endCxn id="6" idx="1"/>
              </p:cNvCxnSpPr>
              <p:nvPr/>
            </p:nvCxnSpPr>
            <p:spPr>
              <a:xfrm flipV="1">
                <a:off x="7066059" y="1191683"/>
                <a:ext cx="1448462" cy="1559673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8809017">
                <a:off x="6801545" y="1650441"/>
                <a:ext cx="1518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HTTP Request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8663568">
              <a:off x="7197978" y="1988947"/>
              <a:ext cx="155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Response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54266" y="3803602"/>
            <a:ext cx="1469101" cy="1984380"/>
            <a:chOff x="7045420" y="3825285"/>
            <a:chExt cx="1469101" cy="1984380"/>
          </a:xfrm>
        </p:grpSpPr>
        <p:cxnSp>
          <p:nvCxnSpPr>
            <p:cNvPr id="16" name="Straight Arrow Connector 15"/>
            <p:cNvCxnSpPr>
              <a:endCxn id="7" idx="1"/>
            </p:cNvCxnSpPr>
            <p:nvPr/>
          </p:nvCxnSpPr>
          <p:spPr>
            <a:xfrm>
              <a:off x="7066059" y="4037276"/>
              <a:ext cx="1448462" cy="1672409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876900">
              <a:off x="7097881" y="4399951"/>
              <a:ext cx="151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2980246">
              <a:off x="6590942" y="4708855"/>
              <a:ext cx="155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Response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40364" y="2823068"/>
            <a:ext cx="1496014" cy="1134443"/>
            <a:chOff x="4740364" y="2823068"/>
            <a:chExt cx="1496014" cy="1134443"/>
          </a:xfrm>
        </p:grpSpPr>
        <p:sp>
          <p:nvSpPr>
            <p:cNvPr id="29" name="TextBox 28"/>
            <p:cNvSpPr txBox="1"/>
            <p:nvPr/>
          </p:nvSpPr>
          <p:spPr>
            <a:xfrm>
              <a:off x="4748159" y="2823068"/>
              <a:ext cx="148821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Controller/Action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40364" y="3649734"/>
              <a:ext cx="148821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Controller/Action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456892" y="3496494"/>
            <a:ext cx="6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965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Models: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memory representation (model) of application entities:</a:t>
            </a:r>
          </a:p>
          <a:p>
            <a:pPr lvl="1"/>
            <a:r>
              <a:rPr lang="en-US" dirty="0"/>
              <a:t>student, patient, friend, pet, etc.</a:t>
            </a:r>
          </a:p>
          <a:p>
            <a:pPr lvl="1"/>
            <a:r>
              <a:rPr lang="en-US" dirty="0"/>
              <a:t>login attempt, temperature reading, etc.</a:t>
            </a:r>
          </a:p>
          <a:p>
            <a:r>
              <a:rPr lang="en-US" dirty="0"/>
              <a:t>Content of model are in the form of class properties comprised of data required by your application</a:t>
            </a:r>
          </a:p>
          <a:p>
            <a:r>
              <a:rPr lang="en-US" dirty="0"/>
              <a:t>Generally only contain data (no methods)</a:t>
            </a:r>
          </a:p>
          <a:p>
            <a:r>
              <a:rPr lang="en-US" dirty="0"/>
              <a:t>Populated by controllers from data they receive from users, databases and/or services (REST)</a:t>
            </a:r>
          </a:p>
        </p:txBody>
      </p:sp>
    </p:spTree>
    <p:extLst>
      <p:ext uri="{BB962C8B-B14F-4D97-AF65-F5344CB8AC3E}">
        <p14:creationId xmlns:p14="http://schemas.microsoft.com/office/powerpoint/2010/main" val="86847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4015" y="2751336"/>
            <a:ext cx="1582309" cy="1264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2596" y="2751336"/>
            <a:ext cx="1582309" cy="12642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(IIS)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5676" y="2796872"/>
            <a:ext cx="1582309" cy="1264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23367" y="537871"/>
            <a:ext cx="1582309" cy="12642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7723367" y="5055873"/>
            <a:ext cx="1582309" cy="12642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7239" y="2382004"/>
            <a:ext cx="58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86324" y="2708009"/>
            <a:ext cx="1806271" cy="369332"/>
            <a:chOff x="2528515" y="2190989"/>
            <a:chExt cx="1806271" cy="369332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2608027" y="2552369"/>
              <a:ext cx="155448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528515" y="2190989"/>
              <a:ext cx="180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Request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86325" y="3675013"/>
            <a:ext cx="1806270" cy="377284"/>
            <a:chOff x="2528516" y="3157993"/>
            <a:chExt cx="1806270" cy="377284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608026" y="3157993"/>
              <a:ext cx="1614115" cy="7952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28516" y="3165945"/>
              <a:ext cx="1806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Response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86324" y="2179634"/>
            <a:ext cx="180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GET, POST (data), etc.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86324" y="4069872"/>
            <a:ext cx="192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HTML, JavaScript, JSON, CSS, etc.</a:t>
            </a:r>
          </a:p>
        </p:txBody>
      </p: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>
            <a:off x="6274905" y="3383465"/>
            <a:ext cx="3030771" cy="45536"/>
          </a:xfrm>
          <a:prstGeom prst="straightConnector1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53822" y="2989111"/>
            <a:ext cx="8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74905" y="1054092"/>
            <a:ext cx="1448462" cy="2013982"/>
            <a:chOff x="7066059" y="1075775"/>
            <a:chExt cx="1448462" cy="2013982"/>
          </a:xfrm>
        </p:grpSpPr>
        <p:grpSp>
          <p:nvGrpSpPr>
            <p:cNvPr id="19" name="Group 18"/>
            <p:cNvGrpSpPr/>
            <p:nvPr/>
          </p:nvGrpSpPr>
          <p:grpSpPr>
            <a:xfrm>
              <a:off x="7066059" y="1075775"/>
              <a:ext cx="1448462" cy="1675581"/>
              <a:chOff x="7066059" y="1075775"/>
              <a:chExt cx="1448462" cy="1675581"/>
            </a:xfrm>
          </p:grpSpPr>
          <p:cxnSp>
            <p:nvCxnSpPr>
              <p:cNvPr id="21" name="Straight Arrow Connector 20"/>
              <p:cNvCxnSpPr>
                <a:endCxn id="6" idx="1"/>
              </p:cNvCxnSpPr>
              <p:nvPr/>
            </p:nvCxnSpPr>
            <p:spPr>
              <a:xfrm flipV="1">
                <a:off x="7066059" y="1191683"/>
                <a:ext cx="1448462" cy="1559673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8809017">
                <a:off x="6801545" y="1650441"/>
                <a:ext cx="1518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HTTP Request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8663568">
              <a:off x="7197978" y="1988947"/>
              <a:ext cx="155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Response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54266" y="3803602"/>
            <a:ext cx="1469101" cy="1984380"/>
            <a:chOff x="7045420" y="3825285"/>
            <a:chExt cx="1469101" cy="1984380"/>
          </a:xfrm>
        </p:grpSpPr>
        <p:cxnSp>
          <p:nvCxnSpPr>
            <p:cNvPr id="16" name="Straight Arrow Connector 15"/>
            <p:cNvCxnSpPr>
              <a:endCxn id="7" idx="1"/>
            </p:cNvCxnSpPr>
            <p:nvPr/>
          </p:nvCxnSpPr>
          <p:spPr>
            <a:xfrm>
              <a:off x="7066059" y="4037276"/>
              <a:ext cx="1448462" cy="1672409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876900">
              <a:off x="7097881" y="4399951"/>
              <a:ext cx="151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2980246">
              <a:off x="6590942" y="4708855"/>
              <a:ext cx="155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Response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40364" y="2823068"/>
            <a:ext cx="1496014" cy="1134443"/>
            <a:chOff x="4740364" y="2823068"/>
            <a:chExt cx="1496014" cy="1134443"/>
          </a:xfrm>
        </p:grpSpPr>
        <p:sp>
          <p:nvSpPr>
            <p:cNvPr id="29" name="TextBox 28"/>
            <p:cNvSpPr txBox="1"/>
            <p:nvPr/>
          </p:nvSpPr>
          <p:spPr>
            <a:xfrm>
              <a:off x="4748159" y="2823068"/>
              <a:ext cx="148821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Controller/Action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40364" y="3649734"/>
              <a:ext cx="148821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Controller/Action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456892" y="3496494"/>
            <a:ext cx="6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018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Views: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Templates</a:t>
            </a:r>
          </a:p>
          <a:p>
            <a:r>
              <a:rPr lang="en-US" dirty="0"/>
              <a:t>Contain mostly HTML</a:t>
            </a:r>
          </a:p>
          <a:p>
            <a:r>
              <a:rPr lang="en-US" dirty="0"/>
              <a:t>Contain display logic (careful) and placeholders for data</a:t>
            </a:r>
          </a:p>
          <a:p>
            <a:r>
              <a:rPr lang="en-US" dirty="0"/>
              <a:t>Handle page rendering</a:t>
            </a:r>
          </a:p>
          <a:p>
            <a:r>
              <a:rPr lang="en-US" dirty="0"/>
              <a:t>Invoked by a controller</a:t>
            </a:r>
          </a:p>
          <a:p>
            <a:r>
              <a:rPr lang="en-US" dirty="0"/>
              <a:t>Any data to be displayed is in a defined model</a:t>
            </a:r>
          </a:p>
          <a:p>
            <a:r>
              <a:rPr lang="en-US" dirty="0"/>
              <a:t>Data is inserted into placeholders: @</a:t>
            </a:r>
            <a:r>
              <a:rPr lang="en-US" dirty="0" err="1"/>
              <a:t>Model.Name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3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4015" y="2751336"/>
            <a:ext cx="1582309" cy="1264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2596" y="2751336"/>
            <a:ext cx="1582309" cy="12642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(IIS)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5676" y="2796872"/>
            <a:ext cx="1582309" cy="1264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23367" y="537871"/>
            <a:ext cx="1582309" cy="12642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7723367" y="5055873"/>
            <a:ext cx="1582309" cy="12642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7239" y="2382004"/>
            <a:ext cx="58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86324" y="2708009"/>
            <a:ext cx="1806271" cy="369332"/>
            <a:chOff x="2528515" y="2190989"/>
            <a:chExt cx="1806271" cy="369332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2608027" y="2552369"/>
              <a:ext cx="155448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528515" y="2190989"/>
              <a:ext cx="180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Request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86325" y="3675013"/>
            <a:ext cx="1806270" cy="377284"/>
            <a:chOff x="2528516" y="3157993"/>
            <a:chExt cx="1806270" cy="377284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608026" y="3157993"/>
              <a:ext cx="1614115" cy="7952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28516" y="3165945"/>
              <a:ext cx="1806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Response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86324" y="2179634"/>
            <a:ext cx="180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GET, POST (data), etc.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86324" y="4069872"/>
            <a:ext cx="192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HTML, JavaScript, JSON, CSS, etc.</a:t>
            </a:r>
          </a:p>
        </p:txBody>
      </p: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>
            <a:off x="6274905" y="3383465"/>
            <a:ext cx="3030771" cy="45536"/>
          </a:xfrm>
          <a:prstGeom prst="straightConnector1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53822" y="2989111"/>
            <a:ext cx="8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74905" y="1054092"/>
            <a:ext cx="1448462" cy="2013982"/>
            <a:chOff x="7066059" y="1075775"/>
            <a:chExt cx="1448462" cy="2013982"/>
          </a:xfrm>
        </p:grpSpPr>
        <p:grpSp>
          <p:nvGrpSpPr>
            <p:cNvPr id="19" name="Group 18"/>
            <p:cNvGrpSpPr/>
            <p:nvPr/>
          </p:nvGrpSpPr>
          <p:grpSpPr>
            <a:xfrm>
              <a:off x="7066059" y="1075775"/>
              <a:ext cx="1448462" cy="1675581"/>
              <a:chOff x="7066059" y="1075775"/>
              <a:chExt cx="1448462" cy="1675581"/>
            </a:xfrm>
          </p:grpSpPr>
          <p:cxnSp>
            <p:nvCxnSpPr>
              <p:cNvPr id="21" name="Straight Arrow Connector 20"/>
              <p:cNvCxnSpPr>
                <a:endCxn id="6" idx="1"/>
              </p:cNvCxnSpPr>
              <p:nvPr/>
            </p:nvCxnSpPr>
            <p:spPr>
              <a:xfrm flipV="1">
                <a:off x="7066059" y="1191683"/>
                <a:ext cx="1448462" cy="1559673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8809017">
                <a:off x="6801545" y="1650441"/>
                <a:ext cx="1518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HTTP Request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8663568">
              <a:off x="7197978" y="1988947"/>
              <a:ext cx="155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Response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54266" y="3803602"/>
            <a:ext cx="1469101" cy="1984380"/>
            <a:chOff x="7045420" y="3825285"/>
            <a:chExt cx="1469101" cy="1984380"/>
          </a:xfrm>
        </p:grpSpPr>
        <p:cxnSp>
          <p:nvCxnSpPr>
            <p:cNvPr id="16" name="Straight Arrow Connector 15"/>
            <p:cNvCxnSpPr>
              <a:endCxn id="7" idx="1"/>
            </p:cNvCxnSpPr>
            <p:nvPr/>
          </p:nvCxnSpPr>
          <p:spPr>
            <a:xfrm>
              <a:off x="7066059" y="4037276"/>
              <a:ext cx="1448462" cy="1672409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876900">
              <a:off x="7097881" y="4399951"/>
              <a:ext cx="151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2980246">
              <a:off x="6590942" y="4708855"/>
              <a:ext cx="155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Response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40364" y="2823068"/>
            <a:ext cx="1496014" cy="1134443"/>
            <a:chOff x="4740364" y="2823068"/>
            <a:chExt cx="1496014" cy="1134443"/>
          </a:xfrm>
        </p:grpSpPr>
        <p:sp>
          <p:nvSpPr>
            <p:cNvPr id="29" name="TextBox 28"/>
            <p:cNvSpPr txBox="1"/>
            <p:nvPr/>
          </p:nvSpPr>
          <p:spPr>
            <a:xfrm>
              <a:off x="4748159" y="2823068"/>
              <a:ext cx="148821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Controller/Action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40364" y="3649734"/>
              <a:ext cx="148821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Controller/Action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456892" y="3496494"/>
            <a:ext cx="6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4500" y="5503335"/>
            <a:ext cx="70912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216107" y="4069872"/>
            <a:ext cx="952976" cy="1424000"/>
            <a:chOff x="4216107" y="4069872"/>
            <a:chExt cx="952976" cy="142400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5162999" y="4069872"/>
              <a:ext cx="2543" cy="133073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216107" y="4847541"/>
              <a:ext cx="952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(Model)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67469" y="4068059"/>
            <a:ext cx="732456" cy="1447896"/>
            <a:chOff x="5567469" y="4068059"/>
            <a:chExt cx="732456" cy="144789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5567469" y="4068059"/>
              <a:ext cx="6234" cy="1332552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567469" y="5146623"/>
              <a:ext cx="732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66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Controllers: Action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controller receives data from the client (browser)</a:t>
            </a:r>
          </a:p>
          <a:p>
            <a:r>
              <a:rPr lang="en-US" dirty="0"/>
              <a:t>Actions called by the MVC framework</a:t>
            </a:r>
          </a:p>
          <a:p>
            <a:r>
              <a:rPr lang="en-US" dirty="0"/>
              <a:t>Passes parameters to action methods</a:t>
            </a:r>
          </a:p>
          <a:p>
            <a:r>
              <a:rPr lang="en-US" dirty="0"/>
              <a:t>Parameters are generally defined as a C# classes with public properties</a:t>
            </a:r>
          </a:p>
        </p:txBody>
      </p:sp>
    </p:spTree>
    <p:extLst>
      <p:ext uri="{BB962C8B-B14F-4D97-AF65-F5344CB8AC3E}">
        <p14:creationId xmlns:p14="http://schemas.microsoft.com/office/powerpoint/2010/main" val="146798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729</Words>
  <Application>Microsoft Office PowerPoint</Application>
  <PresentationFormat>Widescreen</PresentationFormat>
  <Paragraphs>164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Web Design and Development</vt:lpstr>
      <vt:lpstr>PowerPoint Presentation</vt:lpstr>
      <vt:lpstr>ASP.NET MVC Controllers/Actions: Review</vt:lpstr>
      <vt:lpstr>PowerPoint Presentation</vt:lpstr>
      <vt:lpstr>ASP.NET MVC Models: Review</vt:lpstr>
      <vt:lpstr>PowerPoint Presentation</vt:lpstr>
      <vt:lpstr>ASP.NET MVC Views: Review</vt:lpstr>
      <vt:lpstr>PowerPoint Presentation</vt:lpstr>
      <vt:lpstr>ASP.NET MVC Controllers: Action Parameters</vt:lpstr>
      <vt:lpstr>ASP.NET MVC Controllers: Model Binding</vt:lpstr>
      <vt:lpstr>ASP.NET MVC Models: Validation</vt:lpstr>
      <vt:lpstr>ASP.NET MVC Views: Layouts</vt:lpstr>
      <vt:lpstr>ASP.NET MVC Views: Razor Syntax</vt:lpstr>
      <vt:lpstr>ASP.NET MVC Views: Validation</vt:lpstr>
      <vt:lpstr>ASP.NET MVC Models: Storing (persisting)</vt:lpstr>
      <vt:lpstr>ASP.NET MVC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</dc:creator>
  <cp:lastModifiedBy>Gerald</cp:lastModifiedBy>
  <cp:revision>59</cp:revision>
  <dcterms:created xsi:type="dcterms:W3CDTF">2016-09-18T17:23:02Z</dcterms:created>
  <dcterms:modified xsi:type="dcterms:W3CDTF">2016-10-03T23:31:22Z</dcterms:modified>
</cp:coreProperties>
</file>