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1" r:id="rId5"/>
    <p:sldId id="270" r:id="rId6"/>
    <p:sldId id="257" r:id="rId7"/>
    <p:sldId id="262" r:id="rId8"/>
    <p:sldId id="261" r:id="rId9"/>
    <p:sldId id="263" r:id="rId10"/>
    <p:sldId id="258" r:id="rId11"/>
    <p:sldId id="265" r:id="rId12"/>
    <p:sldId id="264" r:id="rId13"/>
    <p:sldId id="267" r:id="rId14"/>
    <p:sldId id="274" r:id="rId15"/>
    <p:sldId id="259" r:id="rId16"/>
    <p:sldId id="272" r:id="rId17"/>
    <p:sldId id="266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B66C-EF0A-40E3-9D16-C8FBEF0A1A1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143E-E6B7-4ACA-B1FE-B2737D10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9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B66C-EF0A-40E3-9D16-C8FBEF0A1A1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143E-E6B7-4ACA-B1FE-B2737D10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2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B66C-EF0A-40E3-9D16-C8FBEF0A1A1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143E-E6B7-4ACA-B1FE-B2737D10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4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B66C-EF0A-40E3-9D16-C8FBEF0A1A1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143E-E6B7-4ACA-B1FE-B2737D10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6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B66C-EF0A-40E3-9D16-C8FBEF0A1A1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143E-E6B7-4ACA-B1FE-B2737D10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5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B66C-EF0A-40E3-9D16-C8FBEF0A1A1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143E-E6B7-4ACA-B1FE-B2737D10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1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B66C-EF0A-40E3-9D16-C8FBEF0A1A1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143E-E6B7-4ACA-B1FE-B2737D10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2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B66C-EF0A-40E3-9D16-C8FBEF0A1A1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143E-E6B7-4ACA-B1FE-B2737D10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B66C-EF0A-40E3-9D16-C8FBEF0A1A1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143E-E6B7-4ACA-B1FE-B2737D10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B66C-EF0A-40E3-9D16-C8FBEF0A1A1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143E-E6B7-4ACA-B1FE-B2737D10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0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B66C-EF0A-40E3-9D16-C8FBEF0A1A1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143E-E6B7-4ACA-B1FE-B2737D10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0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9B66C-EF0A-40E3-9D16-C8FBEF0A1A1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0143E-E6B7-4ACA-B1FE-B2737D10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6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how-it-feels-to-learn-javascript-in-2016-d3a717dd577f#.7hgz9b36q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Design and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  <a:p>
            <a:r>
              <a:rPr lang="en-US" dirty="0"/>
              <a:t>HTML, JavaScript and CSS</a:t>
            </a:r>
          </a:p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2511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Cascading Stylesheets</a:t>
            </a:r>
          </a:p>
          <a:p>
            <a:r>
              <a:rPr lang="en-US" dirty="0"/>
              <a:t>Define/declare the </a:t>
            </a:r>
            <a:r>
              <a:rPr lang="en-US" b="1" dirty="0"/>
              <a:t>presentation/styling</a:t>
            </a:r>
            <a:r>
              <a:rPr lang="en-US" dirty="0"/>
              <a:t> of a Web page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Fonts</a:t>
            </a:r>
          </a:p>
          <a:p>
            <a:pPr lvl="1"/>
            <a:r>
              <a:rPr lang="en-US" dirty="0"/>
              <a:t>Layout</a:t>
            </a:r>
          </a:p>
          <a:p>
            <a:r>
              <a:rPr lang="en-US" dirty="0"/>
              <a:t>Styles can be defined at different levels</a:t>
            </a:r>
          </a:p>
          <a:p>
            <a:pPr lvl="1"/>
            <a:r>
              <a:rPr lang="en-US" dirty="0"/>
              <a:t>Element (not recommended)</a:t>
            </a:r>
          </a:p>
          <a:p>
            <a:pPr lvl="1"/>
            <a:r>
              <a:rPr lang="en-US" dirty="0"/>
              <a:t>Page</a:t>
            </a:r>
          </a:p>
          <a:p>
            <a:pPr lvl="1"/>
            <a:r>
              <a:rPr lang="en-US" dirty="0"/>
              <a:t>External file</a:t>
            </a:r>
          </a:p>
          <a:p>
            <a:r>
              <a:rPr lang="en-US" dirty="0"/>
              <a:t>Precedence allows for overriding styles</a:t>
            </a:r>
          </a:p>
        </p:txBody>
      </p:sp>
    </p:spTree>
    <p:extLst>
      <p:ext uri="{BB962C8B-B14F-4D97-AF65-F5344CB8AC3E}">
        <p14:creationId xmlns:p14="http://schemas.microsoft.com/office/powerpoint/2010/main" val="3359385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Styles that are defined at the page level or in an external file can be designated to apply to:</a:t>
            </a:r>
          </a:p>
          <a:p>
            <a:pPr lvl="1"/>
            <a:r>
              <a:rPr lang="en-US" dirty="0"/>
              <a:t>A particular type of element (div, p, etc.)</a:t>
            </a:r>
          </a:p>
          <a:p>
            <a:pPr lvl="1"/>
            <a:r>
              <a:rPr lang="en-US" dirty="0"/>
              <a:t>Single element (element with a given </a:t>
            </a:r>
            <a:r>
              <a:rPr lang="en-US" b="1" dirty="0"/>
              <a:t>id </a:t>
            </a:r>
            <a:r>
              <a:rPr lang="en-US" dirty="0"/>
              <a:t>name)</a:t>
            </a:r>
          </a:p>
          <a:p>
            <a:pPr lvl="1"/>
            <a:r>
              <a:rPr lang="en-US" dirty="0"/>
              <a:t>A group of elements (elements with a given </a:t>
            </a:r>
            <a:r>
              <a:rPr lang="en-US" b="1" dirty="0"/>
              <a:t>class</a:t>
            </a:r>
            <a:r>
              <a:rPr lang="en-US" dirty="0"/>
              <a:t> name)</a:t>
            </a:r>
          </a:p>
          <a:p>
            <a:r>
              <a:rPr lang="en-US" b="1" dirty="0"/>
              <a:t>CSS selectors </a:t>
            </a:r>
            <a:r>
              <a:rPr lang="en-US" dirty="0"/>
              <a:t>are used be more specific about where a CSS style is applied</a:t>
            </a:r>
          </a:p>
          <a:p>
            <a:r>
              <a:rPr lang="en-US" dirty="0"/>
              <a:t>There is are </a:t>
            </a:r>
            <a:r>
              <a:rPr lang="en-US" b="1" dirty="0"/>
              <a:t>specificity</a:t>
            </a:r>
            <a:r>
              <a:rPr lang="en-US" dirty="0"/>
              <a:t> rules which determine what rules apply</a:t>
            </a:r>
          </a:p>
        </p:txBody>
      </p:sp>
    </p:spTree>
    <p:extLst>
      <p:ext uri="{BB962C8B-B14F-4D97-AF65-F5344CB8AC3E}">
        <p14:creationId xmlns:p14="http://schemas.microsoft.com/office/powerpoint/2010/main" val="1568443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CSS contained in a text file containing an extension (.</a:t>
            </a:r>
            <a:r>
              <a:rPr lang="en-US" dirty="0" err="1"/>
              <a:t>css</a:t>
            </a:r>
            <a:r>
              <a:rPr lang="en-US" dirty="0"/>
              <a:t>)</a:t>
            </a:r>
          </a:p>
          <a:p>
            <a:r>
              <a:rPr lang="en-US" dirty="0"/>
              <a:t>Any text editor can be used to create CSS</a:t>
            </a:r>
          </a:p>
          <a:p>
            <a:r>
              <a:rPr lang="en-US" dirty="0"/>
              <a:t>Some text editors have CSS syntax highlighting via built-in features for plugins (VIM, </a:t>
            </a:r>
            <a:r>
              <a:rPr lang="en-US" dirty="0" err="1"/>
              <a:t>WebStorm</a:t>
            </a:r>
            <a:r>
              <a:rPr lang="en-US" dirty="0"/>
              <a:t>, Sublime Text, </a:t>
            </a:r>
            <a:r>
              <a:rPr lang="en-US" dirty="0" err="1"/>
              <a:t>VSCode</a:t>
            </a:r>
            <a:r>
              <a:rPr lang="en-US" dirty="0"/>
              <a:t> and others)</a:t>
            </a:r>
          </a:p>
          <a:p>
            <a:r>
              <a:rPr lang="en-US" dirty="0"/>
              <a:t>World Wide Web Consortium produces a standard describing the details of the CSS language (</a:t>
            </a:r>
            <a:r>
              <a:rPr lang="en-US" dirty="0">
                <a:hlinkClick r:id="rId2"/>
              </a:rPr>
              <a:t>www.w3.org</a:t>
            </a:r>
            <a:r>
              <a:rPr lang="en-US" dirty="0"/>
              <a:t>)</a:t>
            </a:r>
          </a:p>
          <a:p>
            <a:r>
              <a:rPr lang="en-US" dirty="0"/>
              <a:t>Mozilla maintains a developer reference</a:t>
            </a:r>
          </a:p>
        </p:txBody>
      </p:sp>
    </p:spTree>
    <p:extLst>
      <p:ext uri="{BB962C8B-B14F-4D97-AF65-F5344CB8AC3E}">
        <p14:creationId xmlns:p14="http://schemas.microsoft.com/office/powerpoint/2010/main" val="3819521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versions over the years with the latest being CSS 3</a:t>
            </a:r>
          </a:p>
          <a:p>
            <a:r>
              <a:rPr lang="en-US" dirty="0"/>
              <a:t>Older browsers do not support CSS 3 (</a:t>
            </a:r>
            <a:r>
              <a:rPr lang="en-US" dirty="0" err="1"/>
              <a:t>modernizr</a:t>
            </a:r>
            <a:r>
              <a:rPr lang="en-US" dirty="0"/>
              <a:t>/</a:t>
            </a:r>
            <a:r>
              <a:rPr lang="en-US" dirty="0" err="1"/>
              <a:t>polyfills</a:t>
            </a:r>
            <a:r>
              <a:rPr lang="en-US" dirty="0"/>
              <a:t>)</a:t>
            </a:r>
          </a:p>
          <a:p>
            <a:r>
              <a:rPr lang="en-US" dirty="0"/>
              <a:t>Evergreen browsers implement some set of the latest version</a:t>
            </a:r>
          </a:p>
          <a:p>
            <a:r>
              <a:rPr lang="en-US" dirty="0"/>
              <a:t>Browsers may differ in how the implement a particular part of the standard language</a:t>
            </a:r>
          </a:p>
          <a:p>
            <a:r>
              <a:rPr lang="en-US" dirty="0"/>
              <a:t>Good resource to start: </a:t>
            </a:r>
            <a:r>
              <a:rPr lang="en-US" dirty="0">
                <a:hlinkClick r:id="rId2"/>
              </a:rPr>
              <a:t>www.w3schools.com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38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  <a:p>
            <a:pPr lvl="1"/>
            <a:r>
              <a:rPr lang="en-US" dirty="0"/>
              <a:t>CSS Pre-compilers</a:t>
            </a:r>
          </a:p>
          <a:p>
            <a:pPr lvl="2"/>
            <a:r>
              <a:rPr lang="en-US" dirty="0"/>
              <a:t>LESS</a:t>
            </a:r>
          </a:p>
          <a:p>
            <a:pPr lvl="2"/>
            <a:r>
              <a:rPr lang="en-US" dirty="0"/>
              <a:t>SASS</a:t>
            </a:r>
          </a:p>
          <a:p>
            <a:pPr lvl="2"/>
            <a:r>
              <a:rPr lang="en-US" dirty="0"/>
              <a:t>Others</a:t>
            </a:r>
          </a:p>
          <a:p>
            <a:pPr lvl="1"/>
            <a:r>
              <a:rPr lang="en-US" dirty="0"/>
              <a:t>Frameworks</a:t>
            </a:r>
          </a:p>
          <a:p>
            <a:pPr lvl="2"/>
            <a:r>
              <a:rPr lang="en-US" dirty="0"/>
              <a:t>Bootstrap</a:t>
            </a:r>
          </a:p>
          <a:p>
            <a:pPr lvl="2"/>
            <a:r>
              <a:rPr lang="en-US" dirty="0"/>
              <a:t>Foundation</a:t>
            </a:r>
          </a:p>
        </p:txBody>
      </p:sp>
    </p:spTree>
    <p:extLst>
      <p:ext uri="{BB962C8B-B14F-4D97-AF65-F5344CB8AC3E}">
        <p14:creationId xmlns:p14="http://schemas.microsoft.com/office/powerpoint/2010/main" val="636879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Scripting language (interpreted)</a:t>
            </a:r>
          </a:p>
          <a:p>
            <a:r>
              <a:rPr lang="en-US" dirty="0"/>
              <a:t>Provides a way to add </a:t>
            </a:r>
            <a:r>
              <a:rPr lang="en-US" b="1" dirty="0"/>
              <a:t>logic</a:t>
            </a:r>
            <a:r>
              <a:rPr lang="en-US" dirty="0"/>
              <a:t> to a Web page</a:t>
            </a:r>
          </a:p>
          <a:p>
            <a:r>
              <a:rPr lang="en-US" dirty="0"/>
              <a:t>Similar to C# in that they both support the structured programming syntax from the “C” language</a:t>
            </a:r>
          </a:p>
          <a:p>
            <a:r>
              <a:rPr lang="en-US" dirty="0"/>
              <a:t>Dynamic language</a:t>
            </a:r>
          </a:p>
          <a:p>
            <a:pPr lvl="1"/>
            <a:r>
              <a:rPr lang="en-US" dirty="0"/>
              <a:t>Variable types are not typed but implied by what is assigned to them</a:t>
            </a:r>
          </a:p>
          <a:p>
            <a:pPr lvl="1"/>
            <a:r>
              <a:rPr lang="en-US" dirty="0"/>
              <a:t>Objects can have items added to them at runtime</a:t>
            </a:r>
          </a:p>
          <a:p>
            <a:r>
              <a:rPr lang="en-US" dirty="0"/>
              <a:t>Functions are first class citizens</a:t>
            </a:r>
          </a:p>
          <a:p>
            <a:r>
              <a:rPr lang="en-US" dirty="0"/>
              <a:t>Can support object oriented style of programming</a:t>
            </a:r>
          </a:p>
        </p:txBody>
      </p:sp>
    </p:spTree>
    <p:extLst>
      <p:ext uri="{BB962C8B-B14F-4D97-AF65-F5344CB8AC3E}">
        <p14:creationId xmlns:p14="http://schemas.microsoft.com/office/powerpoint/2010/main" val="865950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Created in 3 weeks</a:t>
            </a:r>
          </a:p>
          <a:p>
            <a:r>
              <a:rPr lang="en-US" dirty="0"/>
              <a:t>Officially called ECMAScript</a:t>
            </a:r>
          </a:p>
          <a:p>
            <a:r>
              <a:rPr lang="en-US" dirty="0"/>
              <a:t>Not taken seriously for quite a while</a:t>
            </a:r>
          </a:p>
          <a:p>
            <a:r>
              <a:rPr lang="en-US" dirty="0"/>
              <a:t>When Node.js was created everything changed</a:t>
            </a:r>
          </a:p>
          <a:p>
            <a:r>
              <a:rPr lang="en-US" dirty="0"/>
              <a:t>Good alternative </a:t>
            </a:r>
            <a:r>
              <a:rPr lang="en-US"/>
              <a:t>is Typescript</a:t>
            </a:r>
            <a:endParaRPr lang="en-US" dirty="0"/>
          </a:p>
          <a:p>
            <a:pPr lvl="1"/>
            <a:r>
              <a:rPr lang="en-US" dirty="0"/>
              <a:t>Created by Microsoft</a:t>
            </a:r>
          </a:p>
          <a:p>
            <a:pPr lvl="1"/>
            <a:r>
              <a:rPr lang="en-US" dirty="0"/>
              <a:t>Angular 2 (Google) is developed using it</a:t>
            </a:r>
          </a:p>
          <a:p>
            <a:pPr lvl="1"/>
            <a:r>
              <a:rPr lang="en-US" dirty="0"/>
              <a:t>Adds types for design time/IDE support</a:t>
            </a:r>
          </a:p>
          <a:p>
            <a:pPr lvl="1"/>
            <a:r>
              <a:rPr lang="en-US" dirty="0"/>
              <a:t>Provides better OO paradigm then pure JavaScript</a:t>
            </a:r>
          </a:p>
          <a:p>
            <a:pPr lvl="1"/>
            <a:r>
              <a:rPr lang="en-US" dirty="0" err="1"/>
              <a:t>Transpiles</a:t>
            </a:r>
            <a:r>
              <a:rPr lang="en-US" dirty="0"/>
              <a:t> into ECMAScript 5 or 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69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JavaScript contained in a text file containing an extension (.</a:t>
            </a:r>
            <a:r>
              <a:rPr lang="en-US" dirty="0" err="1"/>
              <a:t>js</a:t>
            </a:r>
            <a:r>
              <a:rPr lang="en-US" dirty="0"/>
              <a:t>)</a:t>
            </a:r>
          </a:p>
          <a:p>
            <a:r>
              <a:rPr lang="en-US" dirty="0"/>
              <a:t>Any text editor can be used to create JavaScript</a:t>
            </a:r>
          </a:p>
          <a:p>
            <a:r>
              <a:rPr lang="en-US" dirty="0"/>
              <a:t>Some text editors have JavaScript syntax highlighting via built-in features for plugins</a:t>
            </a:r>
          </a:p>
          <a:p>
            <a:r>
              <a:rPr lang="en-US" dirty="0"/>
              <a:t>World Wide Web Consortium produces a standard describing the details of the JavaScript Web APIs </a:t>
            </a:r>
            <a:r>
              <a:rPr lang="en-US" dirty="0">
                <a:hlinkClick r:id="rId2"/>
              </a:rPr>
              <a:t>www.w3.org</a:t>
            </a:r>
            <a:r>
              <a:rPr lang="en-US" dirty="0"/>
              <a:t>)</a:t>
            </a:r>
          </a:p>
          <a:p>
            <a:r>
              <a:rPr lang="en-US" dirty="0"/>
              <a:t>ECMA International produces the JavaScript standard</a:t>
            </a:r>
          </a:p>
          <a:p>
            <a:r>
              <a:rPr lang="en-US" dirty="0"/>
              <a:t>Mozilla maintains a developer reference</a:t>
            </a:r>
          </a:p>
        </p:txBody>
      </p:sp>
    </p:spTree>
    <p:extLst>
      <p:ext uri="{BB962C8B-B14F-4D97-AF65-F5344CB8AC3E}">
        <p14:creationId xmlns:p14="http://schemas.microsoft.com/office/powerpoint/2010/main" val="3675172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versions over the years with the latest being ECMAScript 6/2015</a:t>
            </a:r>
          </a:p>
          <a:p>
            <a:r>
              <a:rPr lang="en-US" dirty="0"/>
              <a:t>Older browsers do not support ECMAScript 6</a:t>
            </a:r>
          </a:p>
          <a:p>
            <a:pPr lvl="1"/>
            <a:r>
              <a:rPr lang="en-US" dirty="0" err="1"/>
              <a:t>modernizr</a:t>
            </a:r>
            <a:r>
              <a:rPr lang="en-US" dirty="0"/>
              <a:t>/</a:t>
            </a:r>
            <a:r>
              <a:rPr lang="en-US" dirty="0" err="1"/>
              <a:t>polyfills</a:t>
            </a:r>
            <a:endParaRPr lang="en-US" dirty="0"/>
          </a:p>
          <a:p>
            <a:pPr lvl="1"/>
            <a:r>
              <a:rPr lang="en-US" dirty="0"/>
              <a:t>Babel (</a:t>
            </a:r>
            <a:r>
              <a:rPr lang="en-US" dirty="0" err="1"/>
              <a:t>transpiler</a:t>
            </a:r>
            <a:r>
              <a:rPr lang="en-US" dirty="0"/>
              <a:t> from ECMAScript 6 to ECMAScript 5)</a:t>
            </a:r>
          </a:p>
          <a:p>
            <a:r>
              <a:rPr lang="en-US" dirty="0"/>
              <a:t>Evergreen browsers implement some set of the latest version</a:t>
            </a:r>
          </a:p>
          <a:p>
            <a:r>
              <a:rPr lang="en-US" dirty="0"/>
              <a:t>Browsers may differ in how the implement a particular part of the standard language</a:t>
            </a:r>
          </a:p>
          <a:p>
            <a:r>
              <a:rPr lang="en-US" dirty="0"/>
              <a:t>Good resource to start: </a:t>
            </a:r>
            <a:r>
              <a:rPr lang="en-US" dirty="0">
                <a:hlinkClick r:id="rId2"/>
              </a:rPr>
              <a:t>www.w3schools.com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53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2377" y="2551837"/>
            <a:ext cx="49609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JavaScript Fatigue</a:t>
            </a:r>
          </a:p>
          <a:p>
            <a:pPr algn="ctr"/>
            <a:r>
              <a:rPr lang="en-US" sz="3600" dirty="0">
                <a:hlinkClick r:id="rId2"/>
              </a:rPr>
              <a:t>How it feels to learn JavaScript in 2016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6620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were we last 3 weeks?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  <a:p>
            <a:r>
              <a:rPr lang="en-US" dirty="0"/>
              <a:t>Database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Backend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78834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0535" y="3105835"/>
            <a:ext cx="439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Backend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426783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going next 2 weeks?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JQuery</a:t>
            </a:r>
          </a:p>
          <a:p>
            <a:r>
              <a:rPr lang="en-US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364364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0193" y="3105835"/>
            <a:ext cx="4591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Frontend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404438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Hypertext Markup Language</a:t>
            </a:r>
          </a:p>
          <a:p>
            <a:r>
              <a:rPr lang="en-US" dirty="0"/>
              <a:t>Define/declare the </a:t>
            </a:r>
            <a:r>
              <a:rPr lang="en-US" b="1" dirty="0"/>
              <a:t>structure</a:t>
            </a:r>
            <a:r>
              <a:rPr lang="en-US" dirty="0"/>
              <a:t> of a Web page</a:t>
            </a:r>
          </a:p>
          <a:p>
            <a:pPr lvl="1"/>
            <a:r>
              <a:rPr lang="en-US" dirty="0"/>
              <a:t>Header</a:t>
            </a:r>
          </a:p>
          <a:p>
            <a:pPr lvl="1"/>
            <a:r>
              <a:rPr lang="en-US" dirty="0"/>
              <a:t>Body (Content)</a:t>
            </a:r>
          </a:p>
          <a:p>
            <a:pPr lvl="1"/>
            <a:r>
              <a:rPr lang="en-US" dirty="0"/>
              <a:t>Navigation</a:t>
            </a:r>
          </a:p>
          <a:p>
            <a:r>
              <a:rPr lang="en-US" b="1" dirty="0"/>
              <a:t>Elements</a:t>
            </a:r>
            <a:r>
              <a:rPr lang="en-US" dirty="0"/>
              <a:t> are a core part of HTML</a:t>
            </a:r>
          </a:p>
          <a:p>
            <a:r>
              <a:rPr lang="en-US" b="1" dirty="0"/>
              <a:t>Tags </a:t>
            </a:r>
            <a:r>
              <a:rPr lang="en-US" dirty="0"/>
              <a:t>with angle brackets are used to represent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Tags can have attributes to further define </a:t>
            </a:r>
            <a:r>
              <a:rPr lang="en-US" smtClean="0"/>
              <a:t>the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39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Hyperlinks connect Web pages</a:t>
            </a:r>
          </a:p>
          <a:p>
            <a:r>
              <a:rPr lang="en-US" dirty="0"/>
              <a:t>Browsers interpret the HTML tags to render a Web page</a:t>
            </a:r>
          </a:p>
          <a:p>
            <a:r>
              <a:rPr lang="en-US" dirty="0"/>
              <a:t>Browsers maintain an in-memory representation of a Web page called the </a:t>
            </a:r>
            <a:r>
              <a:rPr lang="en-US" b="1" dirty="0"/>
              <a:t>document object model </a:t>
            </a:r>
            <a:r>
              <a:rPr lang="en-US" dirty="0"/>
              <a:t>(DOM)</a:t>
            </a:r>
          </a:p>
          <a:p>
            <a:r>
              <a:rPr lang="en-US" dirty="0"/>
              <a:t>The </a:t>
            </a:r>
            <a:r>
              <a:rPr lang="en-US" b="1" dirty="0"/>
              <a:t>DOM</a:t>
            </a:r>
            <a:r>
              <a:rPr lang="en-US" dirty="0"/>
              <a:t> can be accessed and manipulated programmatically by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8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Contained in a text file containing an extension (.html, .</a:t>
            </a:r>
            <a:r>
              <a:rPr lang="en-US" dirty="0" err="1"/>
              <a:t>htm</a:t>
            </a:r>
            <a:r>
              <a:rPr lang="en-US" dirty="0"/>
              <a:t>, .</a:t>
            </a:r>
            <a:r>
              <a:rPr lang="en-US" dirty="0" err="1"/>
              <a:t>cshtml</a:t>
            </a:r>
            <a:r>
              <a:rPr lang="en-US" dirty="0"/>
              <a:t>)</a:t>
            </a:r>
          </a:p>
          <a:p>
            <a:r>
              <a:rPr lang="en-US" dirty="0"/>
              <a:t>Any text editor can be used to create HTML</a:t>
            </a:r>
          </a:p>
          <a:p>
            <a:r>
              <a:rPr lang="en-US" dirty="0"/>
              <a:t>Some text editors have HTML syntax highlighting via built-in features for plugins (VIM, </a:t>
            </a:r>
            <a:r>
              <a:rPr lang="en-US" dirty="0" err="1"/>
              <a:t>WebStorm</a:t>
            </a:r>
            <a:r>
              <a:rPr lang="en-US" dirty="0"/>
              <a:t>, Sublime Text, </a:t>
            </a:r>
            <a:r>
              <a:rPr lang="en-US" dirty="0" err="1"/>
              <a:t>VSCode</a:t>
            </a:r>
            <a:r>
              <a:rPr lang="en-US" dirty="0"/>
              <a:t> and others)</a:t>
            </a:r>
          </a:p>
          <a:p>
            <a:r>
              <a:rPr lang="en-US" dirty="0"/>
              <a:t>World Wide Web Consortium produces a standard describing the details of the HTML language (</a:t>
            </a:r>
            <a:r>
              <a:rPr lang="en-US" dirty="0">
                <a:hlinkClick r:id="rId2"/>
              </a:rPr>
              <a:t>www.w3.org</a:t>
            </a:r>
            <a:r>
              <a:rPr lang="en-US" dirty="0"/>
              <a:t>)</a:t>
            </a:r>
          </a:p>
          <a:p>
            <a:r>
              <a:rPr lang="en-US" dirty="0"/>
              <a:t>Mozilla maintains a developer reference</a:t>
            </a:r>
          </a:p>
        </p:txBody>
      </p:sp>
    </p:spTree>
    <p:extLst>
      <p:ext uri="{BB962C8B-B14F-4D97-AF65-F5344CB8AC3E}">
        <p14:creationId xmlns:p14="http://schemas.microsoft.com/office/powerpoint/2010/main" val="3469770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versions over the years with the latest being HTML 5</a:t>
            </a:r>
          </a:p>
          <a:p>
            <a:r>
              <a:rPr lang="en-US" dirty="0"/>
              <a:t>Older browsers do not support HTML 5 (</a:t>
            </a:r>
            <a:r>
              <a:rPr lang="en-US" dirty="0" err="1"/>
              <a:t>modernizr</a:t>
            </a:r>
            <a:r>
              <a:rPr lang="en-US" dirty="0"/>
              <a:t>/</a:t>
            </a:r>
            <a:r>
              <a:rPr lang="en-US" dirty="0" err="1"/>
              <a:t>polyfills</a:t>
            </a:r>
            <a:r>
              <a:rPr lang="en-US" dirty="0"/>
              <a:t>)</a:t>
            </a:r>
          </a:p>
          <a:p>
            <a:r>
              <a:rPr lang="en-US" dirty="0"/>
              <a:t>Evergreen browsers implement some set of the latest version</a:t>
            </a:r>
          </a:p>
          <a:p>
            <a:r>
              <a:rPr lang="en-US" dirty="0"/>
              <a:t>Browsers may differ in how the implement a particular part of the standard language</a:t>
            </a:r>
          </a:p>
          <a:p>
            <a:r>
              <a:rPr lang="en-US" dirty="0"/>
              <a:t>Good resource to start: </a:t>
            </a:r>
            <a:r>
              <a:rPr lang="en-US" dirty="0">
                <a:hlinkClick r:id="rId2"/>
              </a:rPr>
              <a:t>www.w3schools.com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9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754</Words>
  <Application>Microsoft Office PowerPoint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Web Design and Development</vt:lpstr>
      <vt:lpstr>Where were we last 3 weeks?</vt:lpstr>
      <vt:lpstr>PowerPoint Presentation</vt:lpstr>
      <vt:lpstr>Where are we going next 2 weeks?</vt:lpstr>
      <vt:lpstr>PowerPoint Presentation</vt:lpstr>
      <vt:lpstr>HTML</vt:lpstr>
      <vt:lpstr>HTML</vt:lpstr>
      <vt:lpstr>HTML</vt:lpstr>
      <vt:lpstr>HTML</vt:lpstr>
      <vt:lpstr>CSS</vt:lpstr>
      <vt:lpstr>CSS</vt:lpstr>
      <vt:lpstr>CSS</vt:lpstr>
      <vt:lpstr>CSS</vt:lpstr>
      <vt:lpstr>CSS</vt:lpstr>
      <vt:lpstr>JavaScript</vt:lpstr>
      <vt:lpstr>JavaScript</vt:lpstr>
      <vt:lpstr>JavaScript</vt:lpstr>
      <vt:lpstr>JavaScript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and Development</dc:title>
  <dc:creator>Gerald</dc:creator>
  <cp:lastModifiedBy>Gerald Aden</cp:lastModifiedBy>
  <cp:revision>53</cp:revision>
  <dcterms:created xsi:type="dcterms:W3CDTF">2016-10-12T03:10:01Z</dcterms:created>
  <dcterms:modified xsi:type="dcterms:W3CDTF">2016-10-18T01:15:29Z</dcterms:modified>
</cp:coreProperties>
</file>