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67" r:id="rId6"/>
    <p:sldId id="268" r:id="rId7"/>
    <p:sldId id="269" r:id="rId8"/>
    <p:sldId id="264" r:id="rId9"/>
    <p:sldId id="270" r:id="rId10"/>
    <p:sldId id="273" r:id="rId11"/>
    <p:sldId id="263" r:id="rId12"/>
    <p:sldId id="271" r:id="rId13"/>
    <p:sldId id="276" r:id="rId14"/>
    <p:sldId id="277" r:id="rId15"/>
    <p:sldId id="262" r:id="rId16"/>
    <p:sldId id="274" r:id="rId17"/>
    <p:sldId id="289" r:id="rId18"/>
    <p:sldId id="290" r:id="rId19"/>
    <p:sldId id="291" r:id="rId20"/>
    <p:sldId id="292" r:id="rId21"/>
    <p:sldId id="288" r:id="rId22"/>
    <p:sldId id="265" r:id="rId23"/>
    <p:sldId id="294" r:id="rId24"/>
    <p:sldId id="296" r:id="rId25"/>
    <p:sldId id="297" r:id="rId26"/>
    <p:sldId id="298" r:id="rId27"/>
    <p:sldId id="266" r:id="rId28"/>
    <p:sldId id="259" r:id="rId29"/>
    <p:sldId id="300" r:id="rId30"/>
    <p:sldId id="299" r:id="rId31"/>
    <p:sldId id="295" r:id="rId32"/>
    <p:sldId id="30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1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4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E448-3534-43F4-9A2C-D4589CC6BCCD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64D2D-6A3B-4425-AE69-953328F50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3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E448-3534-43F4-9A2C-D4589CC6BCCD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64D2D-6A3B-4425-AE69-953328F50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5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E448-3534-43F4-9A2C-D4589CC6BCCD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64D2D-6A3B-4425-AE69-953328F50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31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E448-3534-43F4-9A2C-D4589CC6BCCD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64D2D-6A3B-4425-AE69-953328F50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2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E448-3534-43F4-9A2C-D4589CC6BCCD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64D2D-6A3B-4425-AE69-953328F50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8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E448-3534-43F4-9A2C-D4589CC6BCCD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64D2D-6A3B-4425-AE69-953328F50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5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E448-3534-43F4-9A2C-D4589CC6BCCD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64D2D-6A3B-4425-AE69-953328F50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6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E448-3534-43F4-9A2C-D4589CC6BCCD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64D2D-6A3B-4425-AE69-953328F50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E448-3534-43F4-9A2C-D4589CC6BCCD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64D2D-6A3B-4425-AE69-953328F50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5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E448-3534-43F4-9A2C-D4589CC6BCCD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64D2D-6A3B-4425-AE69-953328F50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6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E448-3534-43F4-9A2C-D4589CC6BCCD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64D2D-6A3B-4425-AE69-953328F50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8E448-3534-43F4-9A2C-D4589CC6BCCD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64D2D-6A3B-4425-AE69-953328F50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49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en-US" dirty="0"/>
              <a:t>Web Design and Development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Week 7</a:t>
            </a:r>
          </a:p>
          <a:p>
            <a:r>
              <a:rPr lang="en-US" dirty="0"/>
              <a:t>REST</a:t>
            </a:r>
          </a:p>
          <a:p>
            <a:r>
              <a:rPr lang="en-US" dirty="0"/>
              <a:t>Introduction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80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REST: HTTP</a:t>
            </a:r>
            <a:br>
              <a:rPr lang="en-US" dirty="0"/>
            </a:br>
            <a:r>
              <a:rPr lang="en-US" sz="3200" dirty="0"/>
              <a:t>Methods (Verbs)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 (</a:t>
            </a:r>
            <a:r>
              <a:rPr lang="en-US" b="1" dirty="0"/>
              <a:t>C</a:t>
            </a:r>
            <a:r>
              <a:rPr lang="en-US" dirty="0"/>
              <a:t>reate)</a:t>
            </a:r>
          </a:p>
          <a:p>
            <a:r>
              <a:rPr lang="en-US" dirty="0"/>
              <a:t>GET (</a:t>
            </a:r>
            <a:r>
              <a:rPr lang="en-US" b="1" dirty="0"/>
              <a:t>R</a:t>
            </a:r>
            <a:r>
              <a:rPr lang="en-US" dirty="0"/>
              <a:t>ead)</a:t>
            </a:r>
          </a:p>
          <a:p>
            <a:r>
              <a:rPr lang="en-US" dirty="0"/>
              <a:t>PUT (</a:t>
            </a:r>
            <a:r>
              <a:rPr lang="en-US" b="1" dirty="0"/>
              <a:t>U</a:t>
            </a:r>
            <a:r>
              <a:rPr lang="en-US" dirty="0"/>
              <a:t>pdate)</a:t>
            </a:r>
          </a:p>
          <a:p>
            <a:r>
              <a:rPr lang="en-US" dirty="0"/>
              <a:t>DELETE (</a:t>
            </a:r>
            <a:r>
              <a:rPr lang="en-US" b="1" dirty="0"/>
              <a:t>D</a:t>
            </a:r>
            <a:r>
              <a:rPr lang="en-US" dirty="0"/>
              <a:t>elete)</a:t>
            </a:r>
          </a:p>
        </p:txBody>
      </p:sp>
    </p:spTree>
    <p:extLst>
      <p:ext uri="{BB962C8B-B14F-4D97-AF65-F5344CB8AC3E}">
        <p14:creationId xmlns:p14="http://schemas.microsoft.com/office/powerpoint/2010/main" val="150949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REST: HTTP</a:t>
            </a:r>
            <a:br>
              <a:rPr lang="en-US" dirty="0"/>
            </a:br>
            <a:r>
              <a:rPr lang="en-US" sz="3200" dirty="0"/>
              <a:t>Response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 (200, 201, 204)</a:t>
            </a:r>
          </a:p>
          <a:p>
            <a:r>
              <a:rPr lang="en-US" dirty="0"/>
              <a:t>Client failure (400, 401, 403, 404, 405, 409)</a:t>
            </a:r>
          </a:p>
          <a:p>
            <a:r>
              <a:rPr lang="en-US" dirty="0"/>
              <a:t>Server failure (500)</a:t>
            </a:r>
          </a:p>
        </p:txBody>
      </p:sp>
    </p:spTree>
    <p:extLst>
      <p:ext uri="{BB962C8B-B14F-4D97-AF65-F5344CB8AC3E}">
        <p14:creationId xmlns:p14="http://schemas.microsoft.com/office/powerpoint/2010/main" val="71461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REST: HTTP</a:t>
            </a:r>
            <a:br>
              <a:rPr lang="en-US" dirty="0"/>
            </a:br>
            <a:r>
              <a:rPr lang="en-US" sz="3200" dirty="0"/>
              <a:t>Body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(</a:t>
            </a:r>
            <a:r>
              <a:rPr lang="en-US" b="1" dirty="0"/>
              <a:t>J</a:t>
            </a:r>
            <a:r>
              <a:rPr lang="en-US" dirty="0"/>
              <a:t>ava</a:t>
            </a:r>
            <a:r>
              <a:rPr lang="en-US" b="1" dirty="0"/>
              <a:t>S</a:t>
            </a:r>
            <a:r>
              <a:rPr lang="en-US" dirty="0"/>
              <a:t>cript </a:t>
            </a:r>
            <a:r>
              <a:rPr lang="en-US" b="1" dirty="0"/>
              <a:t>O</a:t>
            </a:r>
            <a:r>
              <a:rPr lang="en-US" dirty="0"/>
              <a:t>bject </a:t>
            </a:r>
            <a:r>
              <a:rPr lang="en-US" b="1" dirty="0"/>
              <a:t>N</a:t>
            </a:r>
            <a:r>
              <a:rPr lang="en-US" dirty="0"/>
              <a:t>otation)</a:t>
            </a:r>
          </a:p>
          <a:p>
            <a:r>
              <a:rPr lang="en-US" dirty="0"/>
              <a:t>XML (</a:t>
            </a:r>
            <a:r>
              <a:rPr lang="en-US" b="1" dirty="0"/>
              <a:t>Ex</a:t>
            </a:r>
            <a:r>
              <a:rPr lang="en-US" dirty="0"/>
              <a:t>tensible </a:t>
            </a:r>
            <a:r>
              <a:rPr lang="en-US" b="1" dirty="0"/>
              <a:t>M</a:t>
            </a:r>
            <a:r>
              <a:rPr lang="en-US" dirty="0"/>
              <a:t>arkup </a:t>
            </a:r>
            <a:r>
              <a:rPr lang="en-US" b="1" dirty="0"/>
              <a:t>L</a:t>
            </a:r>
            <a:r>
              <a:rPr lang="en-US" dirty="0"/>
              <a:t>anguage)</a:t>
            </a:r>
          </a:p>
          <a:p>
            <a:r>
              <a:rPr lang="en-US" dirty="0"/>
              <a:t>Other (HTML, CSV, etc.)</a:t>
            </a:r>
          </a:p>
        </p:txBody>
      </p:sp>
    </p:spTree>
    <p:extLst>
      <p:ext uri="{BB962C8B-B14F-4D97-AF65-F5344CB8AC3E}">
        <p14:creationId xmlns:p14="http://schemas.microsoft.com/office/powerpoint/2010/main" val="188163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REST: HTTP</a:t>
            </a:r>
            <a:br>
              <a:rPr lang="en-US" dirty="0"/>
            </a:br>
            <a:r>
              <a:rPr lang="en-US" sz="3200" dirty="0"/>
              <a:t>Body (XML)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72355" y="2151728"/>
            <a:ext cx="90331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&lt;Course </a:t>
            </a:r>
            <a:r>
              <a:rPr lang="en-US" sz="3200" dirty="0" err="1"/>
              <a:t>xmlns</a:t>
            </a:r>
            <a:r>
              <a:rPr lang="en-US" sz="3200" dirty="0"/>
              <a:t>=“http://</a:t>
            </a:r>
            <a:r>
              <a:rPr lang="en-US" sz="3200" dirty="0" err="1"/>
              <a:t>schemas.school.edu</a:t>
            </a:r>
            <a:r>
              <a:rPr lang="en-US" sz="3200" dirty="0"/>
              <a:t>/course&gt;</a:t>
            </a:r>
          </a:p>
          <a:p>
            <a:r>
              <a:rPr lang="en-US" sz="3200" dirty="0"/>
              <a:t>    &lt;Name&gt;Introduction to REST&lt;/Name&gt;</a:t>
            </a:r>
          </a:p>
          <a:p>
            <a:r>
              <a:rPr lang="en-US" sz="3200" dirty="0"/>
              <a:t>    &lt;Size&gt;30&lt;/Size&gt;</a:t>
            </a:r>
          </a:p>
          <a:p>
            <a:r>
              <a:rPr lang="en-US" sz="3200" dirty="0"/>
              <a:t>    &lt;Level&gt;Intermediate&lt;/Level&gt;</a:t>
            </a:r>
          </a:p>
          <a:p>
            <a:r>
              <a:rPr lang="en-US" sz="3200" dirty="0"/>
              <a:t>&lt;/Course&gt;</a:t>
            </a:r>
          </a:p>
        </p:txBody>
      </p:sp>
    </p:spTree>
    <p:extLst>
      <p:ext uri="{BB962C8B-B14F-4D97-AF65-F5344CB8AC3E}">
        <p14:creationId xmlns:p14="http://schemas.microsoft.com/office/powerpoint/2010/main" val="212474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REST: HTTP</a:t>
            </a:r>
            <a:br>
              <a:rPr lang="en-US" dirty="0"/>
            </a:br>
            <a:r>
              <a:rPr lang="en-US" sz="3200" dirty="0"/>
              <a:t>Body (JSON)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45972" y="2151728"/>
            <a:ext cx="59000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{</a:t>
            </a:r>
          </a:p>
          <a:p>
            <a:r>
              <a:rPr lang="en-US" sz="3200" dirty="0"/>
              <a:t>    “name”: “Introduction to REST”,</a:t>
            </a:r>
          </a:p>
          <a:p>
            <a:r>
              <a:rPr lang="en-US" sz="3200" dirty="0"/>
              <a:t>    “size”: 30,</a:t>
            </a:r>
          </a:p>
          <a:p>
            <a:r>
              <a:rPr lang="en-US" sz="3200" dirty="0"/>
              <a:t>    “level”: “Intermediate”</a:t>
            </a:r>
          </a:p>
          <a:p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88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REST: HTTP</a:t>
            </a:r>
            <a:br>
              <a:rPr lang="en-US" dirty="0"/>
            </a:br>
            <a:r>
              <a:rPr lang="en-US" sz="3200" dirty="0"/>
              <a:t>URIs Indicate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/courses</a:t>
            </a:r>
          </a:p>
          <a:p>
            <a:r>
              <a:rPr lang="en-US" dirty="0"/>
              <a:t>/courses/1234</a:t>
            </a:r>
          </a:p>
          <a:p>
            <a:r>
              <a:rPr lang="en-US" dirty="0"/>
              <a:t>/courses/1234/students</a:t>
            </a:r>
          </a:p>
        </p:txBody>
      </p:sp>
    </p:spTree>
    <p:extLst>
      <p:ext uri="{BB962C8B-B14F-4D97-AF65-F5344CB8AC3E}">
        <p14:creationId xmlns:p14="http://schemas.microsoft.com/office/powerpoint/2010/main" val="48648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REST: HTTP</a:t>
            </a:r>
            <a:br>
              <a:rPr lang="en-US" dirty="0"/>
            </a:br>
            <a:r>
              <a:rPr lang="en-US" sz="3200" dirty="0"/>
              <a:t>Example: Client Request URL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34318" y="3136613"/>
            <a:ext cx="7323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http://server1:8080/</a:t>
            </a:r>
            <a:r>
              <a:rPr lang="en-US" sz="3200" dirty="0" err="1"/>
              <a:t>api</a:t>
            </a:r>
            <a:r>
              <a:rPr lang="en-US" sz="3200" dirty="0"/>
              <a:t>/v1/courses/1234</a:t>
            </a:r>
          </a:p>
        </p:txBody>
      </p:sp>
    </p:spTree>
    <p:extLst>
      <p:ext uri="{BB962C8B-B14F-4D97-AF65-F5344CB8AC3E}">
        <p14:creationId xmlns:p14="http://schemas.microsoft.com/office/powerpoint/2010/main" val="113473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REST: HTTP</a:t>
            </a:r>
            <a:br>
              <a:rPr lang="en-US" dirty="0"/>
            </a:br>
            <a:r>
              <a:rPr lang="en-US" sz="3200" dirty="0"/>
              <a:t>Example: Client GET Request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779" y="2890391"/>
            <a:ext cx="57204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GET /</a:t>
            </a:r>
            <a:r>
              <a:rPr lang="en-US" sz="3200" dirty="0" err="1"/>
              <a:t>api</a:t>
            </a:r>
            <a:r>
              <a:rPr lang="en-US" sz="3200" dirty="0"/>
              <a:t>/Courses/1234 HTTP/1.1</a:t>
            </a:r>
          </a:p>
          <a:p>
            <a:r>
              <a:rPr lang="en-US" sz="3200" dirty="0"/>
              <a:t>Host: server1:8080</a:t>
            </a:r>
          </a:p>
        </p:txBody>
      </p:sp>
    </p:spTree>
    <p:extLst>
      <p:ext uri="{BB962C8B-B14F-4D97-AF65-F5344CB8AC3E}">
        <p14:creationId xmlns:p14="http://schemas.microsoft.com/office/powerpoint/2010/main" val="10517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REST: HTTP</a:t>
            </a:r>
            <a:br>
              <a:rPr lang="en-US" dirty="0"/>
            </a:br>
            <a:r>
              <a:rPr lang="en-US" sz="3200" dirty="0"/>
              <a:t>Example: Server GET Response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4521" y="2015928"/>
            <a:ext cx="67464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HTTP/1.1 200 OK</a:t>
            </a:r>
          </a:p>
          <a:p>
            <a:r>
              <a:rPr lang="en-US" sz="2400" dirty="0"/>
              <a:t>Content-Length: 111</a:t>
            </a:r>
          </a:p>
          <a:p>
            <a:r>
              <a:rPr lang="en-US" sz="2400" dirty="0"/>
              <a:t>Content-Type: application/xml</a:t>
            </a:r>
          </a:p>
          <a:p>
            <a:r>
              <a:rPr lang="en-US" sz="2400" dirty="0"/>
              <a:t>Date: Sat, 07 May 2016 17:00:00</a:t>
            </a:r>
          </a:p>
          <a:p>
            <a:endParaRPr lang="en-US" sz="2400" dirty="0"/>
          </a:p>
          <a:p>
            <a:r>
              <a:rPr lang="en-US" sz="2400" dirty="0"/>
              <a:t>&lt;Course </a:t>
            </a:r>
            <a:r>
              <a:rPr lang="en-US" sz="2400" dirty="0" err="1"/>
              <a:t>xmlns</a:t>
            </a:r>
            <a:r>
              <a:rPr lang="en-US" sz="2400" dirty="0"/>
              <a:t>=“http://</a:t>
            </a:r>
            <a:r>
              <a:rPr lang="en-US" sz="2400" dirty="0" err="1"/>
              <a:t>schemas.school.edu</a:t>
            </a:r>
            <a:r>
              <a:rPr lang="en-US" sz="2400" dirty="0"/>
              <a:t>/course&gt;</a:t>
            </a:r>
          </a:p>
          <a:p>
            <a:r>
              <a:rPr lang="en-US" sz="2400" dirty="0"/>
              <a:t>    &lt;Name&gt;Introduction to REST&lt;/Name&gt;</a:t>
            </a:r>
          </a:p>
          <a:p>
            <a:r>
              <a:rPr lang="en-US" sz="2400" dirty="0"/>
              <a:t>    &lt;Size&gt;30&lt;/Size&gt;</a:t>
            </a:r>
          </a:p>
          <a:p>
            <a:r>
              <a:rPr lang="en-US" sz="2400" dirty="0"/>
              <a:t>    &lt;Level&gt;Intermediate&lt;/Level&gt;</a:t>
            </a:r>
          </a:p>
          <a:p>
            <a:r>
              <a:rPr lang="en-US" sz="2400" dirty="0"/>
              <a:t>&lt;/Course&gt;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71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REST: HTTP</a:t>
            </a:r>
            <a:br>
              <a:rPr lang="en-US" dirty="0"/>
            </a:br>
            <a:r>
              <a:rPr lang="en-US" sz="3200" dirty="0"/>
              <a:t>Example: Client POST Request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20092" y="2019534"/>
            <a:ext cx="676819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POST /</a:t>
            </a:r>
            <a:r>
              <a:rPr lang="en-US" sz="2400" dirty="0" err="1"/>
              <a:t>api</a:t>
            </a:r>
            <a:r>
              <a:rPr lang="en-US" sz="2400" dirty="0"/>
              <a:t>/Courses HTTP/1.1</a:t>
            </a:r>
          </a:p>
          <a:p>
            <a:r>
              <a:rPr lang="en-US" sz="2400" dirty="0"/>
              <a:t>Host: server1:8080</a:t>
            </a:r>
          </a:p>
          <a:p>
            <a:r>
              <a:rPr lang="en-US" sz="2400" dirty="0"/>
              <a:t>Content-Type: application/xml</a:t>
            </a:r>
          </a:p>
          <a:p>
            <a:endParaRPr lang="en-US" sz="2400" dirty="0"/>
          </a:p>
          <a:p>
            <a:r>
              <a:rPr lang="en-US" sz="2400" dirty="0"/>
              <a:t>&lt;Course </a:t>
            </a:r>
            <a:r>
              <a:rPr lang="en-US" sz="2400" dirty="0" err="1"/>
              <a:t>xmlns</a:t>
            </a:r>
            <a:r>
              <a:rPr lang="en-US" sz="2400" dirty="0"/>
              <a:t>=“http://</a:t>
            </a:r>
            <a:r>
              <a:rPr lang="en-US" sz="2400" dirty="0" err="1"/>
              <a:t>schemas.school.edu</a:t>
            </a:r>
            <a:r>
              <a:rPr lang="en-US" sz="2400" dirty="0"/>
              <a:t>/course&gt;</a:t>
            </a:r>
          </a:p>
          <a:p>
            <a:r>
              <a:rPr lang="en-US" sz="2400" dirty="0"/>
              <a:t>    &lt;Name&gt;Introduction to REST&lt;/Name&gt;</a:t>
            </a:r>
          </a:p>
          <a:p>
            <a:r>
              <a:rPr lang="en-US" sz="2400" dirty="0"/>
              <a:t>    &lt;Size&gt;30&lt;/Size&gt;</a:t>
            </a:r>
          </a:p>
          <a:p>
            <a:r>
              <a:rPr lang="en-US" sz="2400" dirty="0"/>
              <a:t>    &lt;Level&gt;Intermediate&lt;/Level&gt;</a:t>
            </a:r>
          </a:p>
          <a:p>
            <a:r>
              <a:rPr lang="en-US" sz="2400" dirty="0"/>
              <a:t>&lt;/Course&gt;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467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REST?</a:t>
            </a:r>
          </a:p>
          <a:p>
            <a:r>
              <a:rPr lang="en-US" dirty="0"/>
              <a:t>REST and HTTP</a:t>
            </a:r>
          </a:p>
          <a:p>
            <a:r>
              <a:rPr lang="en-US" dirty="0"/>
              <a:t>REST and Security</a:t>
            </a:r>
          </a:p>
          <a:p>
            <a:r>
              <a:rPr lang="en-US" dirty="0"/>
              <a:t>Richardson’s Maturity Model</a:t>
            </a:r>
          </a:p>
          <a:p>
            <a:r>
              <a:rPr lang="en-US" dirty="0"/>
              <a:t>Advantages of REST</a:t>
            </a:r>
          </a:p>
          <a:p>
            <a:r>
              <a:rPr lang="en-US" dirty="0"/>
              <a:t>Where is REST used?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4225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REST: HTTP</a:t>
            </a:r>
            <a:br>
              <a:rPr lang="en-US" dirty="0"/>
            </a:br>
            <a:r>
              <a:rPr lang="en-US" sz="3200" dirty="0"/>
              <a:t>Example: Server POST Response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4521" y="2015928"/>
            <a:ext cx="695325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HTTP/1.1 201 CREATED</a:t>
            </a:r>
          </a:p>
          <a:p>
            <a:r>
              <a:rPr lang="en-US" sz="2400" dirty="0"/>
              <a:t>Content-Length: 111</a:t>
            </a:r>
          </a:p>
          <a:p>
            <a:r>
              <a:rPr lang="en-US" sz="2400" dirty="0"/>
              <a:t>Content-Type: application/xml</a:t>
            </a:r>
          </a:p>
          <a:p>
            <a:r>
              <a:rPr lang="en-US" sz="2400" dirty="0"/>
              <a:t>Date: Sat, 07 May 2016 17:00:00</a:t>
            </a:r>
          </a:p>
          <a:p>
            <a:r>
              <a:rPr lang="en-US" sz="2400" dirty="0"/>
              <a:t>Location: http://</a:t>
            </a:r>
            <a:r>
              <a:rPr lang="en-US" sz="2400" dirty="0" err="1"/>
              <a:t>server.school.edu</a:t>
            </a:r>
            <a:r>
              <a:rPr lang="en-US" sz="2400" dirty="0"/>
              <a:t>/courses/1234</a:t>
            </a:r>
          </a:p>
          <a:p>
            <a:endParaRPr lang="en-US" sz="2400" dirty="0"/>
          </a:p>
          <a:p>
            <a:r>
              <a:rPr lang="en-US" sz="2400" dirty="0"/>
              <a:t>&lt;Course </a:t>
            </a:r>
            <a:r>
              <a:rPr lang="en-US" sz="2400" dirty="0" err="1"/>
              <a:t>xmlns</a:t>
            </a:r>
            <a:r>
              <a:rPr lang="en-US" sz="2400" dirty="0"/>
              <a:t>=“http://</a:t>
            </a:r>
            <a:r>
              <a:rPr lang="en-US" sz="2400" dirty="0" err="1"/>
              <a:t>schemas.school.edu</a:t>
            </a:r>
            <a:r>
              <a:rPr lang="en-US" sz="2400" dirty="0"/>
              <a:t>/course&gt;</a:t>
            </a:r>
          </a:p>
          <a:p>
            <a:r>
              <a:rPr lang="en-US" sz="2400" dirty="0"/>
              <a:t>    &lt;Name&gt;Introduction to REST&lt;/Name&gt;</a:t>
            </a:r>
          </a:p>
          <a:p>
            <a:r>
              <a:rPr lang="en-US" sz="2400" dirty="0"/>
              <a:t>    &lt;Size&gt;30&lt;/Size&gt;</a:t>
            </a:r>
          </a:p>
          <a:p>
            <a:r>
              <a:rPr lang="en-US" sz="2400" dirty="0"/>
              <a:t>    &lt;Level&gt;Intermediate&lt;/Level&gt;</a:t>
            </a:r>
          </a:p>
          <a:p>
            <a:r>
              <a:rPr lang="en-US" sz="2400" dirty="0"/>
              <a:t>&lt;/Course&gt;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106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REST: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Encryption</a:t>
            </a:r>
          </a:p>
          <a:p>
            <a:pPr lvl="1"/>
            <a:r>
              <a:rPr lang="en-US" dirty="0"/>
              <a:t>TLS (https)</a:t>
            </a:r>
          </a:p>
          <a:p>
            <a:r>
              <a:rPr lang="en-US" dirty="0"/>
              <a:t>Authentication/Authorization</a:t>
            </a:r>
            <a:endParaRPr lang="en-US" dirty="0"/>
          </a:p>
          <a:p>
            <a:pPr lvl="1"/>
            <a:r>
              <a:rPr lang="en-US" dirty="0"/>
              <a:t>HTTP Headers</a:t>
            </a:r>
            <a:endParaRPr lang="en-US" dirty="0"/>
          </a:p>
          <a:p>
            <a:pPr lvl="1"/>
            <a:r>
              <a:rPr lang="en-US" dirty="0"/>
              <a:t>Mechanisms</a:t>
            </a:r>
          </a:p>
          <a:p>
            <a:pPr lvl="2"/>
            <a:r>
              <a:rPr lang="en-US" dirty="0"/>
              <a:t>Basic (username/password)</a:t>
            </a:r>
          </a:p>
          <a:p>
            <a:pPr lvl="2"/>
            <a:r>
              <a:rPr lang="en-US" dirty="0"/>
              <a:t>Token</a:t>
            </a:r>
          </a:p>
          <a:p>
            <a:pPr lvl="2"/>
            <a:r>
              <a:rPr lang="en-US" dirty="0"/>
              <a:t>Certificates</a:t>
            </a:r>
          </a:p>
          <a:p>
            <a:pPr lvl="2"/>
            <a:r>
              <a:rPr lang="en-US" dirty="0"/>
              <a:t>OAuth 2.0</a:t>
            </a:r>
          </a:p>
        </p:txBody>
      </p:sp>
    </p:spTree>
    <p:extLst>
      <p:ext uri="{BB962C8B-B14F-4D97-AF65-F5344CB8AC3E}">
        <p14:creationId xmlns:p14="http://schemas.microsoft.com/office/powerpoint/2010/main" val="46963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  <a:br>
              <a:rPr lang="en-US" dirty="0"/>
            </a:br>
            <a:r>
              <a:rPr lang="en-US" sz="3200" dirty="0"/>
              <a:t>Richardson’s Maturity Model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446563" y="2024742"/>
            <a:ext cx="7298875" cy="3984172"/>
            <a:chOff x="3341913" y="2024742"/>
            <a:chExt cx="7298875" cy="3984172"/>
          </a:xfrm>
        </p:grpSpPr>
        <p:sp>
          <p:nvSpPr>
            <p:cNvPr id="5" name="Triangle 4"/>
            <p:cNvSpPr/>
            <p:nvPr/>
          </p:nvSpPr>
          <p:spPr>
            <a:xfrm>
              <a:off x="3341913" y="2024742"/>
              <a:ext cx="4626429" cy="398417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66012" y="2332083"/>
              <a:ext cx="3608617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Level 3: Hypermedia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96000" y="3224198"/>
              <a:ext cx="3608617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Level 2: Verbs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07628" y="4116313"/>
              <a:ext cx="3608617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Level 1: Resources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32171" y="5062613"/>
              <a:ext cx="3608617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Level 0: POX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621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REST: Maturity</a:t>
            </a:r>
            <a:br>
              <a:rPr lang="en-US" dirty="0"/>
            </a:br>
            <a:r>
              <a:rPr lang="en-US" sz="3200" dirty="0"/>
              <a:t>Level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45203" y="2019534"/>
            <a:ext cx="73015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POST /</a:t>
            </a:r>
            <a:r>
              <a:rPr lang="en-US" sz="2400" dirty="0" err="1"/>
              <a:t>api</a:t>
            </a:r>
            <a:r>
              <a:rPr lang="en-US" sz="2400" dirty="0"/>
              <a:t> HTTP/1.1</a:t>
            </a:r>
          </a:p>
          <a:p>
            <a:r>
              <a:rPr lang="en-US" sz="2400" dirty="0"/>
              <a:t>Host: server1:8080</a:t>
            </a:r>
          </a:p>
          <a:p>
            <a:r>
              <a:rPr lang="en-US" sz="2400" dirty="0"/>
              <a:t>Content-Type: application/xml</a:t>
            </a:r>
          </a:p>
          <a:p>
            <a:endParaRPr lang="en-US" sz="2400" dirty="0"/>
          </a:p>
          <a:p>
            <a:r>
              <a:rPr lang="en-US" sz="2400" dirty="0"/>
              <a:t>&lt;</a:t>
            </a:r>
            <a:r>
              <a:rPr lang="en-US" sz="2400" dirty="0" err="1"/>
              <a:t>AddCourse</a:t>
            </a:r>
            <a:r>
              <a:rPr lang="en-US" sz="2400" dirty="0"/>
              <a:t>&gt;</a:t>
            </a:r>
          </a:p>
          <a:p>
            <a:pPr lvl="1"/>
            <a:r>
              <a:rPr lang="en-US" sz="2400" dirty="0"/>
              <a:t>&lt;Course&gt;</a:t>
            </a:r>
          </a:p>
          <a:p>
            <a:pPr lvl="1"/>
            <a:r>
              <a:rPr lang="en-US" sz="2400" dirty="0"/>
              <a:t>    &lt;Name&gt;Introduction to REST&lt;/Name&gt;</a:t>
            </a:r>
          </a:p>
          <a:p>
            <a:pPr lvl="1"/>
            <a:r>
              <a:rPr lang="en-US" sz="2400" dirty="0"/>
              <a:t>    &lt;Size&gt;30&lt;/Size&gt;</a:t>
            </a:r>
          </a:p>
          <a:p>
            <a:pPr lvl="1"/>
            <a:r>
              <a:rPr lang="en-US" sz="2400" dirty="0"/>
              <a:t>    &lt;Level&gt;Intermediate&lt;/Level&gt;</a:t>
            </a:r>
          </a:p>
          <a:p>
            <a:pPr lvl="1"/>
            <a:r>
              <a:rPr lang="en-US" sz="2400" dirty="0"/>
              <a:t>&lt;/Course&gt;</a:t>
            </a:r>
          </a:p>
          <a:p>
            <a:r>
              <a:rPr lang="en-US" sz="2400" dirty="0"/>
              <a:t>&lt;/</a:t>
            </a:r>
            <a:r>
              <a:rPr lang="en-US" sz="2400" dirty="0" err="1"/>
              <a:t>AddCourse</a:t>
            </a:r>
            <a:r>
              <a:rPr lang="en-US" sz="2400" dirty="0"/>
              <a:t>&gt;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995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REST: Maturity</a:t>
            </a:r>
            <a:br>
              <a:rPr lang="en-US" dirty="0"/>
            </a:br>
            <a:r>
              <a:rPr lang="en-US" sz="3200" dirty="0"/>
              <a:t>Level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18064" y="2890391"/>
            <a:ext cx="61558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GET /</a:t>
            </a:r>
            <a:r>
              <a:rPr lang="en-US" sz="3200" dirty="0" err="1"/>
              <a:t>GetCourse?id</a:t>
            </a:r>
            <a:r>
              <a:rPr lang="en-US" sz="3200" dirty="0"/>
              <a:t>=1234 HTTP/1.1</a:t>
            </a:r>
          </a:p>
          <a:p>
            <a:r>
              <a:rPr lang="en-US" sz="3200" dirty="0"/>
              <a:t>Host: server1:8080</a:t>
            </a:r>
          </a:p>
        </p:txBody>
      </p:sp>
    </p:spTree>
    <p:extLst>
      <p:ext uri="{BB962C8B-B14F-4D97-AF65-F5344CB8AC3E}">
        <p14:creationId xmlns:p14="http://schemas.microsoft.com/office/powerpoint/2010/main" val="111643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543" y="376011"/>
            <a:ext cx="10515600" cy="1325563"/>
          </a:xfrm>
        </p:spPr>
        <p:txBody>
          <a:bodyPr/>
          <a:lstStyle/>
          <a:p>
            <a:r>
              <a:rPr lang="en-US" dirty="0"/>
              <a:t>REST: Maturity</a:t>
            </a:r>
            <a:br>
              <a:rPr lang="en-US" dirty="0"/>
            </a:br>
            <a:r>
              <a:rPr lang="en-US" sz="3200" dirty="0"/>
              <a:t>Level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11904" y="2334033"/>
            <a:ext cx="676819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POST /</a:t>
            </a:r>
            <a:r>
              <a:rPr lang="en-US" sz="2400" dirty="0" err="1"/>
              <a:t>api</a:t>
            </a:r>
            <a:r>
              <a:rPr lang="en-US" sz="2400" dirty="0"/>
              <a:t>/Courses HTTP/1.1</a:t>
            </a:r>
          </a:p>
          <a:p>
            <a:r>
              <a:rPr lang="en-US" sz="2400" dirty="0"/>
              <a:t>Host: server1:8080</a:t>
            </a:r>
          </a:p>
          <a:p>
            <a:r>
              <a:rPr lang="en-US" sz="2400" dirty="0"/>
              <a:t>Content-Type: application/xml</a:t>
            </a:r>
          </a:p>
          <a:p>
            <a:endParaRPr lang="en-US" sz="2400" dirty="0"/>
          </a:p>
          <a:p>
            <a:r>
              <a:rPr lang="en-US" sz="2400" dirty="0"/>
              <a:t>&lt;Course </a:t>
            </a:r>
            <a:r>
              <a:rPr lang="en-US" sz="2400" dirty="0" err="1"/>
              <a:t>xmlns</a:t>
            </a:r>
            <a:r>
              <a:rPr lang="en-US" sz="2400" dirty="0"/>
              <a:t>=“http://</a:t>
            </a:r>
            <a:r>
              <a:rPr lang="en-US" sz="2400" dirty="0" err="1"/>
              <a:t>schemas.school.edu</a:t>
            </a:r>
            <a:r>
              <a:rPr lang="en-US" sz="2400" dirty="0"/>
              <a:t>/course&gt;</a:t>
            </a:r>
          </a:p>
          <a:p>
            <a:r>
              <a:rPr lang="en-US" sz="2400" dirty="0"/>
              <a:t>    &lt;Name&gt;Introduction to REST&lt;/Name&gt;</a:t>
            </a:r>
          </a:p>
          <a:p>
            <a:r>
              <a:rPr lang="en-US" sz="2400" dirty="0"/>
              <a:t>    &lt;Size&gt;30&lt;/Size&gt;</a:t>
            </a:r>
          </a:p>
          <a:p>
            <a:r>
              <a:rPr lang="en-US" sz="2400" dirty="0"/>
              <a:t>    &lt;Level&gt;Intermediate&lt;/Level&gt;</a:t>
            </a:r>
          </a:p>
          <a:p>
            <a:r>
              <a:rPr lang="en-US" sz="2400" dirty="0"/>
              <a:t>&lt;/Course&gt;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070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543" y="376011"/>
            <a:ext cx="10515600" cy="1325563"/>
          </a:xfrm>
        </p:spPr>
        <p:txBody>
          <a:bodyPr/>
          <a:lstStyle/>
          <a:p>
            <a:r>
              <a:rPr lang="en-US" dirty="0"/>
              <a:t>REST: Maturity</a:t>
            </a:r>
            <a:br>
              <a:rPr lang="en-US" dirty="0"/>
            </a:br>
            <a:r>
              <a:rPr lang="en-US" sz="3200" dirty="0"/>
              <a:t>Level 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90057" y="1701574"/>
            <a:ext cx="801188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HTTP/1.1 201 CREATED</a:t>
            </a:r>
          </a:p>
          <a:p>
            <a:r>
              <a:rPr lang="en-US" sz="2400" dirty="0"/>
              <a:t>Content-Length: 111</a:t>
            </a:r>
          </a:p>
          <a:p>
            <a:r>
              <a:rPr lang="en-US" sz="2400" dirty="0"/>
              <a:t>Content-Type: application/xml</a:t>
            </a:r>
          </a:p>
          <a:p>
            <a:r>
              <a:rPr lang="en-US" sz="2400" dirty="0"/>
              <a:t>Date: Sat, 07 May 2016 17:00:00</a:t>
            </a:r>
          </a:p>
          <a:p>
            <a:r>
              <a:rPr lang="en-US" sz="2400" dirty="0"/>
              <a:t>Location: http://</a:t>
            </a:r>
            <a:r>
              <a:rPr lang="en-US" sz="2400" dirty="0" err="1"/>
              <a:t>server.school.edu</a:t>
            </a:r>
            <a:r>
              <a:rPr lang="en-US" sz="2400" dirty="0"/>
              <a:t>/courses/1234</a:t>
            </a:r>
          </a:p>
          <a:p>
            <a:endParaRPr lang="en-US" sz="2400" dirty="0"/>
          </a:p>
          <a:p>
            <a:r>
              <a:rPr lang="en-US" sz="2400" dirty="0"/>
              <a:t>&lt;Course </a:t>
            </a:r>
            <a:r>
              <a:rPr lang="en-US" sz="2400" dirty="0" err="1"/>
              <a:t>xmlns</a:t>
            </a:r>
            <a:r>
              <a:rPr lang="en-US" sz="2400" dirty="0"/>
              <a:t>=“http://</a:t>
            </a:r>
            <a:r>
              <a:rPr lang="en-US" sz="2400" dirty="0" err="1"/>
              <a:t>schemas.school.edu</a:t>
            </a:r>
            <a:r>
              <a:rPr lang="en-US" sz="2400" dirty="0"/>
              <a:t>/course&gt;</a:t>
            </a:r>
          </a:p>
          <a:p>
            <a:r>
              <a:rPr lang="en-US" sz="2400" dirty="0"/>
              <a:t>    &lt;Name&gt;Introduction to REST&lt;/Name&gt;</a:t>
            </a:r>
          </a:p>
          <a:p>
            <a:r>
              <a:rPr lang="en-US" sz="2400" dirty="0"/>
              <a:t>    &lt;Size&gt;30&lt;/Size&gt;</a:t>
            </a:r>
          </a:p>
          <a:p>
            <a:r>
              <a:rPr lang="en-US" sz="2400" dirty="0"/>
              <a:t>    &lt;Level&gt;Intermediate&lt;/Level&gt;</a:t>
            </a:r>
          </a:p>
          <a:p>
            <a:r>
              <a:rPr lang="en-US" sz="2400" dirty="0"/>
              <a:t>    &lt;link </a:t>
            </a:r>
            <a:r>
              <a:rPr lang="en-US" sz="2400" dirty="0" err="1"/>
              <a:t>rel</a:t>
            </a:r>
            <a:r>
              <a:rPr lang="en-US" sz="2400" dirty="0"/>
              <a:t>=http://</a:t>
            </a:r>
            <a:r>
              <a:rPr lang="en-US" sz="2400" dirty="0" err="1"/>
              <a:t>server.school.edu</a:t>
            </a:r>
            <a:r>
              <a:rPr lang="en-US" sz="2400" dirty="0"/>
              <a:t>/instructor”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href</a:t>
            </a:r>
            <a:r>
              <a:rPr lang="en-US" sz="2400" dirty="0"/>
              <a:t>=“http://</a:t>
            </a:r>
            <a:r>
              <a:rPr lang="en-US" sz="2400" dirty="0" err="1"/>
              <a:t>server.school.edu</a:t>
            </a:r>
            <a:r>
              <a:rPr lang="en-US" sz="2400" dirty="0"/>
              <a:t>/course/1234/instructor /&gt;</a:t>
            </a:r>
          </a:p>
          <a:p>
            <a:r>
              <a:rPr lang="en-US" sz="2400" dirty="0"/>
              <a:t>&lt;/Course&gt;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823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REST: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Uniformity</a:t>
            </a:r>
          </a:p>
          <a:p>
            <a:r>
              <a:rPr lang="en-US" dirty="0"/>
              <a:t>Simplicity </a:t>
            </a:r>
          </a:p>
          <a:p>
            <a:r>
              <a:rPr lang="en-US" dirty="0"/>
              <a:t>Interoperability (ubiquity of HTTP)</a:t>
            </a:r>
          </a:p>
          <a:p>
            <a:r>
              <a:rPr lang="en-US" dirty="0"/>
              <a:t>Scalability (caching, load balancing)</a:t>
            </a:r>
          </a:p>
          <a:p>
            <a:r>
              <a:rPr lang="en-US" dirty="0"/>
              <a:t>Lightweight (no bloated middleware)</a:t>
            </a:r>
          </a:p>
        </p:txBody>
      </p:sp>
    </p:spTree>
    <p:extLst>
      <p:ext uri="{BB962C8B-B14F-4D97-AF65-F5344CB8AC3E}">
        <p14:creationId xmlns:p14="http://schemas.microsoft.com/office/powerpoint/2010/main" val="51210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  <a:br>
              <a:rPr lang="en-US" dirty="0"/>
            </a:br>
            <a:r>
              <a:rPr lang="en-US" sz="3200" dirty="0"/>
              <a:t>Where is it used?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Services</a:t>
            </a:r>
          </a:p>
          <a:p>
            <a:pPr lvl="1"/>
            <a:r>
              <a:rPr lang="en-US" dirty="0"/>
              <a:t>Defining distributed APIs</a:t>
            </a:r>
          </a:p>
          <a:p>
            <a:pPr lvl="1"/>
            <a:r>
              <a:rPr lang="en-US" dirty="0"/>
              <a:t>Microservices</a:t>
            </a:r>
          </a:p>
          <a:p>
            <a:pPr lvl="1"/>
            <a:r>
              <a:rPr lang="en-US" dirty="0"/>
              <a:t>Cloud Based Services</a:t>
            </a:r>
            <a:r>
              <a:rPr lang="en-US" dirty="0"/>
              <a:t> (Facebook, Twitter, etc.)</a:t>
            </a:r>
            <a:endParaRPr lang="en-US" dirty="0"/>
          </a:p>
          <a:p>
            <a:pPr lvl="1"/>
            <a:r>
              <a:rPr lang="en-US" dirty="0"/>
              <a:t>Health checks</a:t>
            </a:r>
          </a:p>
          <a:p>
            <a:pPr lvl="1"/>
            <a:r>
              <a:rPr lang="en-US" dirty="0"/>
              <a:t>Others</a:t>
            </a:r>
          </a:p>
          <a:p>
            <a:r>
              <a:rPr lang="en-US" dirty="0"/>
              <a:t>Clients</a:t>
            </a:r>
          </a:p>
          <a:p>
            <a:pPr lvl="1"/>
            <a:r>
              <a:rPr lang="en-US" dirty="0"/>
              <a:t>Desktop/Mobile Web applications</a:t>
            </a:r>
          </a:p>
          <a:p>
            <a:pPr lvl="1"/>
            <a:r>
              <a:rPr lang="en-US" dirty="0"/>
              <a:t>Native mobile applications</a:t>
            </a:r>
          </a:p>
          <a:p>
            <a:pPr lvl="1"/>
            <a:r>
              <a:rPr lang="en-US" dirty="0" err="1"/>
              <a:t>IoT</a:t>
            </a:r>
            <a:r>
              <a:rPr lang="en-US" dirty="0"/>
              <a:t> devices</a:t>
            </a:r>
          </a:p>
          <a:p>
            <a:pPr lvl="1"/>
            <a:r>
              <a:rPr lang="en-US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382916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  <a:br>
              <a:rPr lang="en-US" dirty="0"/>
            </a:br>
            <a:r>
              <a:rPr lang="en-US" sz="3200" dirty="0"/>
              <a:t>Third Party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Examples: Facebook, Twitter, etc.</a:t>
            </a:r>
          </a:p>
          <a:p>
            <a:r>
              <a:rPr lang="en-US" dirty="0"/>
              <a:t>Getting started</a:t>
            </a:r>
          </a:p>
          <a:p>
            <a:pPr lvl="1"/>
            <a:r>
              <a:rPr lang="en-US" dirty="0"/>
              <a:t>Setup a service account</a:t>
            </a:r>
          </a:p>
          <a:p>
            <a:pPr lvl="1"/>
            <a:r>
              <a:rPr lang="en-US" dirty="0"/>
              <a:t>Acquire API key (keep secure)</a:t>
            </a:r>
          </a:p>
        </p:txBody>
      </p:sp>
    </p:spTree>
    <p:extLst>
      <p:ext uri="{BB962C8B-B14F-4D97-AF65-F5344CB8AC3E}">
        <p14:creationId xmlns:p14="http://schemas.microsoft.com/office/powerpoint/2010/main" val="8251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REST: What is it?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</a:t>
            </a:r>
            <a:r>
              <a:rPr lang="en-US" dirty="0"/>
              <a:t>presentational </a:t>
            </a:r>
            <a:r>
              <a:rPr lang="en-US" b="1" dirty="0"/>
              <a:t>S</a:t>
            </a:r>
            <a:r>
              <a:rPr lang="en-US" dirty="0"/>
              <a:t>tate </a:t>
            </a:r>
            <a:r>
              <a:rPr lang="en-US" b="1" dirty="0"/>
              <a:t>T</a:t>
            </a:r>
            <a:r>
              <a:rPr lang="en-US" dirty="0"/>
              <a:t>ransfer (</a:t>
            </a:r>
            <a:r>
              <a:rPr lang="en-US" dirty="0" err="1"/>
              <a:t>ReST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Based up Roy Fielding’s doctoral dissertation</a:t>
            </a:r>
          </a:p>
          <a:p>
            <a:r>
              <a:rPr lang="en-US" dirty="0"/>
              <a:t>Takes advantage of existing Web technologies/patterns (e.g. HTTP, URIs, etc.)</a:t>
            </a:r>
          </a:p>
          <a:p>
            <a:r>
              <a:rPr lang="en-US" dirty="0"/>
              <a:t>Resource based rather than action based</a:t>
            </a:r>
          </a:p>
          <a:p>
            <a:pPr lvl="1"/>
            <a:r>
              <a:rPr lang="en-US" dirty="0"/>
              <a:t>Nouns rather than verbs</a:t>
            </a:r>
          </a:p>
          <a:p>
            <a:r>
              <a:rPr lang="en-US" dirty="0"/>
              <a:t>Architectural style for distributed systems</a:t>
            </a:r>
          </a:p>
        </p:txBody>
      </p:sp>
    </p:spTree>
    <p:extLst>
      <p:ext uri="{BB962C8B-B14F-4D97-AF65-F5344CB8AC3E}">
        <p14:creationId xmlns:p14="http://schemas.microsoft.com/office/powerpoint/2010/main" val="16432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REST: Microsoft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Consuming REST Services</a:t>
            </a:r>
          </a:p>
          <a:p>
            <a:pPr lvl="1"/>
            <a:r>
              <a:rPr lang="en-US" dirty="0" err="1"/>
              <a:t>HttpClient</a:t>
            </a:r>
            <a:endParaRPr lang="en-US" dirty="0"/>
          </a:p>
          <a:p>
            <a:pPr lvl="1"/>
            <a:r>
              <a:rPr lang="en-US" dirty="0"/>
              <a:t>Client libraries from service provider or third party</a:t>
            </a:r>
          </a:p>
          <a:p>
            <a:r>
              <a:rPr lang="en-US" dirty="0"/>
              <a:t>Creating REST Services</a:t>
            </a:r>
          </a:p>
          <a:p>
            <a:pPr lvl="1"/>
            <a:r>
              <a:rPr lang="en-US" dirty="0" err="1"/>
              <a:t>WebApi</a:t>
            </a:r>
            <a:endParaRPr lang="en-US" dirty="0"/>
          </a:p>
          <a:p>
            <a:pPr lvl="2"/>
            <a:r>
              <a:rPr lang="en-US" dirty="0"/>
              <a:t>Similar to MVC: models and controllers</a:t>
            </a:r>
          </a:p>
          <a:p>
            <a:pPr lvl="1"/>
            <a:r>
              <a:rPr lang="en-US" dirty="0"/>
              <a:t>WCF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872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28557" y="3075057"/>
            <a:ext cx="1534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4658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en-US" dirty="0"/>
              <a:t>Web Design and Development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Week 8</a:t>
            </a:r>
          </a:p>
          <a:p>
            <a:r>
              <a:rPr lang="en-US" dirty="0"/>
              <a:t>Acceptance Testing</a:t>
            </a:r>
          </a:p>
          <a:p>
            <a:r>
              <a:rPr lang="en-US" dirty="0"/>
              <a:t>Introduction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87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REST: What is it?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Point to point (client/server)</a:t>
            </a:r>
          </a:p>
          <a:p>
            <a:r>
              <a:rPr lang="en-US" dirty="0"/>
              <a:t>Synchronous request/response</a:t>
            </a:r>
          </a:p>
          <a:p>
            <a:r>
              <a:rPr lang="en-US" dirty="0"/>
              <a:t>The next evolution of SOA (</a:t>
            </a:r>
            <a:r>
              <a:rPr lang="en-US" b="1" dirty="0"/>
              <a:t>S</a:t>
            </a:r>
            <a:r>
              <a:rPr lang="en-US" dirty="0"/>
              <a:t>ervice </a:t>
            </a:r>
            <a:r>
              <a:rPr lang="en-US" b="1" dirty="0"/>
              <a:t>O</a:t>
            </a:r>
            <a:r>
              <a:rPr lang="en-US" dirty="0"/>
              <a:t>riented </a:t>
            </a:r>
            <a:r>
              <a:rPr lang="en-US" b="1" dirty="0"/>
              <a:t>A</a:t>
            </a:r>
            <a:r>
              <a:rPr lang="en-US" dirty="0"/>
              <a:t>rchitecture)</a:t>
            </a:r>
          </a:p>
          <a:p>
            <a:r>
              <a:rPr lang="en-US" dirty="0"/>
              <a:t>Widely used today</a:t>
            </a:r>
          </a:p>
          <a:p>
            <a:pPr lvl="1"/>
            <a:r>
              <a:rPr lang="en-US" dirty="0"/>
              <a:t>Often used to define </a:t>
            </a:r>
            <a:r>
              <a:rPr lang="en-US" b="1" dirty="0"/>
              <a:t>APIs</a:t>
            </a:r>
            <a:r>
              <a:rPr lang="en-US" dirty="0"/>
              <a:t> to allow integration with services (Facebook, Twitter and many others).</a:t>
            </a:r>
          </a:p>
          <a:p>
            <a:pPr lvl="1"/>
            <a:r>
              <a:rPr lang="en-US" dirty="0"/>
              <a:t>One piece of providing a </a:t>
            </a:r>
            <a:r>
              <a:rPr lang="en-US" b="1" dirty="0"/>
              <a:t>platform</a:t>
            </a:r>
            <a:r>
              <a:rPr lang="en-US" dirty="0"/>
              <a:t> on which applications can be built</a:t>
            </a:r>
          </a:p>
        </p:txBody>
      </p:sp>
    </p:spTree>
    <p:extLst>
      <p:ext uri="{BB962C8B-B14F-4D97-AF65-F5344CB8AC3E}">
        <p14:creationId xmlns:p14="http://schemas.microsoft.com/office/powerpoint/2010/main" val="169463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7989"/>
          </a:xfrm>
        </p:spPr>
        <p:txBody>
          <a:bodyPr>
            <a:normAutofit fontScale="90000"/>
          </a:bodyPr>
          <a:lstStyle/>
          <a:p>
            <a:r>
              <a:rPr lang="en-US" dirty="0"/>
              <a:t>REST: What is it?</a:t>
            </a:r>
            <a:br>
              <a:rPr lang="en-US" dirty="0"/>
            </a:br>
            <a:r>
              <a:rPr lang="en-US" sz="3600" dirty="0"/>
              <a:t>Architectural Style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08771" y="2242274"/>
            <a:ext cx="5174457" cy="18288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dirty="0"/>
              <a:t>Application</a:t>
            </a:r>
          </a:p>
          <a:p>
            <a:pPr algn="ctr"/>
            <a:r>
              <a:rPr lang="en-US" sz="3200" dirty="0"/>
              <a:t>(Monolith)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08772" y="4071075"/>
            <a:ext cx="1566863" cy="58477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dirty="0"/>
              <a:t>API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12569" y="4078725"/>
            <a:ext cx="1566863" cy="58477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/>
              <a:t>API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7116366" y="4071074"/>
            <a:ext cx="1566863" cy="58477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/>
              <a:t>API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1390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1597"/>
            <a:ext cx="10515600" cy="927346"/>
          </a:xfrm>
        </p:spPr>
        <p:txBody>
          <a:bodyPr>
            <a:normAutofit fontScale="90000"/>
          </a:bodyPr>
          <a:lstStyle/>
          <a:p>
            <a:r>
              <a:rPr lang="en-US" dirty="0"/>
              <a:t>REST: What is it?</a:t>
            </a:r>
            <a:br>
              <a:rPr lang="en-US" dirty="0"/>
            </a:br>
            <a:r>
              <a:rPr lang="en-US" sz="3600" dirty="0"/>
              <a:t>Architectural Style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06390" y="5045273"/>
            <a:ext cx="1566863" cy="58477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dirty="0"/>
              <a:t>API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13984" y="5045273"/>
            <a:ext cx="1566863" cy="58477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dirty="0"/>
              <a:t>API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18746" y="3361547"/>
            <a:ext cx="1566863" cy="58477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/>
              <a:t>API</a:t>
            </a:r>
            <a:endParaRPr lang="en-US" sz="3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506390" y="4422249"/>
            <a:ext cx="5174457" cy="0"/>
          </a:xfrm>
          <a:prstGeom prst="line">
            <a:avLst/>
          </a:prstGeom>
          <a:ln w="730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093619" y="3339733"/>
            <a:ext cx="4762" cy="108251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305299" y="4427878"/>
            <a:ext cx="9526" cy="62201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892652" y="4423260"/>
            <a:ext cx="9526" cy="62201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06390" y="1881096"/>
            <a:ext cx="5174457" cy="146304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dirty="0"/>
              <a:t>Application</a:t>
            </a:r>
          </a:p>
          <a:p>
            <a:pPr algn="ctr"/>
            <a:r>
              <a:rPr lang="en-US" sz="3200" dirty="0"/>
              <a:t>(Distributed)</a:t>
            </a:r>
          </a:p>
        </p:txBody>
      </p:sp>
    </p:spTree>
    <p:extLst>
      <p:ext uri="{BB962C8B-B14F-4D97-AF65-F5344CB8AC3E}">
        <p14:creationId xmlns:p14="http://schemas.microsoft.com/office/powerpoint/2010/main" val="129870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1596"/>
            <a:ext cx="10515600" cy="992661"/>
          </a:xfrm>
        </p:spPr>
        <p:txBody>
          <a:bodyPr>
            <a:normAutofit fontScale="90000"/>
          </a:bodyPr>
          <a:lstStyle/>
          <a:p>
            <a:r>
              <a:rPr lang="en-US" dirty="0"/>
              <a:t>REST: What is it?</a:t>
            </a:r>
            <a:br>
              <a:rPr lang="en-US" dirty="0"/>
            </a:br>
            <a:r>
              <a:rPr lang="en-US" sz="3600" dirty="0"/>
              <a:t>Architectural Style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08771" y="4872438"/>
            <a:ext cx="1566863" cy="107721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dirty="0"/>
              <a:t>Service</a:t>
            </a:r>
          </a:p>
          <a:p>
            <a:pPr algn="ctr"/>
            <a:r>
              <a:rPr lang="en-US" sz="3200" dirty="0"/>
              <a:t>(API)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21127" y="4834190"/>
            <a:ext cx="1566863" cy="107721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dirty="0"/>
              <a:t>Service</a:t>
            </a:r>
          </a:p>
          <a:p>
            <a:pPr algn="ctr"/>
            <a:r>
              <a:rPr lang="en-US" sz="3200" dirty="0"/>
              <a:t>(API)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03098" y="3368518"/>
            <a:ext cx="1566863" cy="58477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/>
              <a:t>API</a:t>
            </a:r>
            <a:endParaRPr lang="en-US" sz="3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508771" y="4249415"/>
            <a:ext cx="5174457" cy="0"/>
          </a:xfrm>
          <a:prstGeom prst="line">
            <a:avLst/>
          </a:prstGeom>
          <a:ln w="730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082733" y="3368518"/>
            <a:ext cx="13691" cy="88089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307680" y="4255044"/>
            <a:ext cx="9526" cy="62201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895033" y="4250426"/>
            <a:ext cx="9526" cy="62201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95504" y="1902664"/>
            <a:ext cx="5174457" cy="146304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dirty="0"/>
              <a:t>Application</a:t>
            </a:r>
          </a:p>
          <a:p>
            <a:pPr algn="ctr"/>
            <a:r>
              <a:rPr lang="en-US" sz="3200" dirty="0"/>
              <a:t>(Distributed)</a:t>
            </a:r>
          </a:p>
        </p:txBody>
      </p:sp>
    </p:spTree>
    <p:extLst>
      <p:ext uri="{BB962C8B-B14F-4D97-AF65-F5344CB8AC3E}">
        <p14:creationId xmlns:p14="http://schemas.microsoft.com/office/powerpoint/2010/main" val="147691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REST: What is it? </a:t>
            </a:r>
            <a:br>
              <a:rPr lang="en-US" dirty="0"/>
            </a:br>
            <a:r>
              <a:rPr lang="en-US" sz="3200" dirty="0"/>
              <a:t>Predecessors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RPC (Remote Procedure Call)</a:t>
            </a:r>
          </a:p>
          <a:p>
            <a:r>
              <a:rPr lang="en-US" dirty="0"/>
              <a:t>CORBA (Common Object Request Broker Architecture)</a:t>
            </a:r>
          </a:p>
          <a:p>
            <a:r>
              <a:rPr lang="en-US" dirty="0"/>
              <a:t>SOAP (Simple Object Access Protocol)</a:t>
            </a:r>
          </a:p>
        </p:txBody>
      </p:sp>
    </p:spTree>
    <p:extLst>
      <p:ext uri="{BB962C8B-B14F-4D97-AF65-F5344CB8AC3E}">
        <p14:creationId xmlns:p14="http://schemas.microsoft.com/office/powerpoint/2010/main" val="182118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REST: HTTP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URIs to identify resources</a:t>
            </a:r>
          </a:p>
          <a:p>
            <a:r>
              <a:rPr lang="en-US" dirty="0"/>
              <a:t>HTTP methods to communicate action</a:t>
            </a:r>
          </a:p>
          <a:p>
            <a:r>
              <a:rPr lang="en-US" dirty="0"/>
              <a:t>HTTP response codes to communicate status</a:t>
            </a:r>
          </a:p>
          <a:p>
            <a:r>
              <a:rPr lang="en-US" dirty="0"/>
              <a:t>HTTP body to communicate data</a:t>
            </a:r>
          </a:p>
          <a:p>
            <a:r>
              <a:rPr lang="en-US" dirty="0"/>
              <a:t>HTTP header to communicate credentials, accepted formats, etc.</a:t>
            </a:r>
          </a:p>
        </p:txBody>
      </p:sp>
    </p:spTree>
    <p:extLst>
      <p:ext uri="{BB962C8B-B14F-4D97-AF65-F5344CB8AC3E}">
        <p14:creationId xmlns:p14="http://schemas.microsoft.com/office/powerpoint/2010/main" val="200403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829</Words>
  <Application>Microsoft Office PowerPoint</Application>
  <PresentationFormat>Widescreen</PresentationFormat>
  <Paragraphs>213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Web Design and Development</vt:lpstr>
      <vt:lpstr>Agenda</vt:lpstr>
      <vt:lpstr>REST: What is it?</vt:lpstr>
      <vt:lpstr>REST: What is it?</vt:lpstr>
      <vt:lpstr>REST: What is it? Architectural Style</vt:lpstr>
      <vt:lpstr>REST: What is it? Architectural Style</vt:lpstr>
      <vt:lpstr>REST: What is it? Architectural Style</vt:lpstr>
      <vt:lpstr>REST: What is it?  Predecessors</vt:lpstr>
      <vt:lpstr>REST: HTTP</vt:lpstr>
      <vt:lpstr>REST: HTTP Methods (Verbs)</vt:lpstr>
      <vt:lpstr>REST: HTTP Response Codes</vt:lpstr>
      <vt:lpstr>REST: HTTP Body</vt:lpstr>
      <vt:lpstr>REST: HTTP Body (XML)</vt:lpstr>
      <vt:lpstr>REST: HTTP Body (JSON)</vt:lpstr>
      <vt:lpstr>REST: HTTP URIs Indicate Resources</vt:lpstr>
      <vt:lpstr>REST: HTTP Example: Client Request URL</vt:lpstr>
      <vt:lpstr>REST: HTTP Example: Client GET Request</vt:lpstr>
      <vt:lpstr>REST: HTTP Example: Server GET Response</vt:lpstr>
      <vt:lpstr>REST: HTTP Example: Client POST Request</vt:lpstr>
      <vt:lpstr>REST: HTTP Example: Server POST Response</vt:lpstr>
      <vt:lpstr>REST: Security</vt:lpstr>
      <vt:lpstr>REST Richardson’s Maturity Model</vt:lpstr>
      <vt:lpstr>REST: Maturity Level 0</vt:lpstr>
      <vt:lpstr>REST: Maturity Level 1</vt:lpstr>
      <vt:lpstr>REST: Maturity Level 2</vt:lpstr>
      <vt:lpstr>REST: Maturity Level 3</vt:lpstr>
      <vt:lpstr>REST: Advantages</vt:lpstr>
      <vt:lpstr>REST Where is it used?</vt:lpstr>
      <vt:lpstr>REST Third Party APIs</vt:lpstr>
      <vt:lpstr>REST: Microsoft</vt:lpstr>
      <vt:lpstr>PowerPoint Presentation</vt:lpstr>
      <vt:lpstr>Web Design and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</dc:title>
  <dc:creator>Gerald</dc:creator>
  <cp:lastModifiedBy>Gerald</cp:lastModifiedBy>
  <cp:revision>172</cp:revision>
  <dcterms:created xsi:type="dcterms:W3CDTF">2016-04-26T04:34:25Z</dcterms:created>
  <dcterms:modified xsi:type="dcterms:W3CDTF">2016-11-07T00:14:38Z</dcterms:modified>
</cp:coreProperties>
</file>