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3" r:id="rId5"/>
    <p:sldId id="305" r:id="rId6"/>
    <p:sldId id="304" r:id="rId7"/>
    <p:sldId id="306" r:id="rId8"/>
    <p:sldId id="307" r:id="rId9"/>
    <p:sldId id="312" r:id="rId10"/>
    <p:sldId id="308" r:id="rId11"/>
    <p:sldId id="309" r:id="rId12"/>
    <p:sldId id="310" r:id="rId13"/>
    <p:sldId id="295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E448-3534-43F4-9A2C-D4589CC6BCC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Web Design and Development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Week 9</a:t>
            </a:r>
          </a:p>
          <a:p>
            <a:r>
              <a:rPr lang="en-US" dirty="0"/>
              <a:t>Continuous Integration and Deployment</a:t>
            </a:r>
          </a:p>
          <a:p>
            <a:r>
              <a:rPr lang="en-US" dirty="0"/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9275"/>
          </a:xfrm>
        </p:spPr>
        <p:txBody>
          <a:bodyPr>
            <a:normAutofit/>
          </a:bodyPr>
          <a:lstStyle/>
          <a:p>
            <a:r>
              <a:rPr lang="en-US" dirty="0"/>
              <a:t>Installing the application in some </a:t>
            </a:r>
            <a:r>
              <a:rPr lang="en-US" b="1" dirty="0" smtClean="0"/>
              <a:t>environment</a:t>
            </a:r>
            <a:endParaRPr lang="en-US" dirty="0"/>
          </a:p>
          <a:p>
            <a:r>
              <a:rPr lang="en-US" dirty="0"/>
              <a:t>Define </a:t>
            </a:r>
            <a:r>
              <a:rPr lang="en-US" dirty="0" smtClean="0"/>
              <a:t>various environments</a:t>
            </a:r>
            <a:endParaRPr lang="en-US" dirty="0"/>
          </a:p>
          <a:p>
            <a:pPr lvl="1"/>
            <a:r>
              <a:rPr lang="en-US" dirty="0"/>
              <a:t>Specific </a:t>
            </a:r>
            <a:r>
              <a:rPr lang="en-US" dirty="0" smtClean="0"/>
              <a:t>usage (testing, staging, production)</a:t>
            </a:r>
            <a:endParaRPr lang="en-US" dirty="0"/>
          </a:p>
          <a:p>
            <a:pPr lvl="1"/>
            <a:r>
              <a:rPr lang="en-US" dirty="0"/>
              <a:t>Capable of running types of applications (e.g. Web applications, Windows services,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Create </a:t>
            </a:r>
            <a:r>
              <a:rPr lang="en-US" dirty="0"/>
              <a:t>deployment scripts</a:t>
            </a:r>
          </a:p>
          <a:p>
            <a:r>
              <a:rPr lang="en-US" dirty="0"/>
              <a:t>Environment settings</a:t>
            </a:r>
          </a:p>
          <a:p>
            <a:r>
              <a:rPr lang="en-US" dirty="0"/>
              <a:t>Optionally, run smoke tests (manually or automatically)</a:t>
            </a:r>
          </a:p>
          <a:p>
            <a:r>
              <a:rPr lang="en-US" dirty="0"/>
              <a:t>Rollback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/>
              <a:t>Local system capable of communicating with target application machines</a:t>
            </a:r>
          </a:p>
          <a:p>
            <a:pPr lvl="1"/>
            <a:r>
              <a:rPr lang="en-US" dirty="0"/>
              <a:t>Deployment tool installed (Ansible, Puppet, Octopus Deploy)</a:t>
            </a:r>
          </a:p>
          <a:p>
            <a:pPr lvl="1"/>
            <a:r>
              <a:rPr lang="en-US" dirty="0"/>
              <a:t>Communication through agents installed on target machines or remote scripting (PowerShell, SSH, etc.)</a:t>
            </a:r>
          </a:p>
          <a:p>
            <a:r>
              <a:rPr lang="en-US" dirty="0"/>
              <a:t>Cloud based deployment services</a:t>
            </a:r>
          </a:p>
          <a:p>
            <a:pPr lvl="1"/>
            <a:r>
              <a:rPr lang="en-US" dirty="0" err="1"/>
              <a:t>AppVeyor</a:t>
            </a:r>
            <a:endParaRPr lang="en-US" dirty="0"/>
          </a:p>
          <a:p>
            <a:pPr lvl="1"/>
            <a:r>
              <a:rPr lang="en-US" dirty="0"/>
              <a:t>Others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r>
              <a:rPr lang="en-US" dirty="0"/>
              <a:t>Server Tasks (perhaps others)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/>
              <a:t>Retrieves </a:t>
            </a:r>
            <a:r>
              <a:rPr lang="en-US" b="1" dirty="0"/>
              <a:t>artifacts</a:t>
            </a:r>
            <a:r>
              <a:rPr lang="en-US" dirty="0"/>
              <a:t> from the </a:t>
            </a:r>
            <a:r>
              <a:rPr lang="en-US" b="1" dirty="0"/>
              <a:t>build server</a:t>
            </a:r>
          </a:p>
          <a:p>
            <a:r>
              <a:rPr lang="en-US" dirty="0"/>
              <a:t>Unpackages </a:t>
            </a:r>
            <a:r>
              <a:rPr lang="en-US" b="1" dirty="0"/>
              <a:t>artifacts</a:t>
            </a:r>
          </a:p>
          <a:p>
            <a:r>
              <a:rPr lang="en-US" dirty="0"/>
              <a:t>Deploys application parts to one or more machines according to defined environments</a:t>
            </a:r>
          </a:p>
          <a:p>
            <a:r>
              <a:rPr lang="en-US" dirty="0"/>
              <a:t>Configures target machines’ environment settings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8557" y="3075057"/>
            <a:ext cx="1534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65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Web Design and Development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Week 10</a:t>
            </a:r>
          </a:p>
          <a:p>
            <a:r>
              <a:rPr lang="en-US" dirty="0"/>
              <a:t>Alum (?), Recruiters, Other topics</a:t>
            </a:r>
          </a:p>
        </p:txBody>
      </p:sp>
    </p:spTree>
    <p:extLst>
      <p:ext uri="{BB962C8B-B14F-4D97-AF65-F5344CB8AC3E}">
        <p14:creationId xmlns:p14="http://schemas.microsoft.com/office/powerpoint/2010/main" val="23748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1422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developers on a project making changes</a:t>
            </a:r>
          </a:p>
          <a:p>
            <a:r>
              <a:rPr lang="en-US" dirty="0"/>
              <a:t>Integrate changes multiple, perhaps several, times a day</a:t>
            </a:r>
          </a:p>
          <a:p>
            <a:r>
              <a:rPr lang="en-US" b="1" dirty="0"/>
              <a:t>Identify integration problems early</a:t>
            </a:r>
          </a:p>
          <a:p>
            <a:r>
              <a:rPr lang="en-US" dirty="0"/>
              <a:t>Makes use of </a:t>
            </a:r>
            <a:r>
              <a:rPr lang="en-US" b="1" dirty="0"/>
              <a:t>automated tests </a:t>
            </a:r>
            <a:r>
              <a:rPr lang="en-US" dirty="0"/>
              <a:t>(unit and integration)</a:t>
            </a:r>
          </a:p>
          <a:p>
            <a:r>
              <a:rPr lang="en-US" dirty="0"/>
              <a:t>Utilizes a </a:t>
            </a:r>
            <a:r>
              <a:rPr lang="en-US" b="1" dirty="0"/>
              <a:t>central source code repository </a:t>
            </a:r>
            <a:r>
              <a:rPr lang="en-US" dirty="0"/>
              <a:t>(e.g. GitHub)</a:t>
            </a:r>
          </a:p>
          <a:p>
            <a:r>
              <a:rPr lang="en-US" dirty="0"/>
              <a:t>Utilizes a separate </a:t>
            </a:r>
            <a:r>
              <a:rPr lang="en-US" b="1" dirty="0"/>
              <a:t>build server </a:t>
            </a:r>
            <a:r>
              <a:rPr lang="en-US" dirty="0"/>
              <a:t>for building the application and running specified tests</a:t>
            </a:r>
          </a:p>
          <a:p>
            <a:r>
              <a:rPr lang="en-US" dirty="0"/>
              <a:t>Part of the </a:t>
            </a:r>
            <a:r>
              <a:rPr lang="en-US" b="1" dirty="0"/>
              <a:t>DevOps</a:t>
            </a:r>
            <a:r>
              <a:rPr lang="en-US" dirty="0"/>
              <a:t> movement</a:t>
            </a:r>
          </a:p>
        </p:txBody>
      </p:sp>
    </p:spTree>
    <p:extLst>
      <p:ext uri="{BB962C8B-B14F-4D97-AF65-F5344CB8AC3E}">
        <p14:creationId xmlns:p14="http://schemas.microsoft.com/office/powerpoint/2010/main" val="11151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dirty="0"/>
              <a:t>A Common Developer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Fork</a:t>
            </a:r>
            <a:r>
              <a:rPr lang="en-US" dirty="0"/>
              <a:t> or </a:t>
            </a:r>
            <a:r>
              <a:rPr lang="en-US" b="1" dirty="0"/>
              <a:t>Clone</a:t>
            </a:r>
            <a:r>
              <a:rPr lang="en-US" dirty="0"/>
              <a:t> once from a </a:t>
            </a:r>
            <a:r>
              <a:rPr lang="en-US" b="1" dirty="0"/>
              <a:t>remote (central) source code repository </a:t>
            </a:r>
            <a:r>
              <a:rPr lang="en-US" dirty="0"/>
              <a:t>(e.g. GitHub)</a:t>
            </a:r>
            <a:r>
              <a:rPr lang="en-US" b="1" dirty="0"/>
              <a:t> </a:t>
            </a:r>
            <a:r>
              <a:rPr lang="en-US" dirty="0"/>
              <a:t>to start</a:t>
            </a:r>
          </a:p>
          <a:p>
            <a:pPr lvl="1"/>
            <a:r>
              <a:rPr lang="en-US" dirty="0"/>
              <a:t>Local copy of repository (repo)</a:t>
            </a:r>
          </a:p>
          <a:p>
            <a:pPr lvl="1"/>
            <a:r>
              <a:rPr lang="en-US" dirty="0"/>
              <a:t>On the master branch</a:t>
            </a:r>
          </a:p>
          <a:p>
            <a:r>
              <a:rPr lang="en-US" dirty="0"/>
              <a:t>Make changes</a:t>
            </a:r>
          </a:p>
          <a:p>
            <a:r>
              <a:rPr lang="en-US" dirty="0"/>
              <a:t>Run unit tests manually</a:t>
            </a:r>
          </a:p>
        </p:txBody>
      </p:sp>
    </p:spTree>
    <p:extLst>
      <p:ext uri="{BB962C8B-B14F-4D97-AF65-F5344CB8AC3E}">
        <p14:creationId xmlns:p14="http://schemas.microsoft.com/office/powerpoint/2010/main" val="2350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dirty="0"/>
              <a:t>A Common Developer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Integrate</a:t>
            </a:r>
            <a:r>
              <a:rPr lang="en-US" dirty="0"/>
              <a:t> by:</a:t>
            </a:r>
          </a:p>
          <a:p>
            <a:pPr lvl="1"/>
            <a:r>
              <a:rPr lang="en-US" dirty="0"/>
              <a:t>Perform commit to local copy of repo</a:t>
            </a:r>
          </a:p>
          <a:p>
            <a:pPr lvl="1"/>
            <a:r>
              <a:rPr lang="en-US" dirty="0"/>
              <a:t>Pull other developer’s commits and resolve conflicts (ideally several times a day)</a:t>
            </a:r>
          </a:p>
          <a:p>
            <a:pPr lvl="1"/>
            <a:r>
              <a:rPr lang="en-US" dirty="0"/>
              <a:t>Push commit(s) to the remote (central) copy of the </a:t>
            </a:r>
          </a:p>
          <a:p>
            <a:pPr lvl="2"/>
            <a:r>
              <a:rPr lang="en-US" dirty="0"/>
              <a:t>Ideally, several times a day as units of work</a:t>
            </a:r>
          </a:p>
          <a:p>
            <a:r>
              <a:rPr lang="en-US" dirty="0"/>
              <a:t> </a:t>
            </a:r>
            <a:r>
              <a:rPr lang="en-US" b="1" dirty="0"/>
              <a:t>Build server </a:t>
            </a:r>
            <a:r>
              <a:rPr lang="en-US" dirty="0"/>
              <a:t>detects updates in remote repo and then:</a:t>
            </a:r>
          </a:p>
          <a:p>
            <a:pPr lvl="1"/>
            <a:r>
              <a:rPr lang="en-US" dirty="0"/>
              <a:t>Clones source code to the build server</a:t>
            </a:r>
          </a:p>
          <a:p>
            <a:pPr lvl="1"/>
            <a:r>
              <a:rPr lang="en-US" dirty="0"/>
              <a:t>Builds the application from the cloned source</a:t>
            </a:r>
          </a:p>
          <a:p>
            <a:pPr lvl="1"/>
            <a:r>
              <a:rPr lang="en-US" dirty="0"/>
              <a:t>Runs unit tests and possibly other tests</a:t>
            </a:r>
          </a:p>
          <a:p>
            <a:pPr lvl="1"/>
            <a:r>
              <a:rPr lang="en-US" dirty="0"/>
              <a:t>Sends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3642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dirty="0"/>
              <a:t>Another Common Developer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Fork</a:t>
            </a:r>
            <a:r>
              <a:rPr lang="en-US" dirty="0"/>
              <a:t> or </a:t>
            </a:r>
            <a:r>
              <a:rPr lang="en-US" b="1" dirty="0"/>
              <a:t>Clone</a:t>
            </a:r>
            <a:r>
              <a:rPr lang="en-US" dirty="0"/>
              <a:t> once from a </a:t>
            </a:r>
            <a:r>
              <a:rPr lang="en-US" b="1" dirty="0"/>
              <a:t>remote source code repository (e.g. GitHub) </a:t>
            </a:r>
            <a:r>
              <a:rPr lang="en-US" dirty="0"/>
              <a:t>to start</a:t>
            </a:r>
          </a:p>
          <a:p>
            <a:r>
              <a:rPr lang="en-US" dirty="0"/>
              <a:t>Create a branch from the master branch (working on bug, feature, etc.)</a:t>
            </a:r>
          </a:p>
          <a:p>
            <a:pPr lvl="1"/>
            <a:r>
              <a:rPr lang="en-US" dirty="0"/>
              <a:t>Local copy of repository (repo)</a:t>
            </a:r>
          </a:p>
          <a:p>
            <a:pPr lvl="1"/>
            <a:r>
              <a:rPr lang="en-US" dirty="0"/>
              <a:t>On specified branch (checkout)</a:t>
            </a:r>
          </a:p>
          <a:p>
            <a:r>
              <a:rPr lang="en-US" dirty="0"/>
              <a:t>Make changes</a:t>
            </a:r>
          </a:p>
          <a:p>
            <a:r>
              <a:rPr lang="en-US" dirty="0"/>
              <a:t>Run unit tests manually</a:t>
            </a:r>
          </a:p>
        </p:txBody>
      </p:sp>
    </p:spTree>
    <p:extLst>
      <p:ext uri="{BB962C8B-B14F-4D97-AF65-F5344CB8AC3E}">
        <p14:creationId xmlns:p14="http://schemas.microsoft.com/office/powerpoint/2010/main" val="16180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dirty="0"/>
              <a:t>Another Common Developer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Integrate</a:t>
            </a:r>
            <a:r>
              <a:rPr lang="en-US" dirty="0"/>
              <a:t> by:</a:t>
            </a:r>
          </a:p>
          <a:p>
            <a:pPr lvl="1"/>
            <a:r>
              <a:rPr lang="en-US" dirty="0"/>
              <a:t>Perform commit to local copy of branch</a:t>
            </a:r>
          </a:p>
          <a:p>
            <a:pPr lvl="2"/>
            <a:r>
              <a:rPr lang="en-US" dirty="0"/>
              <a:t>Ideally, several times a day as units of work</a:t>
            </a:r>
          </a:p>
          <a:p>
            <a:pPr lvl="1"/>
            <a:r>
              <a:rPr lang="en-US" dirty="0"/>
              <a:t>Push commit(s) to the remote (central) copy of the repo (branch)</a:t>
            </a:r>
          </a:p>
          <a:p>
            <a:r>
              <a:rPr lang="en-US" b="1" dirty="0"/>
              <a:t>Build server </a:t>
            </a:r>
            <a:r>
              <a:rPr lang="en-US" dirty="0"/>
              <a:t>(optionally) detects updates to </a:t>
            </a:r>
            <a:r>
              <a:rPr lang="en-US" b="1" dirty="0"/>
              <a:t>branch</a:t>
            </a:r>
            <a:r>
              <a:rPr lang="en-US" dirty="0"/>
              <a:t> in remote repo and then:</a:t>
            </a:r>
          </a:p>
          <a:p>
            <a:pPr lvl="1"/>
            <a:r>
              <a:rPr lang="en-US" dirty="0"/>
              <a:t>Clones </a:t>
            </a:r>
            <a:r>
              <a:rPr lang="en-US" b="1" dirty="0"/>
              <a:t>branch</a:t>
            </a:r>
            <a:r>
              <a:rPr lang="en-US" dirty="0"/>
              <a:t> source code to the build server</a:t>
            </a:r>
          </a:p>
          <a:p>
            <a:pPr lvl="1"/>
            <a:r>
              <a:rPr lang="en-US" dirty="0"/>
              <a:t>Builds the application from the cloned source</a:t>
            </a:r>
          </a:p>
          <a:p>
            <a:pPr lvl="1"/>
            <a:r>
              <a:rPr lang="en-US" dirty="0"/>
              <a:t>Runs unit tests and possibly other tests</a:t>
            </a:r>
          </a:p>
          <a:p>
            <a:pPr lvl="1"/>
            <a:r>
              <a:rPr lang="en-US" dirty="0"/>
              <a:t>Sends notifications</a:t>
            </a:r>
          </a:p>
          <a:p>
            <a:r>
              <a:rPr lang="en-US" b="1" dirty="0"/>
              <a:t>Merge</a:t>
            </a:r>
            <a:r>
              <a:rPr lang="en-US" dirty="0"/>
              <a:t> </a:t>
            </a:r>
            <a:r>
              <a:rPr lang="en-US" b="1" dirty="0"/>
              <a:t>branch</a:t>
            </a:r>
            <a:r>
              <a:rPr lang="en-US" dirty="0"/>
              <a:t> back into the master </a:t>
            </a:r>
            <a:r>
              <a:rPr lang="en-US" b="1" dirty="0"/>
              <a:t>branch</a:t>
            </a:r>
          </a:p>
          <a:p>
            <a:pPr lvl="1"/>
            <a:r>
              <a:rPr lang="en-US" dirty="0"/>
              <a:t>Directly or via a pull request</a:t>
            </a:r>
          </a:p>
          <a:p>
            <a:pPr lvl="1"/>
            <a:r>
              <a:rPr lang="en-US" dirty="0"/>
              <a:t>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24991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dirty="0"/>
              <a:t>Build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33813"/>
          </a:xfrm>
        </p:spPr>
        <p:txBody>
          <a:bodyPr>
            <a:normAutofit/>
          </a:bodyPr>
          <a:lstStyle/>
          <a:p>
            <a:r>
              <a:rPr lang="en-US" dirty="0" smtClean="0"/>
              <a:t>Local system capable of running the build</a:t>
            </a:r>
          </a:p>
          <a:p>
            <a:pPr lvl="1"/>
            <a:r>
              <a:rPr lang="en-US" dirty="0" smtClean="0"/>
              <a:t>Build tool installed (Jenkins, TeamCity, other)</a:t>
            </a:r>
          </a:p>
          <a:p>
            <a:pPr lvl="1"/>
            <a:r>
              <a:rPr lang="en-US" dirty="0" smtClean="0"/>
              <a:t>Various other required tools (e.g. Visual Studio, GIT, etc.) installed</a:t>
            </a:r>
          </a:p>
          <a:p>
            <a:r>
              <a:rPr lang="en-US" dirty="0" smtClean="0"/>
              <a:t>Cloud based build services</a:t>
            </a:r>
          </a:p>
          <a:p>
            <a:pPr lvl="1"/>
            <a:r>
              <a:rPr lang="en-US" dirty="0" err="1" smtClean="0"/>
              <a:t>AppVeyor</a:t>
            </a:r>
            <a:endParaRPr lang="en-US" dirty="0" smtClean="0"/>
          </a:p>
          <a:p>
            <a:pPr lvl="1"/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859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dirty="0"/>
              <a:t>Build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3381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build tool’s UI for configuring builds</a:t>
            </a:r>
          </a:p>
          <a:p>
            <a:r>
              <a:rPr lang="en-US" dirty="0"/>
              <a:t>Defines build number</a:t>
            </a:r>
          </a:p>
          <a:p>
            <a:r>
              <a:rPr lang="en-US" dirty="0"/>
              <a:t>Creates </a:t>
            </a:r>
            <a:r>
              <a:rPr lang="en-US" b="1" dirty="0"/>
              <a:t>artifacts</a:t>
            </a:r>
            <a:r>
              <a:rPr lang="en-US" dirty="0"/>
              <a:t> for deployment</a:t>
            </a:r>
          </a:p>
          <a:p>
            <a:pPr lvl="1"/>
            <a:r>
              <a:rPr lang="en-US" dirty="0"/>
              <a:t>One or more application package files</a:t>
            </a:r>
          </a:p>
          <a:p>
            <a:pPr lvl="1"/>
            <a:r>
              <a:rPr lang="en-US" dirty="0"/>
              <a:t>Typically .zip</a:t>
            </a:r>
          </a:p>
          <a:p>
            <a:pPr lvl="1"/>
            <a:r>
              <a:rPr lang="en-US" dirty="0"/>
              <a:t>Aids in having repeatable deployments</a:t>
            </a:r>
          </a:p>
        </p:txBody>
      </p:sp>
    </p:spTree>
    <p:extLst>
      <p:ext uri="{BB962C8B-B14F-4D97-AF65-F5344CB8AC3E}">
        <p14:creationId xmlns:p14="http://schemas.microsoft.com/office/powerpoint/2010/main" val="6267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553</Words>
  <Application>Microsoft Macintosh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Web Design and Development</vt:lpstr>
      <vt:lpstr>Agenda</vt:lpstr>
      <vt:lpstr>Continuous Integration</vt:lpstr>
      <vt:lpstr>Continuous Integration A Common Developer Workflow</vt:lpstr>
      <vt:lpstr>Continuous Integration A Common Developer Workflow</vt:lpstr>
      <vt:lpstr>Continuous Integration Another Common Developer Workflow</vt:lpstr>
      <vt:lpstr>Continuous Integration Another Common Developer Workflow</vt:lpstr>
      <vt:lpstr>Continuous Integration Build Server</vt:lpstr>
      <vt:lpstr>Continuous Integration Build Server</vt:lpstr>
      <vt:lpstr>Deployment</vt:lpstr>
      <vt:lpstr>Deployment Server</vt:lpstr>
      <vt:lpstr>Deployment Server Tasks (perhaps others)</vt:lpstr>
      <vt:lpstr>PowerPoint Presentation</vt:lpstr>
      <vt:lpstr>Web Design and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Gerald</dc:creator>
  <cp:lastModifiedBy>Gerald Aden</cp:lastModifiedBy>
  <cp:revision>250</cp:revision>
  <dcterms:created xsi:type="dcterms:W3CDTF">2016-04-26T04:34:25Z</dcterms:created>
  <dcterms:modified xsi:type="dcterms:W3CDTF">2016-11-22T00:27:22Z</dcterms:modified>
</cp:coreProperties>
</file>