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C1BC56-F6BE-42F8-8CF3-F4C26C5F4C85}">
  <a:tblStyle styleId="{F7C1BC56-F6BE-42F8-8CF3-F4C26C5F4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b="0" i="0" sz="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533400" y="460375"/>
            <a:ext cx="3144838" cy="2359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Scraper : duplicate column headers were removed and a month column was added manually in excel.  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1000"/>
              </a:spcBef>
              <a:buSzPts val="11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INCLEMENT WEATHER, COLD AND RAIN, CAUSE MORE PEOPLE TO TAKE TAXIS IN NEW YORK CITY. 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jen-wei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is more room for effect thanin the Manhattan-based yellow line data, average speeds are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still low for this data, which means that w eather likely would not have as much impact as on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roads with higher speeds such as highways.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information could potentially prove quite useful in business logistics and planning in terms of taxi companies.</a:t>
            </a: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/>
              <a:t>Obtained from Kaggle competition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Under ground measured at JFK International Airport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briefly exploring a condensed version of the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line data found in a Kaggle competition (found here) and nding no statistically-relevant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correlations between this data and various statistics, the team decided to focus on the green line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data, as stronger correlations were found here for reasons that will be discussed later.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Statistics derived from original raw data and aggregated together and ordered by 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files containing each individual dataset were stored in close proximity using hierarchical file-folder layout to enable interoperability. All scripts, python notebooks, and python files could access the appropriate dataset files with ease due to standardized naming conventions and single storage location within a GitHub repository.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hypothesized that this was because the yellow line primarily services manhattan, where traffic is too congested for weather to have much effect on duration. </a:t>
            </a:r>
          </a:p>
          <a:p>
            <a:pPr indent="-1270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green line runs outside of Manhattan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12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99999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1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2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8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83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83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8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83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1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2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8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83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83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8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83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1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2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8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83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83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8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83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6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7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4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4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44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44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4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6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7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4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4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44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44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4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6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7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4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4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44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44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4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6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7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4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4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44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44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4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4130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1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2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8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83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83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8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83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666666">
                  <a:alpha val="6666"/>
                </a:srgbClr>
              </a:gs>
              <a:gs pos="36000">
                <a:srgbClr val="666666">
                  <a:alpha val="5882"/>
                </a:srgbClr>
              </a:gs>
              <a:gs pos="69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666666">
                  <a:alpha val="13725"/>
                </a:srgbClr>
              </a:gs>
              <a:gs pos="36000">
                <a:srgbClr val="666666">
                  <a:alpha val="6666"/>
                </a:srgbClr>
              </a:gs>
              <a:gs pos="73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666666">
                  <a:alpha val="8627"/>
                </a:srgbClr>
              </a:gs>
              <a:gs pos="36000">
                <a:srgbClr val="666666">
                  <a:alpha val="4705"/>
                </a:srgbClr>
              </a:gs>
              <a:gs pos="66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666666">
                  <a:alpha val="10980"/>
                </a:srgbClr>
              </a:gs>
              <a:gs pos="36000">
                <a:srgbClr val="666666">
                  <a:alpha val="9803"/>
                </a:srgbClr>
              </a:gs>
              <a:gs pos="75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666666">
                  <a:alpha val="7843"/>
                </a:srgbClr>
              </a:gs>
              <a:gs pos="36000">
                <a:srgbClr val="666666">
                  <a:alpha val="7843"/>
                </a:srgbClr>
              </a:gs>
              <a:gs pos="72000">
                <a:srgbClr val="666666">
                  <a:alpha val="0"/>
                </a:srgbClr>
              </a:gs>
              <a:gs pos="100000">
                <a:srgbClr val="666666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6" lvl="0" marL="342906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15" lvl="1" marL="74296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23" lvl="2" marL="114302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4" lvl="3" marL="160022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83" lvl="4" marL="2057433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83" lvl="5" marL="2514642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83" lvl="6" marL="2971849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84" lvl="7" marL="3429057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83" lvl="8" marL="3886264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100000">
              <a:srgbClr val="7F7F7F"/>
            </a:gs>
          </a:gsLst>
          <a:lin ang="54000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7757"/>
            <a:ext cx="9144000" cy="3364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48150" y="1115425"/>
            <a:ext cx="7847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NYC Transportation Weather Study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11900" y="5647574"/>
            <a:ext cx="70866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Ian Gross, Diana Edwards, Stephen Notley, Jianhui Lu, Animesh Tripathy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11900" y="5292751"/>
            <a:ext cx="70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Science - Group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828800" y="410350"/>
            <a:ext cx="548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00" y="1381700"/>
            <a:ext cx="4527250" cy="28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625" y="1707700"/>
            <a:ext cx="2143101" cy="240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00" y="4451738"/>
            <a:ext cx="3872650" cy="217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162" y="4917025"/>
            <a:ext cx="26003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813050" y="243400"/>
            <a:ext cx="662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0" marR="0" rtl="0" algn="ctr">
              <a:spcBef>
                <a:spcPts val="0"/>
              </a:spcBef>
              <a:buNone/>
            </a:pPr>
            <a:r>
              <a:rPr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Storage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53050" y="1286888"/>
            <a:ext cx="80379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drive contains the 2GB file of green line taxi data.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ts val="2400"/>
              <a:buFont typeface="Century Gothic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has file size limitations (1GB per repo, 100MB per file)</a:t>
            </a:r>
          </a:p>
          <a:p>
            <a:pPr indent="-355600" lvl="0" marL="457200" rtl="0">
              <a:spcBef>
                <a:spcPts val="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results added to GitHub for team discussion</a:t>
            </a:r>
          </a:p>
          <a:p>
            <a:pPr indent="-355600" lvl="0" marL="4572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scripts mentioned can be found in the scripts folder of the GitHub. </a:t>
            </a:r>
          </a:p>
          <a:p>
            <a:pPr indent="-355600" lvl="1" marL="9144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 in metadata.json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4823500"/>
            <a:ext cx="1826076" cy="182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250" y="4823500"/>
            <a:ext cx="1826075" cy="1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Correlation</a:t>
            </a:r>
            <a:r>
              <a:rPr lang="en-US"/>
              <a:t> Heatmap - Yellow Line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44" y="1984997"/>
            <a:ext cx="5406505" cy="48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241850" y="301300"/>
            <a:ext cx="7772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457200" lvl="0" marL="0" marR="0" rtl="0" algn="ctr">
              <a:spcBef>
                <a:spcPts val="0"/>
              </a:spcBef>
              <a:buClr>
                <a:schemeClr val="lt2"/>
              </a:buClr>
              <a:buSzPts val="72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066800" y="1661525"/>
            <a:ext cx="70104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used data and real world to explain result</a:t>
            </a:r>
          </a:p>
          <a:p>
            <a:pPr indent="-355600" lvl="1" marL="914400" rtl="0">
              <a:spcBef>
                <a:spcPts val="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Manhattan very congested, makes sense weather would not have much impact</a:t>
            </a:r>
          </a:p>
          <a:p>
            <a:pPr indent="-355600" lvl="1" marL="914400" rtl="0">
              <a:spcBef>
                <a:spcPts val="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Green line has higher speeds but still averages ~15mph, too low for much speed effect</a:t>
            </a:r>
          </a:p>
          <a:p>
            <a:pPr indent="-355600" lvl="1" marL="914400" rtl="0">
              <a:spcBef>
                <a:spcPts val="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Usage stats make sense- inclement weather causes slight spike in usage.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58950" y="147923"/>
            <a:ext cx="7055400" cy="10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/>
              <a:t>Data Visualization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08000" y="1511425"/>
            <a:ext cx="72198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We started off with csv data...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▶"/>
            </a:pPr>
            <a:r>
              <a:rPr lang="en-US"/>
              <a:t>Converted into a form that the two data sources can be compared with one another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Data Flow: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Input: JFK Weather data, TLC Taxi Green Line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 Points: days in 2016</a:t>
            </a:r>
          </a:p>
          <a:p>
            <a:pPr indent="-320040" lvl="1" marL="914400">
              <a:spcBef>
                <a:spcPts val="0"/>
              </a:spcBef>
              <a:buSzPts val="1440"/>
              <a:buChar char="▶"/>
            </a:pPr>
            <a:r>
              <a:rPr lang="en-US"/>
              <a:t>Output: Seaborn </a:t>
            </a:r>
            <a:r>
              <a:rPr lang="en-US"/>
              <a:t>correlation</a:t>
            </a:r>
            <a:r>
              <a:rPr lang="en-US"/>
              <a:t> map, Matplotlib scatter plots and bar charts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507975" y="136275"/>
            <a:ext cx="71769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Correlation Heatmap - </a:t>
            </a:r>
            <a:br>
              <a:rPr lang="en-US" sz="3600"/>
            </a:br>
            <a:r>
              <a:rPr lang="en-US" sz="3600"/>
              <a:t>Green Line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288825" y="1678475"/>
            <a:ext cx="2647500" cy="330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Standout </a:t>
            </a:r>
            <a:r>
              <a:rPr lang="en-US"/>
              <a:t>correlations, in comparison to taxi statistics: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Average Temperature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Total Precipitation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▶"/>
            </a:pPr>
            <a:r>
              <a:rPr lang="en-US"/>
              <a:t>Wind Speed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75" y="1678482"/>
            <a:ext cx="5334000" cy="475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641" y="1298986"/>
            <a:ext cx="441119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95400"/>
            <a:ext cx="46184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4294967295" type="title"/>
          </p:nvPr>
        </p:nvSpPr>
        <p:spPr>
          <a:xfrm>
            <a:off x="569175" y="34425"/>
            <a:ext cx="7005900" cy="92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Featured Scatter Plots: Avg Temp vs Passengers &amp; Distance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63775" y="5160625"/>
            <a:ext cx="4178700" cy="92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people tend to take taxis when the temperature is colder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but noticeable difference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775675" y="5160625"/>
            <a:ext cx="4178700" cy="1200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Temperature has a minimal effect on trip distance and duration (only a few minutes on average)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50" y="1508150"/>
            <a:ext cx="4333800" cy="323961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idx="4294967295" type="title"/>
          </p:nvPr>
        </p:nvSpPr>
        <p:spPr>
          <a:xfrm>
            <a:off x="146450" y="47300"/>
            <a:ext cx="7414200" cy="100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Featured Scatter Plots: Weather Conditions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26700" y="4903325"/>
            <a:ext cx="4178700" cy="121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suggests that less people take taxis during heavy inclement weather (results are inconsistent)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00" y="1444523"/>
            <a:ext cx="4333800" cy="3316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735350" y="5056525"/>
            <a:ext cx="4178700" cy="77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taxi trips are unaffected by wind speed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5" y="1293400"/>
            <a:ext cx="4538327" cy="30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120425" y="229500"/>
            <a:ext cx="7414200" cy="62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Bar Charts: Weather Events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4225" y="1293400"/>
            <a:ext cx="4363575" cy="30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213988" y="4525950"/>
            <a:ext cx="4178700" cy="121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average, inclement weather, regardless of severity, causes more people to take taxis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796650" y="4525950"/>
            <a:ext cx="4178700" cy="121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events have little effect on average taxi speed, as predicted from the Yellow Line correlations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838200" y="253850"/>
            <a:ext cx="77724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457200" lvl="0" marL="0" marR="0" rtl="0" algn="ctr">
              <a:spcBef>
                <a:spcPts val="0"/>
              </a:spcBef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3600"/>
              <a:t>Conclusive</a:t>
            </a: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Analysis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43000" y="1761001"/>
            <a:ext cx="71628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Inclement weather causes slightly more taxi usage but very minimal difference in taxi speed and trip duration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ts val="2400"/>
              <a:buFont typeface="Century Gothic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no significant correlations between weather and taxi usage in NYC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Weather delay calculations are often a big part of travel logistics calculations</a:t>
            </a:r>
          </a:p>
          <a:p>
            <a:pPr indent="-381000" lvl="1" marL="914400" rtl="0">
              <a:spcBef>
                <a:spcPts val="0"/>
              </a:spcBef>
              <a:buClr>
                <a:srgbClr val="999999"/>
              </a:buClr>
              <a:buSzPts val="2400"/>
              <a:buFont typeface="Century Gothic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results contradict common logic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44300" y="318447"/>
            <a:ext cx="7055400" cy="79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62350" y="1117950"/>
            <a:ext cx="6819300" cy="462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/>
              <a:t>Investigation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Goals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Sources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Formats Used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/>
              <a:t>Data Management Plan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/>
              <a:t>Data Analysis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Overview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Tools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Storage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Validation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/>
              <a:t>Data Visualization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Conclusive Analysis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▶"/>
            </a:pPr>
            <a:r>
              <a:rPr lang="en-US"/>
              <a:t>Lessons</a:t>
            </a:r>
            <a:r>
              <a:rPr lang="en-US"/>
              <a:t> Learned</a:t>
            </a:r>
          </a:p>
          <a:p>
            <a:pPr indent="-355600" lvl="0" marL="457200">
              <a:spcBef>
                <a:spcPts val="0"/>
              </a:spcBef>
              <a:buSzPts val="2000"/>
              <a:buChar char="▶"/>
            </a:pPr>
            <a:r>
              <a:rPr lang="en-US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ctrTitle"/>
          </p:nvPr>
        </p:nvSpPr>
        <p:spPr>
          <a:xfrm>
            <a:off x="685800" y="300400"/>
            <a:ext cx="7772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457200" lvl="0" marL="0" marR="0" rtl="0" algn="ctr">
              <a:spcBef>
                <a:spcPts val="0"/>
              </a:spcBef>
              <a:buClr>
                <a:schemeClr val="lt2"/>
              </a:buClr>
              <a:buSzPts val="7200"/>
              <a:buFont typeface="Century Gothic"/>
              <a:buNone/>
            </a:pPr>
            <a:r>
              <a:rPr b="0" i="0" lang="en-US" sz="3600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Lessons Learned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333500" y="1765300"/>
            <a:ext cx="64770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sure there is enough data to support analysis. </a:t>
            </a:r>
          </a:p>
          <a:p>
            <a:pPr indent="-355600" lvl="0" marL="457200" rtl="0"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Obvious answers may be disproved by data analysis.</a:t>
            </a:r>
          </a:p>
          <a:p>
            <a:pPr indent="-355600" lvl="0" marL="457200" rtl="0"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research broad, then go to specifics.</a:t>
            </a:r>
          </a:p>
          <a:p>
            <a:pPr indent="-355600" lvl="0" marL="457200" rtl="0"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correlation may end up being significant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ts val="2400"/>
              <a:buFont typeface="Century Gothic"/>
              <a:buChar char="▶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 public transportation data is not as simple as initially designed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044300" y="464372"/>
            <a:ext cx="7055400" cy="77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Conclusions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216200" y="1831700"/>
            <a:ext cx="67116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Overall, the effect of weather </a:t>
            </a:r>
            <a:r>
              <a:rPr lang="en-US"/>
              <a:t>or Taxi transport in NYC is minimal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This is somewhat counterintuitive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Could be due to low avg speed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More effect on usage but still not a large impact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This information could be useful</a:t>
            </a:r>
          </a:p>
          <a:p>
            <a:pPr indent="-320040" lvl="1" marL="914400">
              <a:spcBef>
                <a:spcPts val="0"/>
              </a:spcBef>
              <a:buSzPts val="1440"/>
              <a:buChar char="▶"/>
            </a:pPr>
            <a:r>
              <a:rPr lang="en-US"/>
              <a:t>Weather regarded as significant source of delay, data shows otherwise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4300" y="299647"/>
            <a:ext cx="7055400" cy="89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Investigation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16200" y="1459125"/>
            <a:ext cx="67116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ts val="1600"/>
              <a:buChar char="▶"/>
            </a:pPr>
            <a:r>
              <a:rPr lang="en-US" sz="2400"/>
              <a:t>Examine the relationship between weather and taxi usage statistics in NYC.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▶"/>
            </a:pPr>
            <a:r>
              <a:rPr lang="en-US" sz="2400"/>
              <a:t>NYC was chosen because of :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 sz="2400"/>
              <a:t>convenient and detailed information 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 sz="2400"/>
              <a:t>pickup and dropoff times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 sz="2400"/>
              <a:t> distances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 sz="2400"/>
              <a:t> number of passengers, trip duration in seconds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44300" y="331247"/>
            <a:ext cx="7055400" cy="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Goals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16200" y="1584175"/>
            <a:ext cx="6711600" cy="41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▶"/>
            </a:pPr>
            <a:r>
              <a:rPr lang="en-US" sz="2400"/>
              <a:t>How do various weather conditions affect taxi trip durations in New York City?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▶"/>
            </a:pPr>
            <a:r>
              <a:rPr lang="en-US" sz="2400"/>
              <a:t>How do various weather conditions affect the amount of people using taxis in New York City?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28800" y="216950"/>
            <a:ext cx="548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4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50" y="3394625"/>
            <a:ext cx="4236850" cy="21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400" y="3394625"/>
            <a:ext cx="2870350" cy="21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61106" t="14857"/>
          <a:stretch/>
        </p:blipFill>
        <p:spPr>
          <a:xfrm>
            <a:off x="1018388" y="1969100"/>
            <a:ext cx="7107225" cy="142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044300" y="289722"/>
            <a:ext cx="7055400" cy="81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/>
              <a:t>Data Management Plan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53250" y="1262725"/>
            <a:ext cx="7237500" cy="47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Security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 is publicly hosted by Ian Gross and uses Github’s security platform.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Data Ownership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/>
              <a:t>NYC TLC owns the taxi data. The weather data is operated under IBM.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Persistence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/>
              <a:t>The processed versions all datasets GitHub public repository hosted by Ian Gross.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Discovery </a:t>
            </a:r>
          </a:p>
          <a:p>
            <a:pPr indent="-320040" lvl="1" marL="9144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The data can be discovered from Ian’s GitHub and access can be requested to Ian’s Google drive for relevant data.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Dissemination </a:t>
            </a:r>
          </a:p>
          <a:p>
            <a:pPr indent="-320040" lvl="1" marL="914400" rtl="0">
              <a:spcBef>
                <a:spcPts val="0"/>
              </a:spcBef>
              <a:buSzPts val="1440"/>
              <a:buChar char="▶"/>
            </a:pPr>
            <a:r>
              <a:rPr lang="en-US"/>
              <a:t>A project description and appropriate topics will be provided to create connections between interested parties and our datasets.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84700" y="452725"/>
            <a:ext cx="7971900" cy="91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Logical Collections &amp; Metadata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312100" y="192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{F7C1BC56-F6BE-42F8-8CF3-F4C26C5F4C85}</a:tableStyleId>
              </a:tblPr>
              <a:tblGrid>
                <a:gridCol w="899725"/>
                <a:gridCol w="1230225"/>
                <a:gridCol w="1064975"/>
                <a:gridCol w="927275"/>
                <a:gridCol w="1064975"/>
                <a:gridCol w="1037425"/>
                <a:gridCol w="1133825"/>
                <a:gridCol w="1161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Total Passenger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Avg Passenger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Total Trips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Total Dist (mi)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Avg Dist (mi)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Avg Speed (mi/h)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Avg Duration (s)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1/1/2016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90227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1.41615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63713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205514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3.22563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17.2715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764.513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1/2/2016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64156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1.37733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46580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132882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2.85277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16.972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730.154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1/3/2016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60168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1.36998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43919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128878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2.93444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17.0585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711.582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312100" y="1484125"/>
            <a:ext cx="2965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new_stats_green_tlc.csv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2100" y="4318625"/>
            <a:ext cx="2965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FFFFFF"/>
                </a:solidFill>
              </a:rPr>
              <a:t>metadata.json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100" y="4220300"/>
            <a:ext cx="3550200" cy="2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0" y="4850050"/>
            <a:ext cx="4071215" cy="19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277650" y="88125"/>
            <a:ext cx="73023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Data Handling &amp; Interoperability Support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" y="1638825"/>
            <a:ext cx="2174001" cy="21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5" y="4842950"/>
            <a:ext cx="3609450" cy="18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25" y="1638822"/>
            <a:ext cx="2787675" cy="2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1700" y="4561997"/>
            <a:ext cx="2126705" cy="212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2712" y="1638814"/>
            <a:ext cx="3269230" cy="110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6350" y="3021650"/>
            <a:ext cx="2037300" cy="5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735" y="3962825"/>
            <a:ext cx="3026716" cy="73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828800" y="304800"/>
            <a:ext cx="548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Analysis Overview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47375" y="1303500"/>
            <a:ext cx="42615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55600" lvl="0" marL="4572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Began by reformatting data and distilling taxi data to daily view</a:t>
            </a:r>
          </a:p>
          <a:p>
            <a:pPr indent="-355600" lvl="0" marL="4572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Generated correlation heatmap to look for statistical relations</a:t>
            </a:r>
          </a:p>
          <a:p>
            <a:pPr indent="-355600" lvl="0" marL="4572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Taxi lines</a:t>
            </a:r>
          </a:p>
          <a:p>
            <a:pPr indent="-355600" lvl="1" marL="9144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Yellow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no statistically-significant correlations</a:t>
            </a:r>
          </a:p>
          <a:p>
            <a:pPr indent="-355600" lvl="1" marL="914400" rtl="0">
              <a:spcBef>
                <a:spcPts val="1000"/>
              </a:spcBef>
              <a:buClr>
                <a:srgbClr val="999999"/>
              </a:buClr>
              <a:buSzPts val="2000"/>
              <a:buFont typeface="Noto Sans Symbols"/>
              <a:buChar char="▶"/>
            </a:pPr>
            <a:r>
              <a:rPr lang="en-US" sz="20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Green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some correlations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175" y="1909625"/>
            <a:ext cx="4137901" cy="236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