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4"/>
  </p:notesMasterIdLst>
  <p:sldIdLst>
    <p:sldId id="256" r:id="rId3"/>
    <p:sldId id="258" r:id="rId4"/>
    <p:sldId id="257" r:id="rId5"/>
    <p:sldId id="260" r:id="rId6"/>
    <p:sldId id="262" r:id="rId7"/>
    <p:sldId id="263" r:id="rId8"/>
    <p:sldId id="264" r:id="rId9"/>
    <p:sldId id="265" r:id="rId10"/>
    <p:sldId id="267" r:id="rId11"/>
    <p:sldId id="268" r:id="rId12"/>
    <p:sldId id="270" r:id="rId13"/>
    <p:sldId id="271" r:id="rId14"/>
    <p:sldId id="272" r:id="rId15"/>
    <p:sldId id="273" r:id="rId16"/>
    <p:sldId id="274" r:id="rId17"/>
    <p:sldId id="275" r:id="rId18"/>
    <p:sldId id="276" r:id="rId19"/>
    <p:sldId id="277" r:id="rId20"/>
    <p:sldId id="279" r:id="rId21"/>
    <p:sldId id="278"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4DF6A0-D183-4FF8-8BAA-5C5E9ED3DDF2}">
          <p14:sldIdLst>
            <p14:sldId id="256"/>
          </p14:sldIdLst>
        </p14:section>
        <p14:section name="Investigation" id="{3C699A65-7CF4-4CAD-BEC8-0E9AE1252973}">
          <p14:sldIdLst>
            <p14:sldId id="258"/>
            <p14:sldId id="257"/>
            <p14:sldId id="260"/>
            <p14:sldId id="262"/>
            <p14:sldId id="263"/>
          </p14:sldIdLst>
        </p14:section>
        <p14:section name="Questions and Goals" id="{48B0E001-8A51-4659-82C8-0D8B86228057}">
          <p14:sldIdLst>
            <p14:sldId id="264"/>
            <p14:sldId id="265"/>
            <p14:sldId id="267"/>
            <p14:sldId id="268"/>
            <p14:sldId id="270"/>
            <p14:sldId id="271"/>
          </p14:sldIdLst>
        </p14:section>
        <p14:section name="Graphs" id="{A7DAA9E8-E341-49D5-826F-7E738A33B30F}">
          <p14:sldIdLst>
            <p14:sldId id="272"/>
            <p14:sldId id="273"/>
            <p14:sldId id="274"/>
            <p14:sldId id="275"/>
            <p14:sldId id="276"/>
          </p14:sldIdLst>
        </p14:section>
        <p14:section name="Datamanagement" id="{0B6416D4-8A82-4F6B-A7A7-DACE5DA45EE5}">
          <p14:sldIdLst>
            <p14:sldId id="277"/>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1041" autoAdjust="0"/>
  </p:normalViewPr>
  <p:slideViewPr>
    <p:cSldViewPr showGuides="1">
      <p:cViewPr varScale="1">
        <p:scale>
          <a:sx n="89" d="100"/>
          <a:sy n="8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A5963-AF4B-496C-AEFE-B82207452C08}" type="datetimeFigureOut">
              <a:rPr lang="en-US" smtClean="0"/>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8C5D9-3547-4831-8633-BF30DE83A73E}" type="slidenum">
              <a:rPr lang="en-US" smtClean="0"/>
              <a:t>‹#›</a:t>
            </a:fld>
            <a:endParaRPr lang="en-US"/>
          </a:p>
        </p:txBody>
      </p:sp>
    </p:spTree>
    <p:extLst>
      <p:ext uri="{BB962C8B-B14F-4D97-AF65-F5344CB8AC3E}">
        <p14:creationId xmlns:p14="http://schemas.microsoft.com/office/powerpoint/2010/main" val="79501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lIns="0" rIns="0" numCol="2" spcCol="274320">
            <a:normAutofit fontScale="25000" lnSpcReduction="20000"/>
          </a:bodyPr>
          <a:lstStyle/>
          <a:p>
            <a:pPr defTabSz="803275"/>
            <a:r>
              <a:rPr lang="en-US" sz="1400" b="1" dirty="0" smtClean="0"/>
              <a:t>Animated picture pans in window</a:t>
            </a:r>
            <a:r>
              <a:rPr lang="en-US" sz="1400" b="1" baseline="0" dirty="0" smtClean="0"/>
              <a:t> with fade-in captions</a:t>
            </a:r>
            <a:endParaRPr lang="en-US" sz="1400" b="1" dirty="0" smtClean="0"/>
          </a:p>
          <a:p>
            <a:pPr defTabSz="803275"/>
            <a:r>
              <a:rPr lang="en-US" sz="1400" dirty="0" smtClean="0"/>
              <a:t>(Advanced)</a:t>
            </a:r>
          </a:p>
          <a:p>
            <a:pPr defTabSz="803275"/>
            <a:endParaRPr lang="en-US" sz="1200" baseline="0" dirty="0" smtClean="0"/>
          </a:p>
          <a:p>
            <a:pPr defTabSz="803275"/>
            <a:endParaRPr lang="en-US" sz="1200" baseline="0" dirty="0" smtClean="0"/>
          </a:p>
          <a:p>
            <a:pPr marL="0" marR="0" indent="0" algn="l" defTabSz="803275" rtl="0" eaLnBrk="1" fontAlgn="auto" latinLnBrk="0" hangingPunct="1">
              <a:lnSpc>
                <a:spcPct val="100000"/>
              </a:lnSpc>
              <a:spcBef>
                <a:spcPts val="0"/>
              </a:spcBef>
              <a:spcAft>
                <a:spcPts val="0"/>
              </a:spcAft>
              <a:buClrTx/>
              <a:buSzTx/>
              <a:buFontTx/>
              <a:buNone/>
              <a:tabLst/>
              <a:defRPr/>
            </a:pPr>
            <a:r>
              <a:rPr lang="en-US" sz="1200" b="1" baseline="0" dirty="0" smtClean="0"/>
              <a:t>Tip</a:t>
            </a:r>
            <a:r>
              <a:rPr lang="en-US" sz="1200" b="0" baseline="0" dirty="0" smtClean="0"/>
              <a:t>: </a:t>
            </a:r>
            <a:r>
              <a:rPr lang="en-US" sz="1200" baseline="0" dirty="0" smtClean="0"/>
              <a:t>For best results, select a high-resolution, vertically oriented picture, where the picture height is larger than the slide height. The picture in the example above is 15” high and 10” wide. (Normal slide dimensions are 7.5” high and 10” wide.)</a:t>
            </a:r>
          </a:p>
          <a:p>
            <a:pPr defTabSz="803275"/>
            <a:endParaRPr lang="en-US" sz="1200" baseline="0" dirty="0" smtClean="0"/>
          </a:p>
          <a:p>
            <a:pPr defTabSz="803275"/>
            <a:endParaRPr lang="en-US" sz="1200" baseline="0" dirty="0" smtClean="0"/>
          </a:p>
          <a:p>
            <a:pPr defTabSz="803275"/>
            <a:r>
              <a:rPr lang="en-US" sz="1200" baseline="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Insert tab</a:t>
            </a:r>
            <a:r>
              <a:rPr lang="en-US" sz="1200" b="0" dirty="0" smtClean="0"/>
              <a:t>, in the </a:t>
            </a:r>
            <a:r>
              <a:rPr lang="en-US" sz="1200" b="1" dirty="0" smtClean="0"/>
              <a:t>Images </a:t>
            </a:r>
            <a:r>
              <a:rPr lang="en-US" sz="1200" dirty="0" smtClean="0"/>
              <a:t>group, click </a:t>
            </a:r>
            <a:r>
              <a:rPr lang="en-US" sz="1200" b="1" dirty="0" smtClean="0"/>
              <a:t>Picture</a:t>
            </a:r>
            <a:r>
              <a:rPr lang="en-US" sz="1200" b="0" dirty="0" smtClean="0"/>
              <a:t>.</a:t>
            </a:r>
            <a:r>
              <a:rPr lang="en-US" sz="1200" b="0" baseline="0" dirty="0" smtClean="0"/>
              <a:t> In the </a:t>
            </a:r>
            <a:r>
              <a:rPr lang="en-US" sz="1200" b="1" baseline="0" dirty="0" smtClean="0"/>
              <a:t>Insert Picture</a:t>
            </a:r>
            <a:r>
              <a:rPr lang="en-US" sz="1200" b="0" baseline="0" dirty="0" smtClean="0"/>
              <a:t> dialog box, s</a:t>
            </a:r>
            <a:r>
              <a:rPr lang="en-US" sz="1200" b="0" baseline="0" dirty="0" smtClean="0">
                <a:latin typeface="+mn-lt"/>
              </a:rPr>
              <a:t>elect a picture, and then click </a:t>
            </a:r>
            <a:r>
              <a:rPr lang="en-US" sz="1200" b="1" baseline="0" dirty="0" smtClean="0">
                <a:latin typeface="+mn-lt"/>
              </a:rPr>
              <a:t>Insert</a:t>
            </a:r>
            <a:r>
              <a:rPr lang="en-US" sz="1200" b="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Select the picture. Under </a:t>
            </a:r>
            <a:r>
              <a:rPr lang="en-US" sz="1200" b="1" kern="1200" dirty="0" smtClean="0">
                <a:solidFill>
                  <a:schemeClr val="tx1"/>
                </a:solidFill>
                <a:effectLst/>
                <a:latin typeface="+mn-lt"/>
                <a:ea typeface="+mn-ea"/>
                <a:cs typeface="+mn-cs"/>
              </a:rPr>
              <a:t>Picture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Tools</a:t>
            </a:r>
            <a:r>
              <a:rPr lang="en-US" sz="1200" kern="1200" dirty="0" smtClean="0">
                <a:solidFill>
                  <a:schemeClr val="tx1"/>
                </a:solidFill>
                <a:effectLst/>
                <a:latin typeface="+mn-lt"/>
                <a:ea typeface="+mn-ea"/>
                <a:cs typeface="+mn-cs"/>
              </a:rPr>
              <a:t>, on the </a:t>
            </a:r>
            <a:r>
              <a:rPr lang="en-US" sz="1200" b="1" kern="1200" dirty="0" smtClean="0">
                <a:solidFill>
                  <a:schemeClr val="tx1"/>
                </a:solidFill>
                <a:effectLst/>
                <a:latin typeface="+mn-lt"/>
                <a:ea typeface="+mn-ea"/>
                <a:cs typeface="+mn-cs"/>
              </a:rPr>
              <a:t>Format</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group, click the </a:t>
            </a:r>
            <a:r>
              <a:rPr lang="en-US" sz="1200" b="1" kern="1200" dirty="0" smtClean="0">
                <a:solidFill>
                  <a:schemeClr val="tx1"/>
                </a:solidFill>
                <a:effectLst/>
                <a:latin typeface="+mn-lt"/>
                <a:ea typeface="+mn-ea"/>
                <a:cs typeface="+mn-cs"/>
              </a:rPr>
              <a:t>Size and Position</a:t>
            </a:r>
            <a:r>
              <a:rPr lang="en-US" sz="1200" kern="1200" dirty="0" smtClean="0">
                <a:solidFill>
                  <a:schemeClr val="tx1"/>
                </a:solidFill>
                <a:effectLst/>
                <a:latin typeface="+mn-lt"/>
                <a:ea typeface="+mn-ea"/>
                <a:cs typeface="+mn-cs"/>
              </a:rPr>
              <a:t> dialog box launcher. In the </a:t>
            </a:r>
            <a:r>
              <a:rPr lang="en-US" sz="1200" b="1" kern="1200" dirty="0" smtClean="0">
                <a:solidFill>
                  <a:schemeClr val="tx1"/>
                </a:solidFill>
                <a:effectLst/>
                <a:latin typeface="+mn-lt"/>
                <a:ea typeface="+mn-ea"/>
                <a:cs typeface="+mn-cs"/>
              </a:rPr>
              <a:t>Format Picture </a:t>
            </a:r>
            <a:r>
              <a:rPr lang="en-US" sz="1200" kern="1200" dirty="0" smtClean="0">
                <a:solidFill>
                  <a:schemeClr val="tx1"/>
                </a:solidFill>
                <a:effectLst/>
                <a:latin typeface="+mn-lt"/>
                <a:ea typeface="+mn-ea"/>
                <a:cs typeface="+mn-cs"/>
              </a:rPr>
              <a:t>dialog box, resize or crop the image so that the height is set to </a:t>
            </a:r>
            <a:r>
              <a:rPr lang="en-US" sz="1200" b="1" kern="12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 and the width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set to </a:t>
            </a:r>
            <a:r>
              <a:rPr lang="en-US" sz="1200" b="1" kern="12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To crop the picture, click </a:t>
            </a:r>
            <a:r>
              <a:rPr lang="en-US" sz="1200" b="1" kern="1200" dirty="0" smtClean="0">
                <a:solidFill>
                  <a:schemeClr val="tx1"/>
                </a:solidFill>
                <a:effectLst/>
                <a:latin typeface="+mn-lt"/>
                <a:ea typeface="+mn-ea"/>
                <a:cs typeface="+mn-cs"/>
              </a:rPr>
              <a:t>Crop</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Crop position</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Left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boxes. To resize the picture, click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Size and rotate</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boxes.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Top</a:t>
            </a:r>
            <a:r>
              <a:rPr lang="en-US" sz="1200" b="0" baseline="0" dirty="0" smtClean="0"/>
              <a:t>.</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The remainder of picture will extend beyond the bottom edge of the slide area. You may need to zoom out to view your slide. To zoom out, on the </a:t>
            </a:r>
            <a:r>
              <a:rPr lang="en-US" sz="1200" b="1" baseline="0" dirty="0" smtClean="0"/>
              <a:t>View</a:t>
            </a:r>
            <a:r>
              <a:rPr lang="en-US" sz="1200" baseline="0" dirty="0" smtClean="0"/>
              <a:t> tab, in the </a:t>
            </a:r>
            <a:r>
              <a:rPr lang="en-US" sz="1200" b="1" baseline="0" dirty="0" smtClean="0"/>
              <a:t>Zoom</a:t>
            </a:r>
            <a:r>
              <a:rPr lang="en-US" sz="1200" baseline="0" dirty="0" smtClean="0"/>
              <a:t> group, click </a:t>
            </a:r>
            <a:r>
              <a:rPr lang="en-US" sz="1200" b="1" baseline="0" dirty="0" smtClean="0"/>
              <a:t>Zoom</a:t>
            </a:r>
            <a:r>
              <a:rPr lang="en-US" sz="1200" baseline="0" dirty="0" smtClean="0"/>
              <a:t>. In the </a:t>
            </a:r>
            <a:r>
              <a:rPr lang="en-US" sz="1200" b="1" baseline="0" dirty="0" smtClean="0"/>
              <a:t>Zoom </a:t>
            </a:r>
            <a:r>
              <a:rPr lang="en-US" sz="1200" b="0" baseline="0" dirty="0" smtClean="0"/>
              <a:t>d</a:t>
            </a:r>
            <a:r>
              <a:rPr lang="en-US" sz="1200" baseline="0" dirty="0" smtClean="0"/>
              <a:t>ialog box, select </a:t>
            </a:r>
            <a:r>
              <a:rPr lang="en-US" sz="1200" b="1" baseline="0" dirty="0" smtClean="0"/>
              <a:t>33%</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Rounded</a:t>
            </a:r>
            <a:r>
              <a:rPr lang="en-US" sz="1200" baseline="0" dirty="0" smtClean="0"/>
              <a:t> </a:t>
            </a:r>
            <a:r>
              <a:rPr lang="en-US" sz="1200" b="1" baseline="0" dirty="0" smtClean="0"/>
              <a:t>Rectangle </a:t>
            </a:r>
            <a:r>
              <a:rPr lang="en-US" sz="1200" b="0" baseline="0" dirty="0" smtClean="0"/>
              <a:t>(second option from the left). On the slide, </a:t>
            </a:r>
            <a:r>
              <a:rPr lang="en-US" sz="1200" baseline="0" dirty="0" smtClean="0"/>
              <a:t>drag to draw a rounded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rounded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a:t>
            </a:r>
            <a:r>
              <a:rPr lang="en-US" sz="1200" b="0" baseline="0" dirty="0" smtClean="0"/>
              <a:t>.</a:t>
            </a:r>
            <a:endParaRPr lang="en-US" sz="1200"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8”</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Fill</a:t>
            </a:r>
            <a:r>
              <a:rPr lang="en-US" sz="1200" baseline="0" dirty="0" smtClean="0"/>
              <a:t>, and then click </a:t>
            </a:r>
            <a:r>
              <a:rPr lang="en-US" sz="1200" b="1" baseline="0" dirty="0" smtClean="0"/>
              <a:t>No Fill</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Outline</a:t>
            </a:r>
            <a:r>
              <a:rPr lang="en-US" sz="1200" baseline="0" dirty="0" smtClean="0"/>
              <a:t>, and then under </a:t>
            </a:r>
            <a:r>
              <a:rPr lang="en-US" sz="1200" b="1" baseline="0" dirty="0" smtClean="0"/>
              <a:t>Theme Colors </a:t>
            </a:r>
            <a:r>
              <a:rPr lang="en-US" sz="1200" baseline="0" dirty="0" smtClean="0"/>
              <a:t>click </a:t>
            </a:r>
            <a:r>
              <a:rPr lang="en-US" sz="1200" b="1" baseline="0" dirty="0" smtClean="0"/>
              <a:t>White, Background 1 </a:t>
            </a:r>
            <a:r>
              <a:rPr lang="en-US" sz="1200" b="0" baseline="0" dirty="0" smtClean="0"/>
              <a:t>(first row, first option from the left)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a:t>
            </a:r>
            <a:r>
              <a:rPr lang="en-US" sz="1200" b="0" baseline="0" dirty="0" smtClean="0"/>
              <a:t>In the </a:t>
            </a:r>
            <a:r>
              <a:rPr lang="en-US" sz="1200" b="1" baseline="0" dirty="0" smtClean="0"/>
              <a:t>Format Shape </a:t>
            </a:r>
            <a:r>
              <a:rPr lang="en-US" sz="1200" b="0" baseline="0" dirty="0" smtClean="0"/>
              <a:t>dialog box, in the left pane, click </a:t>
            </a:r>
            <a:r>
              <a:rPr lang="en-US" sz="1200" b="1" baseline="0" dirty="0" smtClean="0"/>
              <a:t>Line Style</a:t>
            </a:r>
            <a:r>
              <a:rPr lang="en-US" sz="1200" b="0" baseline="0" dirty="0" smtClean="0"/>
              <a:t>. In the </a:t>
            </a:r>
            <a:r>
              <a:rPr lang="en-US" sz="1200" b="1" baseline="0" dirty="0" smtClean="0"/>
              <a:t>Line Style </a:t>
            </a:r>
            <a:r>
              <a:rPr lang="en-US" sz="1200" b="0" baseline="0" dirty="0" smtClean="0"/>
              <a:t>pane, in the </a:t>
            </a:r>
            <a:r>
              <a:rPr lang="en-US" sz="1200" b="1" baseline="0" dirty="0" smtClean="0"/>
              <a:t>Width </a:t>
            </a:r>
            <a:r>
              <a:rPr lang="en-US" sz="1200" b="0" baseline="0" dirty="0" smtClean="0"/>
              <a:t>box, enter </a:t>
            </a:r>
            <a:r>
              <a:rPr lang="en-US" sz="1200" b="1" baseline="0" dirty="0" smtClean="0"/>
              <a:t>12.5 pt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Format Shape </a:t>
            </a:r>
            <a:r>
              <a:rPr lang="en-US" sz="1200" b="0" baseline="0" dirty="0" smtClean="0"/>
              <a:t>dialog box, in the left pane, click </a:t>
            </a:r>
            <a:r>
              <a:rPr lang="en-US" sz="1200" b="1" baseline="0" dirty="0" smtClean="0"/>
              <a:t>3-D Format</a:t>
            </a:r>
            <a:r>
              <a:rPr lang="en-US" sz="1200" b="0" baseline="0" dirty="0" smtClean="0"/>
              <a:t>, and then do the following in the </a:t>
            </a:r>
            <a:r>
              <a:rPr lang="en-US" sz="1200" b="1" baseline="0" dirty="0" smtClean="0"/>
              <a:t>3-D Format </a:t>
            </a:r>
            <a:r>
              <a:rPr lang="en-US" sz="1200" b="0" baseline="0" dirty="0" smtClean="0"/>
              <a:t>pane: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Bevel</a:t>
            </a:r>
            <a:r>
              <a:rPr lang="en-US" sz="1200" b="0" baseline="0" dirty="0" smtClean="0"/>
              <a:t>, click the button next to </a:t>
            </a:r>
            <a:r>
              <a:rPr lang="en-US" sz="1200" b="1" baseline="0" dirty="0" smtClean="0"/>
              <a:t>Top</a:t>
            </a:r>
            <a:r>
              <a:rPr lang="en-US" sz="1200" b="0" baseline="0" dirty="0" smtClean="0"/>
              <a:t>, and then under </a:t>
            </a:r>
            <a:r>
              <a:rPr lang="en-US" sz="1200" b="1" baseline="0" dirty="0" smtClean="0"/>
              <a:t>Bevel</a:t>
            </a:r>
            <a:r>
              <a:rPr lang="en-US" sz="1200" b="0" baseline="0" dirty="0" smtClean="0"/>
              <a:t> click </a:t>
            </a:r>
            <a:r>
              <a:rPr lang="en-US" sz="1200" b="1" baseline="0" dirty="0" smtClean="0"/>
              <a:t>Circle</a:t>
            </a:r>
            <a:r>
              <a:rPr lang="en-US" sz="1200" b="0" baseline="0" dirty="0" smtClean="0"/>
              <a:t> (first row, first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Surface</a:t>
            </a:r>
            <a:r>
              <a:rPr lang="en-US" sz="1200" b="0" baseline="0" dirty="0" smtClean="0"/>
              <a:t>, click the button next to </a:t>
            </a:r>
            <a:r>
              <a:rPr lang="en-US" sz="1200" b="1" baseline="0" dirty="0" smtClean="0"/>
              <a:t>Material</a:t>
            </a:r>
            <a:r>
              <a:rPr lang="en-US" sz="1200" b="0" baseline="0" dirty="0" smtClean="0"/>
              <a:t>, and then under </a:t>
            </a:r>
            <a:r>
              <a:rPr lang="en-US" sz="1200" b="1" baseline="0" dirty="0" smtClean="0"/>
              <a:t>Standard</a:t>
            </a:r>
            <a:r>
              <a:rPr lang="en-US" sz="1200" b="0" baseline="0" dirty="0" smtClean="0"/>
              <a:t> click </a:t>
            </a:r>
            <a:r>
              <a:rPr lang="en-US" sz="1200" b="1" baseline="0" dirty="0" smtClean="0"/>
              <a:t>Warm Matte </a:t>
            </a:r>
            <a:r>
              <a:rPr lang="en-US" sz="1200" b="0" baseline="0" dirty="0" smtClean="0"/>
              <a:t>(second option from the left). Click the button next to </a:t>
            </a:r>
            <a:r>
              <a:rPr lang="en-US" sz="1200" b="1" baseline="0" dirty="0" smtClean="0"/>
              <a:t>Lighting</a:t>
            </a:r>
            <a:r>
              <a:rPr lang="en-US" sz="1200" b="0" baseline="0" dirty="0" smtClean="0"/>
              <a:t>, and then under </a:t>
            </a:r>
            <a:r>
              <a:rPr lang="en-US" sz="1200" b="1" baseline="0" dirty="0" smtClean="0"/>
              <a:t>Cool</a:t>
            </a:r>
            <a:r>
              <a:rPr lang="en-US" sz="1200" b="0" baseline="0" dirty="0" smtClean="0"/>
              <a:t> click </a:t>
            </a:r>
            <a:r>
              <a:rPr lang="en-US" sz="1200" b="1" baseline="0" dirty="0" smtClean="0"/>
              <a:t>Freezing</a:t>
            </a:r>
            <a:r>
              <a:rPr lang="en-US" sz="1200" b="0" baseline="0" dirty="0" smtClean="0"/>
              <a:t> (second option from the left).</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Center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2.51”</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10”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a:t>
            </a:r>
            <a:r>
              <a:rPr lang="en-US" sz="1200" b="0" dirty="0" smtClean="0"/>
              <a:t> 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Outline</a:t>
            </a:r>
            <a:r>
              <a:rPr lang="en-US" sz="1200" b="0" baseline="0" dirty="0" smtClean="0"/>
              <a:t>,</a:t>
            </a:r>
            <a:r>
              <a:rPr lang="en-US" sz="1200" baseline="0" dirty="0" smtClean="0"/>
              <a:t> and then click </a:t>
            </a:r>
            <a:r>
              <a:rPr lang="en-US" sz="1200" b="1" baseline="0" dirty="0" smtClean="0"/>
              <a:t>No Outline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Fill</a:t>
            </a:r>
            <a:r>
              <a:rPr lang="en-US" sz="1200" b="0" baseline="0" dirty="0" smtClean="0"/>
              <a:t>,</a:t>
            </a:r>
            <a:r>
              <a:rPr lang="en-US" sz="1200" b="1" baseline="0" dirty="0" smtClean="0"/>
              <a:t> </a:t>
            </a:r>
            <a:r>
              <a:rPr lang="en-US" sz="1200" b="0" baseline="0" dirty="0" smtClean="0"/>
              <a:t>point to </a:t>
            </a:r>
            <a:r>
              <a:rPr lang="en-US" sz="1200" b="1" baseline="0" dirty="0" smtClean="0"/>
              <a:t>Gradient</a:t>
            </a:r>
            <a:r>
              <a:rPr lang="en-US" sz="1200" b="0" baseline="0" dirty="0" smtClean="0"/>
              <a:t>,</a:t>
            </a:r>
            <a:r>
              <a:rPr lang="en-US" sz="1200" b="1" baseline="0" dirty="0" smtClean="0"/>
              <a:t> </a:t>
            </a:r>
            <a:r>
              <a:rPr lang="en-US" sz="1200" b="0" baseline="0" dirty="0" smtClean="0"/>
              <a:t>and then click </a:t>
            </a:r>
            <a:r>
              <a:rPr lang="en-US" sz="1200" b="1" baseline="0" dirty="0" smtClean="0"/>
              <a:t>More Gradients</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a:t>
            </a:r>
            <a:r>
              <a:rPr lang="en-US" sz="1200" baseline="0" dirty="0" smtClean="0"/>
              <a:t>select </a:t>
            </a:r>
            <a:r>
              <a:rPr lang="en-US" sz="1200" b="1" baseline="0" dirty="0" smtClean="0"/>
              <a:t>Gradient</a:t>
            </a:r>
            <a:r>
              <a:rPr lang="en-US" sz="1200" baseline="0" dirty="0" smtClean="0"/>
              <a:t> </a:t>
            </a:r>
            <a:r>
              <a:rPr lang="en-US" sz="1200" b="1" baseline="0" dirty="0" smtClean="0"/>
              <a:t>fill</a:t>
            </a:r>
            <a:r>
              <a:rPr lang="en-US" sz="1200" b="0" baseline="0" dirty="0" smtClean="0"/>
              <a:t> in the </a:t>
            </a:r>
            <a:r>
              <a:rPr lang="en-US" sz="1200" b="1" baseline="0" dirty="0" smtClean="0"/>
              <a:t>Fill</a:t>
            </a:r>
            <a:r>
              <a:rPr lang="en-US" sz="1200" b="0" baseline="0" dirty="0" smtClean="0"/>
              <a:t> pane, and then do the following:</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Type </a:t>
            </a:r>
            <a:r>
              <a:rPr lang="en-US" sz="1200" b="0" baseline="0" dirty="0" smtClean="0"/>
              <a:t>list, select </a:t>
            </a:r>
            <a:r>
              <a:rPr lang="en-US" sz="1200" b="1" baseline="0" dirty="0" smtClean="0"/>
              <a:t>Linear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Click the button next to </a:t>
            </a:r>
            <a:r>
              <a:rPr lang="en-US" sz="1200" b="1" baseline="0" dirty="0" smtClean="0"/>
              <a:t>Direction</a:t>
            </a:r>
            <a:r>
              <a:rPr lang="en-US" sz="1200" b="0" baseline="0" dirty="0" smtClean="0"/>
              <a:t>, and then click </a:t>
            </a:r>
            <a:r>
              <a:rPr lang="en-US" sz="1200" b="1" baseline="0" dirty="0" smtClean="0"/>
              <a:t>Linear Down </a:t>
            </a:r>
            <a:r>
              <a:rPr lang="en-US" sz="1200" b="0" baseline="0" dirty="0" smtClean="0"/>
              <a:t>(first row, second option from the left).</a:t>
            </a:r>
            <a:r>
              <a:rPr lang="en-US" sz="1200" b="1"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first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second option from the left).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second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 Lighter 25%</a:t>
            </a:r>
            <a:r>
              <a:rPr lang="en-US" sz="1200" b="0" baseline="0" dirty="0" smtClean="0"/>
              <a:t> (fourth row, second option from the left)</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smtClean="0">
              <a:solidFill>
                <a:schemeClr val="tx1"/>
              </a:solidFill>
              <a:latin typeface="+mn-lt"/>
              <a:ea typeface="+mn-ea"/>
              <a:cs typeface="+mn-cs"/>
            </a:endParaRP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Top</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Rotate</a:t>
            </a:r>
            <a:r>
              <a:rPr lang="en-US" sz="1200" b="0" baseline="0" dirty="0" smtClean="0"/>
              <a:t>,</a:t>
            </a:r>
            <a:r>
              <a:rPr lang="en-US" sz="1200" b="1" baseline="0" dirty="0" smtClean="0"/>
              <a:t> </a:t>
            </a:r>
            <a:r>
              <a:rPr lang="en-US" sz="1200" b="0" baseline="0" dirty="0" smtClean="0"/>
              <a:t>and then click </a:t>
            </a:r>
            <a:r>
              <a:rPr lang="en-US" sz="1200" b="1" baseline="0" dirty="0" smtClean="0"/>
              <a:t>Flip Vertical</a:t>
            </a:r>
            <a:r>
              <a:rPr lang="en-US" sz="1200" b="0" baseline="0" dirty="0" smtClean="0"/>
              <a:t>.</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Also on the </a:t>
            </a:r>
            <a:r>
              <a:rPr lang="en-US" sz="1200" b="1" baseline="0" dirty="0" smtClean="0"/>
              <a:t>Home</a:t>
            </a:r>
            <a:r>
              <a:rPr lang="en-US" sz="1200" b="0" baseline="0" dirty="0" smtClean="0"/>
              <a:t> tab,</a:t>
            </a:r>
            <a:r>
              <a:rPr lang="en-US" sz="1200" baseline="0" dirty="0" smtClean="0"/>
              <a:t>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Bottom</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aseline="0" dirty="0" smtClean="0"/>
              <a:t>Also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indent="-228600" defTabSz="803275">
              <a:buFont typeface="+mj-lt"/>
              <a:buAutoNum type="arabicPeriod" startAt="13"/>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lvl="1" indent="-228600" defTabSz="803275">
              <a:buFont typeface="Arial" pitchFamily="34" charset="0"/>
              <a:buChar char="•"/>
            </a:pPr>
            <a:r>
              <a:rPr lang="en-US" sz="1200" baseline="0" dirty="0" smtClean="0"/>
              <a:t>In the </a:t>
            </a:r>
            <a:r>
              <a:rPr lang="en-US" sz="1200" b="1" baseline="0" dirty="0" smtClean="0"/>
              <a:t>Shape Height </a:t>
            </a:r>
            <a:r>
              <a:rPr lang="en-US" sz="1200" baseline="0" dirty="0" smtClean="0"/>
              <a:t>box, enter </a:t>
            </a:r>
            <a:r>
              <a:rPr lang="en-US" sz="1200" b="1" baseline="0" dirty="0" smtClean="0"/>
              <a:t>2.55”</a:t>
            </a:r>
            <a:r>
              <a:rPr lang="en-US" sz="1200" baseline="0" dirty="0" smtClean="0"/>
              <a:t>.</a:t>
            </a:r>
          </a:p>
          <a:p>
            <a:pPr marL="685800" lvl="1" indent="-228600" defTabSz="803275">
              <a:buFont typeface="Arial" pitchFamily="34" charset="0"/>
              <a:buChar char="•"/>
            </a:pPr>
            <a:r>
              <a:rPr lang="en-US" sz="1200" baseline="0" dirty="0" smtClean="0"/>
              <a:t>In the </a:t>
            </a:r>
            <a:r>
              <a:rPr lang="en-US" sz="1200" b="1" baseline="0" dirty="0" smtClean="0"/>
              <a:t>Shape Width </a:t>
            </a:r>
            <a:r>
              <a:rPr lang="en-US" sz="1200" baseline="0" dirty="0" smtClean="0"/>
              <a:t>box, enter </a:t>
            </a:r>
            <a:r>
              <a:rPr lang="en-US" sz="1200" b="1" baseline="0" dirty="0" smtClean="0"/>
              <a:t>1.06”</a:t>
            </a:r>
            <a:r>
              <a:rPr lang="en-US" sz="1200" baseline="0" dirty="0" smtClean="0"/>
              <a:t>.</a:t>
            </a:r>
          </a:p>
          <a:p>
            <a:pPr marL="228600" indent="-228600" defTabSz="803275">
              <a:buFont typeface="+mj-lt"/>
              <a:buAutoNum type="arabicPeriod" startAt="13"/>
            </a:pPr>
            <a:r>
              <a:rPr lang="en-US" sz="1200" baseline="0" dirty="0" smtClean="0"/>
              <a:t>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 Shape </a:t>
            </a:r>
            <a:r>
              <a:rPr lang="en-US" sz="1200" baseline="0" dirty="0" smtClean="0"/>
              <a:t>dialog box, in the left pane, click </a:t>
            </a:r>
            <a:r>
              <a:rPr lang="en-US" sz="1200" b="1" baseline="0" dirty="0" smtClean="0"/>
              <a:t>Line Color</a:t>
            </a:r>
            <a:r>
              <a:rPr lang="en-US" sz="1200" b="0" baseline="0" dirty="0" smtClean="0"/>
              <a:t>. I</a:t>
            </a:r>
            <a:r>
              <a:rPr lang="en-US" sz="1200" baseline="0" dirty="0" smtClean="0"/>
              <a:t>n the </a:t>
            </a:r>
            <a:r>
              <a:rPr lang="en-US" sz="1200" b="1" baseline="0" dirty="0" smtClean="0"/>
              <a:t>Line Color </a:t>
            </a:r>
            <a:r>
              <a:rPr lang="en-US" sz="1200" baseline="0" dirty="0" smtClean="0"/>
              <a:t>pane, select </a:t>
            </a:r>
            <a:r>
              <a:rPr lang="en-US" sz="1200" b="1" baseline="0" dirty="0" smtClean="0"/>
              <a:t>No line</a:t>
            </a:r>
            <a:r>
              <a:rPr lang="en-US" sz="1200" baseline="0" dirty="0" smtClean="0"/>
              <a:t>.</a:t>
            </a:r>
          </a:p>
          <a:p>
            <a:pPr marL="228600" indent="-228600" defTabSz="803275">
              <a:buFont typeface="+mj-lt"/>
              <a:buAutoNum type="arabicPeriod" startAt="13"/>
            </a:pPr>
            <a:r>
              <a:rPr lang="en-US" sz="1200" b="0" baseline="0" dirty="0" smtClean="0"/>
              <a:t>Also in the </a:t>
            </a:r>
            <a:r>
              <a:rPr lang="en-US" sz="1200" b="1" baseline="0" dirty="0" smtClean="0"/>
              <a:t>Format Shape </a:t>
            </a:r>
            <a:r>
              <a:rPr lang="en-US" sz="1200" baseline="0" dirty="0" smtClean="0"/>
              <a:t>dialog box, in the left pane, </a:t>
            </a:r>
            <a:r>
              <a:rPr lang="en-US" sz="1200" b="0" baseline="0" dirty="0" smtClean="0"/>
              <a:t>click </a:t>
            </a:r>
            <a:r>
              <a:rPr lang="en-US" sz="1200" b="1" baseline="0" dirty="0" smtClean="0"/>
              <a:t>Fill</a:t>
            </a:r>
            <a:r>
              <a:rPr lang="en-US" sz="1200" b="0" baseline="0" dirty="0" smtClean="0"/>
              <a:t>. In the </a:t>
            </a:r>
            <a:r>
              <a:rPr lang="en-US" sz="1200" b="1" baseline="0" dirty="0" smtClean="0"/>
              <a:t>Fill</a:t>
            </a:r>
            <a:r>
              <a:rPr lang="en-US" sz="1200" b="0" baseline="0" dirty="0" smtClean="0"/>
              <a:t> pane,</a:t>
            </a:r>
            <a:r>
              <a:rPr lang="en-US" sz="1200" b="1" baseline="0" dirty="0" smtClean="0"/>
              <a:t> </a:t>
            </a:r>
            <a:r>
              <a:rPr lang="en-US" sz="1200" b="0" baseline="0" dirty="0" smtClean="0"/>
              <a:t>select</a:t>
            </a:r>
            <a:r>
              <a:rPr lang="en-US" sz="1200" b="1" baseline="0" dirty="0" smtClean="0"/>
              <a:t> Solid</a:t>
            </a:r>
            <a:r>
              <a:rPr lang="en-US" sz="1200" baseline="0" dirty="0" smtClean="0"/>
              <a:t> </a:t>
            </a:r>
            <a:r>
              <a:rPr lang="en-US" sz="1200" b="1" baseline="0" dirty="0" smtClean="0"/>
              <a:t>fill</a:t>
            </a:r>
            <a:r>
              <a:rPr lang="en-US" sz="1200" b="0" baseline="0" dirty="0" smtClean="0"/>
              <a:t>, 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Black, Text 1, Lighter 25%</a:t>
            </a:r>
            <a:r>
              <a:rPr lang="en-US" sz="1200" b="0" i="1" baseline="0" dirty="0" smtClean="0"/>
              <a:t> </a:t>
            </a:r>
            <a:r>
              <a:rPr lang="en-US" sz="1200" b="0" baseline="0" dirty="0" smtClean="0"/>
              <a:t>(fourth row, second option from the left)</a:t>
            </a:r>
            <a:r>
              <a:rPr lang="en-US" sz="1200" baseline="0" dirty="0" smtClean="0"/>
              <a:t>.</a:t>
            </a:r>
            <a:endParaRPr lang="en-US" sz="1200" b="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 </a:t>
            </a:r>
          </a:p>
          <a:p>
            <a:pPr marL="685800" lvl="1" indent="-228600" defTabSz="803275">
              <a:buFont typeface="+mj-lt"/>
              <a:buAutoNum type="arabicPeriod"/>
            </a:pPr>
            <a:r>
              <a:rPr lang="en-US" sz="1200" b="0" i="0" baseline="0" dirty="0" smtClean="0"/>
              <a:t>Click </a:t>
            </a:r>
            <a:r>
              <a:rPr lang="en-US" sz="1200" b="1" i="0" baseline="0" dirty="0" smtClean="0"/>
              <a:t>Align to Slide</a:t>
            </a:r>
            <a:r>
              <a:rPr lang="en-US" sz="1200" b="0" i="0" baseline="0" dirty="0" smtClean="0"/>
              <a:t>.</a:t>
            </a:r>
          </a:p>
          <a:p>
            <a:pPr marL="685800" lvl="1" indent="-228600" defTabSz="803275">
              <a:buFont typeface="+mj-lt"/>
              <a:buAutoNum type="arabicPeriod"/>
            </a:pPr>
            <a:r>
              <a:rPr lang="en-US" sz="1200" b="0" i="0" baseline="0" dirty="0" smtClean="0"/>
              <a:t>Click </a:t>
            </a:r>
            <a:r>
              <a:rPr lang="en-US" sz="1200" b="1" i="0" baseline="0" dirty="0" smtClean="0"/>
              <a:t>Align Right</a:t>
            </a:r>
            <a:r>
              <a:rPr lang="en-US" sz="1200" b="0" i="0" baseline="0" dirty="0" smtClean="0"/>
              <a:t>. </a:t>
            </a:r>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Select the duplicate rectangle.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lvl="1" indent="-228600" defTabSz="803275">
              <a:buFont typeface="+mj-lt"/>
              <a:buAutoNum type="arabicPeriod"/>
            </a:pPr>
            <a:r>
              <a:rPr lang="en-US" sz="1200" b="0" baseline="0" dirty="0" smtClean="0"/>
              <a:t>Click </a:t>
            </a:r>
            <a:r>
              <a:rPr lang="en-US" sz="1200" b="1" baseline="0" dirty="0" smtClean="0"/>
              <a:t>Align to Slide</a:t>
            </a:r>
            <a:r>
              <a:rPr lang="en-US" sz="1200" b="0" baseline="0" dirty="0" smtClean="0"/>
              <a:t>.</a:t>
            </a:r>
          </a:p>
          <a:p>
            <a:pPr marL="685800" lvl="1" indent="-228600" defTabSz="803275">
              <a:buFont typeface="+mj-lt"/>
              <a:buAutoNum type="arabicPeriod"/>
            </a:pPr>
            <a:r>
              <a:rPr lang="en-US" sz="1200" b="0" baseline="0" dirty="0" smtClean="0"/>
              <a:t>Click </a:t>
            </a:r>
            <a:r>
              <a:rPr lang="en-US" sz="1200" b="1" baseline="0" dirty="0" smtClean="0"/>
              <a:t>Align</a:t>
            </a:r>
            <a:r>
              <a:rPr lang="en-US" sz="1200" b="0" baseline="0" dirty="0" smtClean="0"/>
              <a:t> </a:t>
            </a:r>
            <a:r>
              <a:rPr lang="en-US" sz="1200" b="1" baseline="0" dirty="0" smtClean="0"/>
              <a:t>Left</a:t>
            </a:r>
            <a:r>
              <a:rPr lang="en-US" sz="1200" b="0" baseline="0" dirty="0" smtClean="0"/>
              <a:t>.</a:t>
            </a:r>
            <a:endParaRPr lang="en-US" sz="1200" b="0" i="1" baseline="0" dirty="0" smtClean="0"/>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endParaRPr lang="en-US" sz="1200" b="1" i="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Editing</a:t>
            </a:r>
            <a:r>
              <a:rPr lang="en-US" sz="1200" baseline="0" dirty="0" smtClean="0"/>
              <a:t> group, click </a:t>
            </a:r>
            <a:r>
              <a:rPr lang="en-US" sz="1200" b="1" baseline="0" dirty="0" smtClean="0"/>
              <a:t>Select</a:t>
            </a:r>
            <a:r>
              <a:rPr lang="en-US" sz="1200" baseline="0" dirty="0" smtClean="0"/>
              <a:t>, and then click </a:t>
            </a:r>
            <a:r>
              <a:rPr lang="en-US" sz="1200" b="1" baseline="0" dirty="0" smtClean="0"/>
              <a:t>Selection</a:t>
            </a:r>
            <a:r>
              <a:rPr lang="en-US" sz="1200" baseline="0" dirty="0" smtClean="0"/>
              <a:t> </a:t>
            </a:r>
            <a:r>
              <a:rPr lang="en-US" sz="1200" b="1" baseline="0" dirty="0" smtClean="0"/>
              <a:t>Pane</a:t>
            </a:r>
            <a:r>
              <a:rPr lang="en-US" sz="1200" baseline="0" dirty="0" smtClean="0"/>
              <a:t>. In the </a:t>
            </a:r>
            <a:r>
              <a:rPr lang="en-US" sz="1200" b="1" baseline="0" dirty="0" smtClean="0"/>
              <a:t>Selection and Visibility </a:t>
            </a:r>
            <a:r>
              <a:rPr lang="en-US" sz="1200" baseline="0" dirty="0" smtClean="0"/>
              <a:t>pane, select the </a:t>
            </a:r>
            <a:r>
              <a:rPr lang="en-US" sz="1200" b="0" baseline="0" dirty="0" smtClean="0"/>
              <a:t>rounded rectangle.</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Bring to Front</a:t>
            </a:r>
            <a:r>
              <a:rPr lang="en-US" sz="1200" b="0" baseline="0" dirty="0" smtClean="0"/>
              <a:t>.</a:t>
            </a:r>
          </a:p>
          <a:p>
            <a:pPr marL="228600" indent="-228600" defTabSz="803275">
              <a:buFont typeface="+mj-lt"/>
              <a:buAutoNum type="arabicPeriod" startAt="13"/>
            </a:pPr>
            <a:r>
              <a:rPr lang="en-US" sz="1200" baseline="0" dirty="0" smtClean="0"/>
              <a:t>In the </a:t>
            </a:r>
            <a:r>
              <a:rPr lang="en-US" sz="1200" b="1" baseline="0" dirty="0" smtClean="0"/>
              <a:t>Selection and Visibility </a:t>
            </a:r>
            <a:r>
              <a:rPr lang="en-US" sz="1200" baseline="0" dirty="0" smtClean="0"/>
              <a:t>pane, press and hold CTRL, and then select the rounded rectangle and four rectangles. </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Group</a:t>
            </a:r>
            <a:r>
              <a:rPr lang="en-US" sz="1200" b="0" baseline="0" dirty="0" smtClean="0"/>
              <a:t>.</a:t>
            </a:r>
          </a:p>
          <a:p>
            <a:pPr marL="228600" indent="-228600" defTabSz="803275">
              <a:buFont typeface="+mj-lt"/>
              <a:buAutoNum type="arabicPeriod" startAt="13"/>
            </a:pPr>
            <a:endParaRPr lang="en-US" sz="1200" b="0" baseline="0" dirty="0" smtClean="0"/>
          </a:p>
          <a:p>
            <a:pPr marL="228600" indent="-228600" defTabSz="803275">
              <a:buFont typeface="+mj-lt"/>
              <a:buAutoNum type="arabicPeriod" startAt="13"/>
            </a:pPr>
            <a:endParaRPr lang="en-US" sz="1200" b="0" baseline="0" dirty="0" smtClean="0"/>
          </a:p>
          <a:p>
            <a:pPr marL="228600" indent="-228600" defTabSz="803275">
              <a:buFont typeface="+mj-lt"/>
              <a:buNone/>
            </a:pPr>
            <a:r>
              <a:rPr lang="en-US" sz="1200" b="0" baseline="0" dirty="0" smtClean="0"/>
              <a:t>To reproduce the text effects on this slide, do the following:</a:t>
            </a:r>
          </a:p>
          <a:p>
            <a:pPr marL="228600" indent="-228600" defTabSz="803275">
              <a:buFont typeface="+mj-lt"/>
              <a:buAutoNum type="arabicPeriod"/>
            </a:pPr>
            <a:r>
              <a:rPr lang="en-US" sz="1200" b="0" baseline="0" dirty="0" smtClean="0"/>
              <a:t>On the </a:t>
            </a:r>
            <a:r>
              <a:rPr lang="en-US" sz="1200" b="1" baseline="0" dirty="0" smtClean="0"/>
              <a:t>Insert</a:t>
            </a:r>
            <a:r>
              <a:rPr lang="en-US" sz="1200" baseline="0" dirty="0" smtClean="0"/>
              <a:t> tab, in the </a:t>
            </a:r>
            <a:r>
              <a:rPr lang="en-US" sz="1200" b="1" baseline="0" dirty="0" smtClean="0"/>
              <a:t>Text</a:t>
            </a:r>
            <a:r>
              <a:rPr lang="en-US" sz="1200" baseline="0" dirty="0" smtClean="0"/>
              <a:t> group, click </a:t>
            </a:r>
            <a:r>
              <a:rPr lang="en-US" sz="1200" b="1" baseline="0" dirty="0" smtClean="0"/>
              <a:t>Text</a:t>
            </a:r>
            <a:r>
              <a:rPr lang="en-US" sz="1200" baseline="0" dirty="0" smtClean="0"/>
              <a:t> </a:t>
            </a:r>
            <a:r>
              <a:rPr lang="en-US" sz="1200" b="1" baseline="0" dirty="0" smtClean="0"/>
              <a:t>Box</a:t>
            </a:r>
            <a:r>
              <a:rPr lang="en-US" sz="1200" b="0" baseline="0" dirty="0" smtClean="0"/>
              <a:t>. On the slide, </a:t>
            </a:r>
            <a:r>
              <a:rPr lang="en-US" sz="1200" baseline="0" dirty="0" smtClean="0"/>
              <a:t>drag to draw a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baseline="0" dirty="0" smtClean="0"/>
              <a:t>Calibri </a:t>
            </a:r>
            <a:r>
              <a:rPr lang="en-US" sz="1200" i="0" baseline="0" dirty="0" smtClean="0"/>
              <a:t>font and a font size of </a:t>
            </a:r>
            <a:r>
              <a:rPr lang="en-US" sz="1200" b="1" i="0" baseline="0" dirty="0" smtClean="0"/>
              <a:t>26</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baseline="0" dirty="0" smtClean="0"/>
              <a:t>White, Background 1 </a:t>
            </a:r>
            <a:r>
              <a:rPr lang="en-US" sz="1200" b="0" baseline="0" dirty="0" smtClean="0"/>
              <a:t>(first row, first option from the left)</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a:t>
            </a:r>
          </a:p>
          <a:p>
            <a:pPr marL="228600" indent="-228600" defTabSz="803275">
              <a:buFont typeface="+mj-lt"/>
              <a:buAutoNum type="arabicPeriod"/>
            </a:pPr>
            <a:r>
              <a:rPr lang="en-US" sz="1200" baseline="0" dirty="0" smtClean="0"/>
              <a:t>Drag the text box</a:t>
            </a:r>
            <a:r>
              <a:rPr lang="en-US" sz="1200" b="0" baseline="0" dirty="0" smtClean="0"/>
              <a:t> to the lower left part of the rounded rectangle. </a:t>
            </a:r>
            <a:endParaRPr lang="en-US" sz="1200" baseline="0" dirty="0" smtClean="0"/>
          </a:p>
          <a:p>
            <a:pPr defTabSz="803275"/>
            <a:endParaRPr lang="en-US" sz="1200" baseline="0" dirty="0" smtClean="0"/>
          </a:p>
          <a:p>
            <a:pPr defTabSz="803275"/>
            <a:endParaRPr lang="en-US" sz="1200" baseline="0" dirty="0" smtClean="0"/>
          </a:p>
          <a:p>
            <a:pPr defTabSz="803275"/>
            <a:r>
              <a:rPr lang="en-US" sz="1200" baseline="0" dirty="0" smtClean="0"/>
              <a:t>To reproduce the animation effects for the picture on this slide, do the following:</a:t>
            </a:r>
          </a:p>
          <a:p>
            <a:pPr marL="228600" indent="-228600">
              <a:buFont typeface="+mj-lt"/>
              <a:buAutoNum type="arabicPeriod"/>
            </a:pPr>
            <a:r>
              <a:rPr lang="en-US" sz="1200" baseline="0" dirty="0" smtClean="0"/>
              <a:t>On the slide, select the picture.</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Motion Paths</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Add Motion Paths </a:t>
            </a:r>
            <a:r>
              <a:rPr lang="en-US" sz="1200" baseline="0" dirty="0" smtClean="0"/>
              <a:t>dialog box, under </a:t>
            </a:r>
            <a:r>
              <a:rPr lang="en-US" sz="1200" b="1" baseline="0" dirty="0" smtClean="0"/>
              <a:t>Lines and Curves</a:t>
            </a:r>
            <a:r>
              <a:rPr lang="en-US" sz="1200" baseline="0" dirty="0" smtClean="0"/>
              <a:t>, click </a:t>
            </a:r>
            <a:r>
              <a:rPr lang="en-US" sz="1200" b="1" baseline="0" dirty="0" smtClean="0"/>
              <a:t>Up</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a:t>
            </a:r>
            <a:r>
              <a:rPr lang="en-US" sz="1200" b="1" baseline="0" dirty="0" smtClean="0"/>
              <a:t>Up</a:t>
            </a:r>
            <a:r>
              <a:rPr lang="en-US" sz="1200" baseline="0" dirty="0" smtClean="0"/>
              <a:t> motion path, and then do the following: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end point (red arrow) of the motion path to the top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starting point (green arrow) of the motion path to the bottom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animation effects for the text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3.0</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Exit</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8.0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8.5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13.0</a:t>
            </a:r>
            <a:r>
              <a:rPr lang="en-US" sz="1200" b="0" baseline="0" dirty="0" smtClean="0"/>
              <a:t>, and then click </a:t>
            </a:r>
            <a:r>
              <a:rPr lang="en-US" sz="1200" b="1" baseline="0" dirty="0" smtClean="0"/>
              <a:t>OK</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second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a:t>
            </a:r>
            <a:r>
              <a:rPr lang="en-US" sz="1200" baseline="0" dirty="0" smtClean="0"/>
              <a:t>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third text box and edit the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19.5</a:t>
            </a:r>
            <a:r>
              <a:rPr lang="en-US" sz="1200" b="0" baseline="0" dirty="0" smtClean="0"/>
              <a:t>, and then click </a:t>
            </a:r>
            <a:r>
              <a:rPr lang="en-US" sz="1200" b="1" baseline="0" dirty="0" smtClean="0"/>
              <a:t>OK</a:t>
            </a:r>
            <a:r>
              <a:rPr lang="en-US" sz="1200" b="0" baseline="0" dirty="0" smtClean="0"/>
              <a:t>.</a:t>
            </a:r>
            <a:endParaRPr lang="en-US" sz="1200" baseline="0" dirty="0" smtClean="0"/>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press and hold CTRL, and then select the three text boxes. </a:t>
            </a: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Selected Objects</a:t>
            </a:r>
            <a:r>
              <a:rPr lang="en-US" sz="1200" b="0" baseline="0" dirty="0" smtClean="0"/>
              <a:t>.</a:t>
            </a:r>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Middle</a:t>
            </a:r>
            <a:r>
              <a:rPr lang="en-US" sz="1200" baseline="0" dirty="0" smtClean="0"/>
              <a:t>.</a:t>
            </a:r>
            <a:endParaRPr lang="en-US" sz="1200" b="1" baseline="0" dirty="0" smtClean="0"/>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Center</a:t>
            </a:r>
            <a:r>
              <a:rPr lang="en-US" sz="1200" baseline="0" dirty="0" smtClean="0"/>
              <a:t>.</a:t>
            </a:r>
            <a:endParaRPr lang="en-US" sz="1200" b="1"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startAt="11"/>
              <a:tabLst/>
              <a:defRPr/>
            </a:pPr>
            <a:endParaRPr lang="en-US" sz="1200" b="0" baseline="0" dirty="0" smtClean="0"/>
          </a:p>
          <a:p>
            <a:pPr marL="228600" marR="0" indent="-228600" algn="l" defTabSz="803275" rtl="0" eaLnBrk="1" fontAlgn="auto" latinLnBrk="0" hangingPunct="1">
              <a:lnSpc>
                <a:spcPct val="90000"/>
              </a:lnSpc>
              <a:spcBef>
                <a:spcPts val="0"/>
              </a:spcBef>
              <a:spcAft>
                <a:spcPts val="600"/>
              </a:spcAft>
              <a:buClrTx/>
              <a:buSzTx/>
              <a:buFont typeface="+mj-lt"/>
              <a:buNone/>
              <a:tabLst/>
              <a:defRPr/>
            </a:pPr>
            <a:r>
              <a:rPr lang="en-US" sz="1200" b="0" baseline="0" dirty="0" smtClean="0"/>
              <a:t>To reproduce the animation effects for the shapes on this slide, do the following:</a:t>
            </a:r>
            <a:endParaRPr lang="en-US" sz="1200"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On the slide, select the rounded rectangle and the group of shapes that form the background of the slide. </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Emphasis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Grow/Shrink</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indent="-228600">
              <a:buFont typeface="+mj-lt"/>
              <a:buAutoNum type="arabicPeriod"/>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Animations</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Animation</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Effect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Options</a:t>
            </a:r>
            <a:r>
              <a:rPr lang="en-US" sz="1200" kern="1200" dirty="0" smtClean="0">
                <a:solidFill>
                  <a:schemeClr val="tx1"/>
                </a:solidFill>
                <a:effectLst/>
                <a:latin typeface="+mn-lt"/>
                <a:ea typeface="+mn-ea"/>
                <a:cs typeface="+mn-cs"/>
              </a:rPr>
              <a:t>, and then click </a:t>
            </a:r>
            <a:r>
              <a:rPr lang="en-US" sz="1200" b="1" kern="1200" dirty="0" smtClean="0">
                <a:solidFill>
                  <a:schemeClr val="tx1"/>
                </a:solidFill>
                <a:effectLst/>
                <a:latin typeface="+mn-lt"/>
                <a:ea typeface="+mn-ea"/>
                <a:cs typeface="+mn-cs"/>
              </a:rPr>
              <a:t>Horizontal</a:t>
            </a:r>
            <a:r>
              <a:rPr lang="en-US" sz="1200" kern="1200" dirty="0" smtClean="0">
                <a:solidFill>
                  <a:schemeClr val="tx1"/>
                </a:solidFill>
                <a:effectLst/>
                <a:latin typeface="+mn-lt"/>
                <a:ea typeface="+mn-ea"/>
                <a:cs typeface="+mn-cs"/>
              </a:rPr>
              <a:t>.</a:t>
            </a:r>
            <a:endParaRPr lang="en-US" sz="1200" baseline="0" dirty="0" smtClean="0"/>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Exit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1</a:t>
            </a:r>
            <a:r>
              <a:rPr lang="en-US" sz="1200" baseline="0" dirty="0" smtClean="0"/>
              <a:t>.</a:t>
            </a:r>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endParaRPr lang="en-US" sz="1200" baseline="0" dirty="0" smtClean="0"/>
          </a:p>
          <a:p>
            <a:pPr defTabSz="803275"/>
            <a:endParaRPr lang="en-US" sz="1200" baseline="0" dirty="0" smtClean="0"/>
          </a:p>
        </p:txBody>
      </p:sp>
      <p:sp>
        <p:nvSpPr>
          <p:cNvPr id="5" name="Slide Image Placeholder 4"/>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5977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Weather</a:t>
            </a:r>
            <a:r>
              <a:rPr lang="en-US" sz="1200" baseline="0" dirty="0" smtClean="0"/>
              <a:t> Under ground </a:t>
            </a:r>
            <a:r>
              <a:rPr lang="en-US" sz="1200" dirty="0" smtClean="0"/>
              <a:t>measured at JFK International Airport</a:t>
            </a:r>
          </a:p>
          <a:p>
            <a:pPr marL="342900" indent="-342900">
              <a:buFont typeface="Arial" panose="020B0604020202020204" pitchFamily="34" charset="0"/>
              <a:buChar char="•"/>
            </a:pPr>
            <a:r>
              <a:rPr lang="en-US" sz="1200" dirty="0" smtClean="0"/>
              <a:t>After briefly exploring a condensed version of the</a:t>
            </a:r>
          </a:p>
          <a:p>
            <a:r>
              <a:rPr lang="en-US" sz="1200" dirty="0" smtClean="0"/>
              <a:t>yellow line data found in a </a:t>
            </a:r>
            <a:r>
              <a:rPr lang="en-US" sz="1200" dirty="0" err="1" smtClean="0"/>
              <a:t>Kaggle</a:t>
            </a:r>
            <a:r>
              <a:rPr lang="en-US" sz="1200" dirty="0" smtClean="0"/>
              <a:t> competition (found here) and </a:t>
            </a:r>
            <a:r>
              <a:rPr lang="en-US" sz="1200" dirty="0" err="1" smtClean="0"/>
              <a:t>nding</a:t>
            </a:r>
            <a:r>
              <a:rPr lang="en-US" sz="1200" dirty="0" smtClean="0"/>
              <a:t> no statistically-relevant</a:t>
            </a:r>
          </a:p>
          <a:p>
            <a:r>
              <a:rPr lang="en-US" sz="1200" dirty="0" smtClean="0"/>
              <a:t>correlations between this data and various statistics, the team decided to focus on the green line</a:t>
            </a:r>
          </a:p>
          <a:p>
            <a:r>
              <a:rPr lang="en-US" sz="1200" dirty="0" smtClean="0"/>
              <a:t>data, as stronger correlations were found here for reasons that will be discussed later.</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4</a:t>
            </a:fld>
            <a:endParaRPr lang="en-US"/>
          </a:p>
        </p:txBody>
      </p:sp>
    </p:spTree>
    <p:extLst>
      <p:ext uri="{BB962C8B-B14F-4D97-AF65-F5344CB8AC3E}">
        <p14:creationId xmlns:p14="http://schemas.microsoft.com/office/powerpoint/2010/main" val="18904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5</a:t>
            </a:fld>
            <a:endParaRPr lang="en-US"/>
          </a:p>
        </p:txBody>
      </p:sp>
    </p:spTree>
    <p:extLst>
      <p:ext uri="{BB962C8B-B14F-4D97-AF65-F5344CB8AC3E}">
        <p14:creationId xmlns:p14="http://schemas.microsoft.com/office/powerpoint/2010/main" val="295723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dirty="0" smtClean="0"/>
              <a:t>The team thought that these aggregated statistics could be used to see meaningful</a:t>
            </a:r>
          </a:p>
          <a:p>
            <a:r>
              <a:rPr lang="en-US" sz="2400" dirty="0" smtClean="0"/>
              <a:t>correlations during analysis. </a:t>
            </a:r>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6</a:t>
            </a:fld>
            <a:endParaRPr lang="en-US"/>
          </a:p>
        </p:txBody>
      </p:sp>
    </p:spTree>
    <p:extLst>
      <p:ext uri="{BB962C8B-B14F-4D97-AF65-F5344CB8AC3E}">
        <p14:creationId xmlns:p14="http://schemas.microsoft.com/office/powerpoint/2010/main" val="22672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 hypothesized that this was because the yellow line primarily services </a:t>
            </a:r>
            <a:r>
              <a:rPr lang="en-US" sz="2000" dirty="0" err="1" smtClean="0"/>
              <a:t>manhattan</a:t>
            </a:r>
            <a:r>
              <a:rPr lang="en-US" sz="2000" dirty="0" smtClean="0"/>
              <a:t>, where traffic is too congested for weather to have much effect on duration.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The green line runs outside of Manhattan</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9</a:t>
            </a:fld>
            <a:endParaRPr lang="en-US"/>
          </a:p>
        </p:txBody>
      </p:sp>
    </p:spTree>
    <p:extLst>
      <p:ext uri="{BB962C8B-B14F-4D97-AF65-F5344CB8AC3E}">
        <p14:creationId xmlns:p14="http://schemas.microsoft.com/office/powerpoint/2010/main" val="127855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Scraper : duplicate column headers were removed and a month column was added manually in excel.  </a:t>
            </a:r>
          </a:p>
        </p:txBody>
      </p:sp>
      <p:sp>
        <p:nvSpPr>
          <p:cNvPr id="4" name="Slide Number Placeholder 3"/>
          <p:cNvSpPr>
            <a:spLocks noGrp="1"/>
          </p:cNvSpPr>
          <p:nvPr>
            <p:ph type="sldNum" sz="quarter" idx="10"/>
          </p:nvPr>
        </p:nvSpPr>
        <p:spPr/>
        <p:txBody>
          <a:bodyPr/>
          <a:lstStyle/>
          <a:p>
            <a:fld id="{96D8C5D9-3547-4831-8633-BF30DE83A73E}" type="slidenum">
              <a:rPr lang="en-US" smtClean="0"/>
              <a:t>10</a:t>
            </a:fld>
            <a:endParaRPr lang="en-US"/>
          </a:p>
        </p:txBody>
      </p:sp>
    </p:spTree>
    <p:extLst>
      <p:ext uri="{BB962C8B-B14F-4D97-AF65-F5344CB8AC3E}">
        <p14:creationId xmlns:p14="http://schemas.microsoft.com/office/powerpoint/2010/main" val="12460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more room for effect than in the Manhattan-based yellow line data, average speeds are</a:t>
            </a:r>
          </a:p>
          <a:p>
            <a:r>
              <a:rPr lang="en-US" dirty="0" smtClean="0"/>
              <a:t>still low for this data, which means that weather likely would not have as much impact as on</a:t>
            </a:r>
          </a:p>
          <a:p>
            <a:r>
              <a:rPr lang="en-US" dirty="0" smtClean="0"/>
              <a:t>roads with higher speeds such as highways.</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16</a:t>
            </a:fld>
            <a:endParaRPr lang="en-US"/>
          </a:p>
        </p:txBody>
      </p:sp>
    </p:spTree>
    <p:extLst>
      <p:ext uri="{BB962C8B-B14F-4D97-AF65-F5344CB8AC3E}">
        <p14:creationId xmlns:p14="http://schemas.microsoft.com/office/powerpoint/2010/main" val="285830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18</a:t>
            </a:fld>
            <a:endParaRPr lang="en-US"/>
          </a:p>
        </p:txBody>
      </p:sp>
    </p:spTree>
    <p:extLst>
      <p:ext uri="{BB962C8B-B14F-4D97-AF65-F5344CB8AC3E}">
        <p14:creationId xmlns:p14="http://schemas.microsoft.com/office/powerpoint/2010/main" val="393744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19</a:t>
            </a:fld>
            <a:endParaRPr lang="en-US"/>
          </a:p>
        </p:txBody>
      </p:sp>
    </p:spTree>
    <p:extLst>
      <p:ext uri="{BB962C8B-B14F-4D97-AF65-F5344CB8AC3E}">
        <p14:creationId xmlns:p14="http://schemas.microsoft.com/office/powerpoint/2010/main" val="25676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2421834"/>
      </p:ext>
    </p:extLst>
  </p:cSld>
  <p:clrMap bg1="dk1" tx1="lt1" bg2="dk2" tx2="lt2" accent1="accent1" accent2="accent2" accent3="accent3" accent4="accent4" accent5="accent5" accent6="accent6" hlink="hlink" folHlink="folHlink"/>
  <p:sldLayoutIdLst>
    <p:sldLayoutId id="214748364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50000"/>
                <a:lumOff val="50000"/>
              </a:schemeClr>
            </a:gs>
          </a:gsLst>
          <a:lin ang="54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0" y="2057400"/>
            <a:ext cx="9144000" cy="3364992"/>
          </a:xfrm>
          <a:prstGeom prst="rect">
            <a:avLst/>
          </a:prstGeom>
        </p:spPr>
      </p:pic>
      <p:grpSp>
        <p:nvGrpSpPr>
          <p:cNvPr id="16" name="Group 16"/>
          <p:cNvGrpSpPr/>
          <p:nvPr/>
        </p:nvGrpSpPr>
        <p:grpSpPr>
          <a:xfrm>
            <a:off x="0" y="0"/>
            <a:ext cx="9144000" cy="6878946"/>
            <a:chOff x="0" y="105157"/>
            <a:chExt cx="9144000" cy="6878946"/>
          </a:xfrm>
        </p:grpSpPr>
        <p:sp>
          <p:nvSpPr>
            <p:cNvPr id="17" name="Rectangle 16"/>
            <p:cNvSpPr/>
            <p:nvPr/>
          </p:nvSpPr>
          <p:spPr>
            <a:xfrm>
              <a:off x="0" y="105157"/>
              <a:ext cx="9144000" cy="2295144"/>
            </a:xfrm>
            <a:prstGeom prst="rect">
              <a:avLst/>
            </a:prstGeom>
            <a:gradFill>
              <a:gsLst>
                <a:gs pos="0">
                  <a:schemeClr val="bg1"/>
                </a:gs>
                <a:gs pos="100000">
                  <a:schemeClr val="bg1">
                    <a:lumMod val="75000"/>
                    <a:lumOff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0" y="4688959"/>
              <a:ext cx="9144000" cy="2295144"/>
            </a:xfrm>
            <a:prstGeom prst="rect">
              <a:avLst/>
            </a:prstGeom>
            <a:gradFill flip="none" rotWithShape="1">
              <a:gsLst>
                <a:gs pos="0">
                  <a:schemeClr val="bg1"/>
                </a:gs>
                <a:gs pos="100000">
                  <a:schemeClr val="bg1">
                    <a:lumMod val="75000"/>
                    <a:lumOff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0" y="2391157"/>
              <a:ext cx="967563"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176438" y="2391157"/>
              <a:ext cx="967562"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914400" y="2400301"/>
              <a:ext cx="7315200" cy="2286000"/>
            </a:xfrm>
            <a:prstGeom prst="roundRect">
              <a:avLst>
                <a:gd name="adj" fmla="val 11933"/>
              </a:avLst>
            </a:prstGeom>
            <a:noFill/>
            <a:ln w="127000">
              <a:solidFill>
                <a:srgbClr val="FFFFFF"/>
              </a:solidFill>
            </a:ln>
            <a:scene3d>
              <a:camera prst="orthographicFront"/>
              <a:lightRig rig="freez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 name="TextBox 4"/>
          <p:cNvSpPr txBox="1"/>
          <p:nvPr/>
        </p:nvSpPr>
        <p:spPr>
          <a:xfrm>
            <a:off x="1676400" y="1267998"/>
            <a:ext cx="6400800" cy="523220"/>
          </a:xfrm>
          <a:prstGeom prst="rect">
            <a:avLst/>
          </a:prstGeom>
          <a:noFill/>
        </p:spPr>
        <p:txBody>
          <a:bodyPr wrap="square" rtlCol="0">
            <a:spAutoFit/>
          </a:bodyPr>
          <a:lstStyle/>
          <a:p>
            <a:r>
              <a:rPr lang="en-US" sz="2800" dirty="0" smtClean="0"/>
              <a:t>NYC Transportation Weather Study</a:t>
            </a:r>
            <a:endParaRPr lang="en-US" sz="2800" dirty="0"/>
          </a:p>
        </p:txBody>
      </p:sp>
      <p:sp>
        <p:nvSpPr>
          <p:cNvPr id="8" name="TextBox 7"/>
          <p:cNvSpPr txBox="1"/>
          <p:nvPr/>
        </p:nvSpPr>
        <p:spPr>
          <a:xfrm>
            <a:off x="1447800" y="4953001"/>
            <a:ext cx="7086600" cy="369332"/>
          </a:xfrm>
          <a:prstGeom prst="rect">
            <a:avLst/>
          </a:prstGeom>
          <a:noFill/>
        </p:spPr>
        <p:txBody>
          <a:bodyPr wrap="square" rtlCol="0">
            <a:spAutoFit/>
          </a:bodyPr>
          <a:lstStyle/>
          <a:p>
            <a:r>
              <a:rPr lang="en-US" dirty="0" smtClean="0"/>
              <a:t>By Ian Gross, Diana Edwards, Stephen </a:t>
            </a:r>
            <a:r>
              <a:rPr lang="en-US" dirty="0" err="1" smtClean="0"/>
              <a:t>Notley</a:t>
            </a:r>
            <a:r>
              <a:rPr lang="en-US" dirty="0" smtClean="0"/>
              <a:t>, </a:t>
            </a:r>
            <a:r>
              <a:rPr lang="en-US" dirty="0" err="1"/>
              <a:t>Jianhui</a:t>
            </a:r>
            <a:r>
              <a:rPr lang="en-US" dirty="0"/>
              <a:t> </a:t>
            </a:r>
            <a:r>
              <a:rPr lang="en-US" dirty="0" smtClean="0"/>
              <a:t>Lu, </a:t>
            </a:r>
            <a:r>
              <a:rPr lang="en-US" dirty="0" err="1" smtClean="0"/>
              <a:t>Animesh</a:t>
            </a:r>
            <a:r>
              <a:rPr lang="en-US" dirty="0" smtClean="0"/>
              <a:t> </a:t>
            </a:r>
            <a:r>
              <a:rPr lang="en-US" dirty="0" err="1" smtClean="0"/>
              <a:t>Tripathy</a:t>
            </a:r>
            <a:endParaRPr lang="en-US" dirty="0"/>
          </a:p>
        </p:txBody>
      </p:sp>
    </p:spTree>
    <p:extLst>
      <p:ext uri="{BB962C8B-B14F-4D97-AF65-F5344CB8AC3E}">
        <p14:creationId xmlns:p14="http://schemas.microsoft.com/office/powerpoint/2010/main" val="31548928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6"/>
                                        </p:tgtEl>
                                      </p:cBhvr>
                                      <p:by x="150000" y="100000"/>
                                    </p:animScale>
                                  </p:childTnLst>
                                </p:cTn>
                              </p:par>
                              <p:par>
                                <p:cTn id="7" presetID="10" presetClass="exit" presetSubtype="0" fill="hold" nodeType="withEffect">
                                  <p:stCondLst>
                                    <p:cond delay="0"/>
                                  </p:stCondLst>
                                  <p:childTnLst>
                                    <p:animEffect transition="out" filter="fade">
                                      <p:cBhvr>
                                        <p:cTn id="8" dur="1000"/>
                                        <p:tgtEl>
                                          <p:spTgt spid="16"/>
                                        </p:tgtEl>
                                      </p:cBhvr>
                                    </p:animEffect>
                                    <p:set>
                                      <p:cBhvr>
                                        <p:cTn id="9"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Tools</a:t>
            </a:r>
            <a:endParaRPr lang="en-US" sz="4800" dirty="0"/>
          </a:p>
        </p:txBody>
      </p:sp>
      <p:sp>
        <p:nvSpPr>
          <p:cNvPr id="6" name="TextBox 5"/>
          <p:cNvSpPr txBox="1"/>
          <p:nvPr/>
        </p:nvSpPr>
        <p:spPr>
          <a:xfrm>
            <a:off x="1143000" y="1828800"/>
            <a:ext cx="68580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extension in Google Chrome called Data Miner was used to </a:t>
            </a:r>
            <a:r>
              <a:rPr lang="en-US" sz="2400" dirty="0" smtClean="0"/>
              <a:t>scrape weather </a:t>
            </a:r>
            <a:r>
              <a:rPr lang="en-US" sz="2400" dirty="0"/>
              <a:t>data </a:t>
            </a:r>
            <a:r>
              <a:rPr lang="en-US" sz="2400" dirty="0" smtClean="0"/>
              <a:t>into a CSV file. </a:t>
            </a:r>
          </a:p>
          <a:p>
            <a:pPr marL="342900" indent="-342900">
              <a:buFont typeface="Arial" panose="020B0604020202020204" pitchFamily="34" charset="0"/>
              <a:buChar char="•"/>
            </a:pPr>
            <a:r>
              <a:rPr lang="en-US" sz="2400" dirty="0"/>
              <a:t>A</a:t>
            </a:r>
            <a:r>
              <a:rPr lang="en-US" sz="2400" dirty="0" smtClean="0"/>
              <a:t> </a:t>
            </a:r>
            <a:r>
              <a:rPr lang="en-US" sz="2400" dirty="0"/>
              <a:t>python script combined </a:t>
            </a:r>
            <a:r>
              <a:rPr lang="en-US" sz="2400" dirty="0" smtClean="0"/>
              <a:t>the taxi data files </a:t>
            </a:r>
            <a:r>
              <a:rPr lang="en-US" sz="2400" dirty="0"/>
              <a:t>and removed </a:t>
            </a:r>
            <a:r>
              <a:rPr lang="en-US" sz="2400" dirty="0" smtClean="0"/>
              <a:t>unnecessary columns</a:t>
            </a:r>
            <a:r>
              <a:rPr lang="en-US" sz="2400" dirty="0"/>
              <a:t>. </a:t>
            </a:r>
            <a:endParaRPr lang="en-US" sz="2400" dirty="0" smtClean="0"/>
          </a:p>
          <a:p>
            <a:pPr marL="342900" indent="-342900">
              <a:buFont typeface="Arial" panose="020B0604020202020204" pitchFamily="34" charset="0"/>
              <a:buChar char="•"/>
            </a:pPr>
            <a:r>
              <a:rPr lang="en-US" sz="2400" dirty="0" smtClean="0"/>
              <a:t>A </a:t>
            </a:r>
            <a:r>
              <a:rPr lang="en-US" sz="2400" dirty="0"/>
              <a:t>C++ program was used to distill aggregated statistics from the taxi data to </a:t>
            </a:r>
            <a:r>
              <a:rPr lang="en-US" sz="2400" dirty="0" smtClean="0"/>
              <a:t>the statistics.csv file. </a:t>
            </a:r>
          </a:p>
          <a:p>
            <a:pPr marL="342900" indent="-342900">
              <a:buFont typeface="Arial" panose="020B0604020202020204" pitchFamily="34" charset="0"/>
              <a:buChar char="•"/>
            </a:pPr>
            <a:r>
              <a:rPr lang="en-US" sz="2400" dirty="0" smtClean="0"/>
              <a:t>A Python script </a:t>
            </a:r>
            <a:r>
              <a:rPr lang="en-US" sz="2400" dirty="0"/>
              <a:t>was used to create a </a:t>
            </a:r>
            <a:r>
              <a:rPr lang="en-US" sz="2400" dirty="0" err="1"/>
              <a:t>heatmap</a:t>
            </a:r>
            <a:r>
              <a:rPr lang="en-US" sz="2400" dirty="0"/>
              <a:t> (with the Python visualization library: </a:t>
            </a:r>
            <a:r>
              <a:rPr lang="en-US" sz="2400" dirty="0" err="1" smtClean="0"/>
              <a:t>Seaborn</a:t>
            </a:r>
            <a:r>
              <a:rPr lang="en-US" sz="2400" dirty="0" smtClean="0"/>
              <a:t>)</a:t>
            </a:r>
          </a:p>
          <a:p>
            <a:pPr marL="342900" indent="-342900">
              <a:buFont typeface="Arial" panose="020B0604020202020204" pitchFamily="34" charset="0"/>
              <a:buChar char="•"/>
            </a:pPr>
            <a:r>
              <a:rPr lang="en-US" sz="2400" dirty="0"/>
              <a:t>F</a:t>
            </a:r>
            <a:r>
              <a:rPr lang="en-US" sz="2400" dirty="0" smtClean="0"/>
              <a:t>urther </a:t>
            </a:r>
            <a:r>
              <a:rPr lang="en-US" sz="2400" dirty="0"/>
              <a:t>analysis </a:t>
            </a:r>
            <a:r>
              <a:rPr lang="en-US" sz="2400" dirty="0" smtClean="0"/>
              <a:t>was performed</a:t>
            </a:r>
            <a:r>
              <a:rPr lang="en-US" sz="2400" dirty="0"/>
              <a:t> </a:t>
            </a:r>
            <a:r>
              <a:rPr lang="en-US" sz="2400" dirty="0" smtClean="0"/>
              <a:t>using </a:t>
            </a:r>
            <a:r>
              <a:rPr lang="en-US" sz="2400" dirty="0"/>
              <a:t>another python script with the </a:t>
            </a:r>
            <a:r>
              <a:rPr lang="en-US" sz="2400" dirty="0" err="1"/>
              <a:t>matplotlib</a:t>
            </a:r>
            <a:r>
              <a:rPr lang="en-US" sz="2400" dirty="0"/>
              <a:t> </a:t>
            </a:r>
            <a:r>
              <a:rPr lang="en-US" sz="2400" dirty="0" smtClean="0"/>
              <a:t>package which provided </a:t>
            </a:r>
            <a:r>
              <a:rPr lang="en-US" sz="2400" dirty="0"/>
              <a:t>visualizations </a:t>
            </a:r>
            <a:r>
              <a:rPr lang="en-US" sz="2400" dirty="0" smtClean="0"/>
              <a:t>in the </a:t>
            </a:r>
            <a:r>
              <a:rPr lang="en-US" sz="2400" dirty="0"/>
              <a:t>form of bar charts and scatter plots. </a:t>
            </a:r>
            <a:endParaRPr lang="en-US" sz="2400" dirty="0" smtClean="0"/>
          </a:p>
        </p:txBody>
      </p:sp>
    </p:spTree>
    <p:extLst>
      <p:ext uri="{BB962C8B-B14F-4D97-AF65-F5344CB8AC3E}">
        <p14:creationId xmlns:p14="http://schemas.microsoft.com/office/powerpoint/2010/main" val="34601568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533400"/>
            <a:ext cx="6629400" cy="830997"/>
          </a:xfrm>
          <a:prstGeom prst="rect">
            <a:avLst/>
          </a:prstGeom>
          <a:noFill/>
        </p:spPr>
        <p:txBody>
          <a:bodyPr wrap="square" rtlCol="0">
            <a:spAutoFit/>
          </a:bodyPr>
          <a:lstStyle/>
          <a:p>
            <a:pPr algn="ctr"/>
            <a:r>
              <a:rPr lang="en-US" sz="4800" dirty="0" smtClean="0"/>
              <a:t>Data Analysis - Storage </a:t>
            </a:r>
            <a:endParaRPr lang="en-US" sz="4800" dirty="0"/>
          </a:p>
        </p:txBody>
      </p:sp>
      <p:sp>
        <p:nvSpPr>
          <p:cNvPr id="6" name="TextBox 5"/>
          <p:cNvSpPr txBox="1"/>
          <p:nvPr/>
        </p:nvSpPr>
        <p:spPr>
          <a:xfrm>
            <a:off x="1219200" y="1905000"/>
            <a:ext cx="6858000"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Data was stored and managed on </a:t>
            </a:r>
            <a:r>
              <a:rPr lang="en-US" sz="2400" dirty="0" err="1" smtClean="0"/>
              <a:t>Github</a:t>
            </a:r>
            <a:r>
              <a:rPr lang="en-US" sz="2400" dirty="0" smtClean="0"/>
              <a:t> and Google Drive.</a:t>
            </a:r>
          </a:p>
          <a:p>
            <a:pPr marL="457200" indent="-457200">
              <a:buFont typeface="Arial" panose="020B0604020202020204" pitchFamily="34" charset="0"/>
              <a:buChar char="•"/>
            </a:pPr>
            <a:r>
              <a:rPr lang="en-US" sz="2400" dirty="0" smtClean="0"/>
              <a:t>Google drive contains the 2GB file of green line taxi data.</a:t>
            </a:r>
          </a:p>
          <a:p>
            <a:pPr marL="457200" indent="-457200">
              <a:buFont typeface="Arial" panose="020B0604020202020204" pitchFamily="34" charset="0"/>
              <a:buChar char="•"/>
            </a:pPr>
            <a:r>
              <a:rPr lang="en-US" sz="2400" dirty="0"/>
              <a:t>The results of the </a:t>
            </a:r>
            <a:r>
              <a:rPr lang="en-US" sz="2400" dirty="0" smtClean="0"/>
              <a:t>overall project </a:t>
            </a:r>
            <a:r>
              <a:rPr lang="en-US" sz="2400" dirty="0"/>
              <a:t>and graphs were stored and managed in folders on </a:t>
            </a:r>
            <a:r>
              <a:rPr lang="en-US" sz="2400" dirty="0" err="1"/>
              <a:t>Github</a:t>
            </a:r>
            <a:r>
              <a:rPr lang="en-US" sz="2400" dirty="0"/>
              <a:t>. </a:t>
            </a:r>
            <a:endParaRPr lang="en-US" sz="2400" dirty="0" smtClean="0"/>
          </a:p>
          <a:p>
            <a:pPr marL="457200" indent="-457200">
              <a:buFont typeface="Arial" panose="020B0604020202020204" pitchFamily="34" charset="0"/>
              <a:buChar char="•"/>
            </a:pPr>
            <a:r>
              <a:rPr lang="en-US" sz="2400" dirty="0" smtClean="0"/>
              <a:t>Each </a:t>
            </a:r>
            <a:r>
              <a:rPr lang="en-US" sz="2400" dirty="0"/>
              <a:t>new result was </a:t>
            </a:r>
            <a:r>
              <a:rPr lang="en-US" sz="2400" dirty="0" smtClean="0"/>
              <a:t>pushed to </a:t>
            </a:r>
            <a:r>
              <a:rPr lang="en-US" sz="2400" dirty="0"/>
              <a:t>the master branch and reviewed by the team. </a:t>
            </a:r>
            <a:endParaRPr lang="en-US" sz="2400" dirty="0" smtClean="0"/>
          </a:p>
          <a:p>
            <a:pPr marL="457200" indent="-457200">
              <a:buFont typeface="Arial" panose="020B0604020202020204" pitchFamily="34" charset="0"/>
              <a:buChar char="•"/>
            </a:pPr>
            <a:r>
              <a:rPr lang="en-US" sz="2400" dirty="0" smtClean="0"/>
              <a:t>All </a:t>
            </a:r>
            <a:r>
              <a:rPr lang="en-US" sz="2400" dirty="0"/>
              <a:t>scripts mentioned can be </a:t>
            </a:r>
            <a:r>
              <a:rPr lang="en-US" sz="2400" dirty="0" smtClean="0"/>
              <a:t>found in </a:t>
            </a:r>
            <a:r>
              <a:rPr lang="en-US" sz="2400" dirty="0"/>
              <a:t>the </a:t>
            </a:r>
            <a:r>
              <a:rPr lang="en-US" sz="2400" dirty="0" smtClean="0"/>
              <a:t>scripts folder </a:t>
            </a:r>
            <a:r>
              <a:rPr lang="en-US" sz="2400" dirty="0"/>
              <a:t>of the </a:t>
            </a:r>
            <a:r>
              <a:rPr lang="en-US" sz="2400" dirty="0" err="1" smtClean="0"/>
              <a:t>GitHub</a:t>
            </a:r>
            <a:r>
              <a:rPr lang="en-US" sz="2400" dirty="0" smtClean="0"/>
              <a:t>.</a:t>
            </a:r>
          </a:p>
          <a:p>
            <a:pPr marL="914400" lvl="1" indent="-457200">
              <a:buFont typeface="Arial" panose="020B0604020202020204" pitchFamily="34" charset="0"/>
              <a:buChar char="•"/>
            </a:pPr>
            <a:r>
              <a:rPr lang="en-US" sz="2400" dirty="0" smtClean="0"/>
              <a:t>Descriptions </a:t>
            </a:r>
            <a:r>
              <a:rPr lang="en-US" sz="2400" dirty="0"/>
              <a:t>of these scripts are provided in the metadata document of </a:t>
            </a:r>
            <a:r>
              <a:rPr lang="en-US" sz="2400" dirty="0" smtClean="0"/>
              <a:t>the </a:t>
            </a:r>
            <a:r>
              <a:rPr lang="en-US" sz="2400" dirty="0" err="1" smtClean="0"/>
              <a:t>Github</a:t>
            </a:r>
            <a:r>
              <a:rPr lang="en-US" sz="2400" dirty="0" smtClean="0"/>
              <a:t> </a:t>
            </a:r>
            <a:r>
              <a:rPr lang="en-US" sz="2400" dirty="0"/>
              <a:t>repository.</a:t>
            </a:r>
            <a:endParaRPr lang="en-US" sz="2400" dirty="0" smtClean="0"/>
          </a:p>
        </p:txBody>
      </p:sp>
    </p:spTree>
    <p:extLst>
      <p:ext uri="{BB962C8B-B14F-4D97-AF65-F5344CB8AC3E}">
        <p14:creationId xmlns:p14="http://schemas.microsoft.com/office/powerpoint/2010/main" val="52877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108" y="457200"/>
            <a:ext cx="7772400" cy="1470025"/>
          </a:xfrm>
        </p:spPr>
        <p:txBody>
          <a:bodyPr/>
          <a:lstStyle/>
          <a:p>
            <a:r>
              <a:rPr lang="en-US" dirty="0" smtClean="0"/>
              <a:t>Data Analysis - Validation</a:t>
            </a:r>
            <a:endParaRPr lang="en-US" dirty="0"/>
          </a:p>
        </p:txBody>
      </p:sp>
      <p:sp>
        <p:nvSpPr>
          <p:cNvPr id="4" name="TextBox 3"/>
          <p:cNvSpPr txBox="1"/>
          <p:nvPr/>
        </p:nvSpPr>
        <p:spPr>
          <a:xfrm>
            <a:off x="914400" y="2057400"/>
            <a:ext cx="70104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steps taken to perform the analysis were locating the data relevant to our study, </a:t>
            </a:r>
            <a:r>
              <a:rPr lang="en-US" sz="2000" dirty="0" smtClean="0"/>
              <a:t>parsing through </a:t>
            </a:r>
            <a:r>
              <a:rPr lang="en-US" sz="2000" dirty="0"/>
              <a:t>all the data, splitting up the data, separating the data from the metadata (which </a:t>
            </a:r>
            <a:r>
              <a:rPr lang="en-US" sz="2000" dirty="0" smtClean="0"/>
              <a:t>is included </a:t>
            </a:r>
            <a:r>
              <a:rPr lang="en-US" sz="2000" dirty="0"/>
              <a:t>in a JSON </a:t>
            </a:r>
            <a:r>
              <a:rPr lang="en-US" sz="2000" dirty="0" smtClean="0"/>
              <a:t>file</a:t>
            </a:r>
            <a:r>
              <a:rPr lang="en-US" sz="2000" dirty="0"/>
              <a:t>) and then conducting analysis on the data by using scripts to </a:t>
            </a:r>
            <a:r>
              <a:rPr lang="en-US" sz="2000" dirty="0" smtClean="0"/>
              <a:t>produce graphs </a:t>
            </a:r>
            <a:r>
              <a:rPr lang="en-US" sz="2000" dirty="0"/>
              <a:t>displaying relationships pertinent to the questions posed</a:t>
            </a:r>
            <a:r>
              <a:rPr lang="en-US" sz="2000" dirty="0" smtClean="0"/>
              <a:t>.</a:t>
            </a:r>
          </a:p>
          <a:p>
            <a:pPr marL="285750" indent="-285750">
              <a:buFont typeface="Arial" panose="020B0604020202020204" pitchFamily="34" charset="0"/>
              <a:buChar char="•"/>
            </a:pPr>
            <a:r>
              <a:rPr lang="en-US" sz="2000" dirty="0" smtClean="0"/>
              <a:t>After </a:t>
            </a:r>
            <a:r>
              <a:rPr lang="en-US" sz="2000" dirty="0"/>
              <a:t>the data was obtained, </a:t>
            </a:r>
            <a:r>
              <a:rPr lang="en-US" sz="2000" dirty="0" smtClean="0"/>
              <a:t>it had </a:t>
            </a:r>
            <a:r>
              <a:rPr lang="en-US" sz="2000" dirty="0"/>
              <a:t>to be reformatted into a fashion that facilitated analysis to answer the questions posed by </a:t>
            </a:r>
            <a:r>
              <a:rPr lang="en-US" sz="2000" dirty="0" smtClean="0"/>
              <a:t>the team</a:t>
            </a:r>
            <a:r>
              <a:rPr lang="en-US" sz="2000" dirty="0"/>
              <a:t>. </a:t>
            </a:r>
            <a:endParaRPr lang="en-US" sz="2000" dirty="0" smtClean="0"/>
          </a:p>
          <a:p>
            <a:pPr marL="285750" indent="-285750">
              <a:buFont typeface="Arial" panose="020B0604020202020204" pitchFamily="34" charset="0"/>
              <a:buChar char="•"/>
            </a:pPr>
            <a:r>
              <a:rPr lang="en-US" sz="2000" dirty="0" smtClean="0"/>
              <a:t>Scripts were written </a:t>
            </a:r>
            <a:r>
              <a:rPr lang="en-US" sz="2000" dirty="0"/>
              <a:t>to validate the analysis by reasoning about real-world </a:t>
            </a:r>
            <a:r>
              <a:rPr lang="en-US" sz="2000" dirty="0" smtClean="0"/>
              <a:t>phenomena in </a:t>
            </a:r>
            <a:r>
              <a:rPr lang="en-US" sz="2000" dirty="0"/>
              <a:t>accordance with the results of the study.</a:t>
            </a:r>
            <a:endParaRPr lang="en-US" sz="2000" dirty="0"/>
          </a:p>
        </p:txBody>
      </p:sp>
    </p:spTree>
    <p:extLst>
      <p:ext uri="{BB962C8B-B14F-4D97-AF65-F5344CB8AC3E}">
        <p14:creationId xmlns:p14="http://schemas.microsoft.com/office/powerpoint/2010/main" val="8826974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953000"/>
            <a:ext cx="6400800" cy="1752600"/>
          </a:xfrm>
        </p:spPr>
        <p:txBody>
          <a:bodyPr>
            <a:normAutofit fontScale="77500" lnSpcReduction="20000"/>
          </a:bodyPr>
          <a:lstStyle/>
          <a:p>
            <a:r>
              <a:rPr lang="en-US" dirty="0" smtClean="0"/>
              <a:t>Of </a:t>
            </a:r>
            <a:r>
              <a:rPr lang="en-US" dirty="0"/>
              <a:t>these numerical features, temperature and precipitation showed the </a:t>
            </a:r>
            <a:r>
              <a:rPr lang="en-US" dirty="0" smtClean="0"/>
              <a:t>most correlation</a:t>
            </a:r>
            <a:r>
              <a:rPr lang="en-US" dirty="0"/>
              <a:t> </a:t>
            </a:r>
            <a:r>
              <a:rPr lang="en-US" dirty="0" smtClean="0"/>
              <a:t>with </a:t>
            </a:r>
            <a:r>
              <a:rPr lang="en-US" dirty="0"/>
              <a:t>the various taxi data statistics, and so these were chosen for visualization along with </a:t>
            </a:r>
            <a:r>
              <a:rPr lang="en-US" dirty="0" smtClean="0"/>
              <a:t>the categorical </a:t>
            </a:r>
            <a:r>
              <a:rPr lang="en-US" dirty="0"/>
              <a:t>event weather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93"/>
            <a:ext cx="5334000" cy="4754521"/>
          </a:xfrm>
          <a:prstGeom prst="rect">
            <a:avLst/>
          </a:prstGeom>
        </p:spPr>
      </p:pic>
    </p:spTree>
    <p:extLst>
      <p:ext uri="{BB962C8B-B14F-4D97-AF65-F5344CB8AC3E}">
        <p14:creationId xmlns:p14="http://schemas.microsoft.com/office/powerpoint/2010/main" val="775250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641" y="765586"/>
            <a:ext cx="4411190" cy="335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4618426" cy="3352800"/>
          </a:xfrm>
          <a:prstGeom prst="rect">
            <a:avLst/>
          </a:prstGeom>
        </p:spPr>
      </p:pic>
      <p:sp>
        <p:nvSpPr>
          <p:cNvPr id="6" name="TextBox 5"/>
          <p:cNvSpPr txBox="1"/>
          <p:nvPr/>
        </p:nvSpPr>
        <p:spPr>
          <a:xfrm>
            <a:off x="818195" y="4953000"/>
            <a:ext cx="6530633" cy="1200329"/>
          </a:xfrm>
          <a:prstGeom prst="rect">
            <a:avLst/>
          </a:prstGeom>
          <a:noFill/>
        </p:spPr>
        <p:txBody>
          <a:bodyPr wrap="square" rtlCol="0">
            <a:spAutoFit/>
          </a:bodyPr>
          <a:lstStyle/>
          <a:p>
            <a:r>
              <a:rPr lang="en-US" dirty="0"/>
              <a:t>These two images paint a very picture in relation to our questions, showing that more people </a:t>
            </a:r>
            <a:r>
              <a:rPr lang="en-US" dirty="0" smtClean="0"/>
              <a:t>tend to </a:t>
            </a:r>
            <a:r>
              <a:rPr lang="en-US" dirty="0"/>
              <a:t>take taxis when the temperature is lower, but that temperature has a minimal </a:t>
            </a:r>
            <a:r>
              <a:rPr lang="en-US" dirty="0" smtClean="0"/>
              <a:t>effect </a:t>
            </a:r>
            <a:r>
              <a:rPr lang="en-US" dirty="0"/>
              <a:t>on trip</a:t>
            </a:r>
          </a:p>
          <a:p>
            <a:r>
              <a:rPr lang="en-US" dirty="0"/>
              <a:t>duration (only a few minutes </a:t>
            </a:r>
            <a:r>
              <a:rPr lang="en-US" dirty="0" smtClean="0"/>
              <a:t>difference </a:t>
            </a:r>
            <a:r>
              <a:rPr lang="en-US" dirty="0"/>
              <a:t>on average).</a:t>
            </a:r>
            <a:endParaRPr lang="en-US" dirty="0"/>
          </a:p>
        </p:txBody>
      </p:sp>
    </p:spTree>
    <p:extLst>
      <p:ext uri="{BB962C8B-B14F-4D97-AF65-F5344CB8AC3E}">
        <p14:creationId xmlns:p14="http://schemas.microsoft.com/office/powerpoint/2010/main" val="39966778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5029200"/>
            <a:ext cx="6400800" cy="1752600"/>
          </a:xfrm>
        </p:spPr>
        <p:txBody>
          <a:bodyPr>
            <a:normAutofit fontScale="85000" lnSpcReduction="20000"/>
          </a:bodyPr>
          <a:lstStyle/>
          <a:p>
            <a:r>
              <a:rPr lang="en-US" dirty="0"/>
              <a:t>This correlation suggests that far less people take taxis when there is a </a:t>
            </a:r>
            <a:r>
              <a:rPr lang="en-US" dirty="0" smtClean="0"/>
              <a:t>significant </a:t>
            </a:r>
            <a:r>
              <a:rPr lang="en-US" dirty="0"/>
              <a:t>amount </a:t>
            </a:r>
            <a:r>
              <a:rPr lang="en-US" dirty="0" smtClean="0"/>
              <a:t>of precipitation</a:t>
            </a:r>
            <a:r>
              <a:rPr lang="en-US" dirty="0"/>
              <a:t>, likely because people prefer not to travel around </a:t>
            </a:r>
            <a:r>
              <a:rPr lang="en-US" dirty="0" smtClean="0"/>
              <a:t>the city </a:t>
            </a:r>
            <a:r>
              <a:rPr lang="en-US" dirty="0"/>
              <a:t>at all in inclement </a:t>
            </a:r>
            <a:r>
              <a:rPr lang="en-US" dirty="0" smtClean="0"/>
              <a:t>weather, if </a:t>
            </a:r>
            <a:r>
              <a:rPr lang="en-US" dirty="0"/>
              <a:t>avoidable.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96" y="261769"/>
            <a:ext cx="6421994" cy="4800600"/>
          </a:xfrm>
          <a:prstGeom prst="rect">
            <a:avLst/>
          </a:prstGeom>
        </p:spPr>
      </p:pic>
    </p:spTree>
    <p:extLst>
      <p:ext uri="{BB962C8B-B14F-4D97-AF65-F5344CB8AC3E}">
        <p14:creationId xmlns:p14="http://schemas.microsoft.com/office/powerpoint/2010/main" val="23420662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876800"/>
            <a:ext cx="6553200" cy="1676400"/>
          </a:xfrm>
        </p:spPr>
        <p:txBody>
          <a:bodyPr>
            <a:noAutofit/>
          </a:bodyPr>
          <a:lstStyle/>
          <a:p>
            <a:r>
              <a:rPr lang="en-US" sz="1600" dirty="0"/>
              <a:t>T</a:t>
            </a:r>
            <a:r>
              <a:rPr lang="en-US" sz="1600" dirty="0" smtClean="0"/>
              <a:t>he </a:t>
            </a:r>
            <a:r>
              <a:rPr lang="en-US" sz="1600" dirty="0"/>
              <a:t>above visuals show that the most passengers tend to use taxi</a:t>
            </a:r>
          </a:p>
          <a:p>
            <a:r>
              <a:rPr lang="en-US" sz="1600" dirty="0"/>
              <a:t>services on rainy days and that foggy days cause </a:t>
            </a:r>
            <a:r>
              <a:rPr lang="en-US" sz="1600" dirty="0" smtClean="0"/>
              <a:t>the biggest </a:t>
            </a:r>
            <a:r>
              <a:rPr lang="en-US" sz="1600" dirty="0"/>
              <a:t>decrease in </a:t>
            </a:r>
            <a:r>
              <a:rPr lang="en-US" sz="1600" dirty="0" smtClean="0"/>
              <a:t>speeds. </a:t>
            </a:r>
            <a:r>
              <a:rPr lang="en-US" sz="1600" dirty="0"/>
              <a:t>A</a:t>
            </a:r>
            <a:r>
              <a:rPr lang="en-US" sz="1600" dirty="0" smtClean="0"/>
              <a:t>fter </a:t>
            </a:r>
            <a:r>
              <a:rPr lang="en-US" sz="1600" dirty="0"/>
              <a:t>analyzing the trends in the data the conclusion is that inclement </a:t>
            </a:r>
            <a:r>
              <a:rPr lang="en-US" sz="1600" dirty="0" smtClean="0"/>
              <a:t>weather, cold </a:t>
            </a:r>
            <a:r>
              <a:rPr lang="en-US" sz="1600" dirty="0"/>
              <a:t>and rain, cause </a:t>
            </a:r>
            <a:r>
              <a:rPr lang="en-US" sz="1600" dirty="0" smtClean="0"/>
              <a:t>more people </a:t>
            </a:r>
            <a:r>
              <a:rPr lang="en-US" sz="1600" dirty="0"/>
              <a:t>to take taxis in </a:t>
            </a:r>
            <a:r>
              <a:rPr lang="en-US" sz="1600" dirty="0" smtClean="0"/>
              <a:t>New York City. Inclement </a:t>
            </a:r>
            <a:r>
              <a:rPr lang="en-US" sz="1600" dirty="0"/>
              <a:t>weather has a very </a:t>
            </a:r>
            <a:r>
              <a:rPr lang="en-US" sz="1600" dirty="0" smtClean="0"/>
              <a:t>minimal effect </a:t>
            </a:r>
            <a:r>
              <a:rPr lang="en-US" sz="1600" dirty="0"/>
              <a:t>on the speed of taxi trips</a:t>
            </a:r>
            <a:r>
              <a:rPr lang="en-US" sz="1600" dirty="0" smtClean="0"/>
              <a:t>.</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4714481" cy="3199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481" y="685800"/>
            <a:ext cx="4326881" cy="3230240"/>
          </a:xfrm>
          <a:prstGeom prst="rect">
            <a:avLst/>
          </a:prstGeom>
        </p:spPr>
      </p:pic>
    </p:spTree>
    <p:extLst>
      <p:ext uri="{BB962C8B-B14F-4D97-AF65-F5344CB8AC3E}">
        <p14:creationId xmlns:p14="http://schemas.microsoft.com/office/powerpoint/2010/main" val="38273058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r>
              <a:rPr lang="en-US" dirty="0" smtClean="0"/>
              <a:t>Further Analysis</a:t>
            </a:r>
            <a:endParaRPr lang="en-US" dirty="0"/>
          </a:p>
        </p:txBody>
      </p:sp>
      <p:sp>
        <p:nvSpPr>
          <p:cNvPr id="4" name="TextBox 3"/>
          <p:cNvSpPr txBox="1"/>
          <p:nvPr/>
        </p:nvSpPr>
        <p:spPr>
          <a:xfrm>
            <a:off x="1143000" y="2133601"/>
            <a:ext cx="71628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visualizations </a:t>
            </a:r>
            <a:r>
              <a:rPr lang="en-US" sz="2000" dirty="0"/>
              <a:t>demonstrate the relationships between weather and taxi trip </a:t>
            </a:r>
            <a:r>
              <a:rPr lang="en-US" sz="2000" dirty="0" smtClean="0"/>
              <a:t>duration/speed and </a:t>
            </a:r>
            <a:r>
              <a:rPr lang="en-US" sz="2000" dirty="0"/>
              <a:t>the number of people using taxis in these varying weather </a:t>
            </a:r>
            <a:r>
              <a:rPr lang="en-US" sz="2000" dirty="0" smtClean="0"/>
              <a:t>conditions.</a:t>
            </a:r>
          </a:p>
          <a:p>
            <a:pPr marL="285750" indent="-285750">
              <a:buFont typeface="Arial" panose="020B0604020202020204" pitchFamily="34" charset="0"/>
              <a:buChar char="•"/>
            </a:pPr>
            <a:r>
              <a:rPr lang="en-US" sz="2000" dirty="0"/>
              <a:t>I</a:t>
            </a:r>
            <a:r>
              <a:rPr lang="en-US" sz="2000" dirty="0" smtClean="0"/>
              <a:t>nclement </a:t>
            </a:r>
            <a:r>
              <a:rPr lang="en-US" sz="2000" dirty="0"/>
              <a:t>weather causes slightly more taxi usage but </a:t>
            </a:r>
            <a:r>
              <a:rPr lang="en-US" sz="2000" dirty="0" smtClean="0"/>
              <a:t>very minimal</a:t>
            </a:r>
            <a:r>
              <a:rPr lang="en-US" sz="2000" dirty="0"/>
              <a:t>, if any, </a:t>
            </a:r>
            <a:r>
              <a:rPr lang="en-US" sz="2000" dirty="0" smtClean="0"/>
              <a:t>difference </a:t>
            </a:r>
            <a:r>
              <a:rPr lang="en-US" sz="2000" dirty="0"/>
              <a:t>in taxi speed and trip duration</a:t>
            </a:r>
            <a:r>
              <a:rPr lang="en-US" sz="2000" dirty="0" smtClean="0"/>
              <a:t>.</a:t>
            </a:r>
          </a:p>
          <a:p>
            <a:pPr marL="285750" indent="-285750">
              <a:buFont typeface="Arial" panose="020B0604020202020204" pitchFamily="34" charset="0"/>
              <a:buChar char="•"/>
            </a:pPr>
            <a:r>
              <a:rPr lang="en-US" sz="2000" dirty="0"/>
              <a:t>W</a:t>
            </a:r>
            <a:r>
              <a:rPr lang="en-US" sz="2000" dirty="0" smtClean="0"/>
              <a:t>eather </a:t>
            </a:r>
            <a:r>
              <a:rPr lang="en-US" sz="2000" dirty="0"/>
              <a:t>delay calculations are often a big part of </a:t>
            </a:r>
            <a:r>
              <a:rPr lang="en-US" sz="2000" dirty="0" smtClean="0"/>
              <a:t>travel logistics </a:t>
            </a:r>
            <a:r>
              <a:rPr lang="en-US" sz="2000" dirty="0"/>
              <a:t>calculations and, this study shows that, at least for taxis in New York City, it may </a:t>
            </a:r>
            <a:r>
              <a:rPr lang="en-US" sz="2000" dirty="0" smtClean="0"/>
              <a:t>not need </a:t>
            </a:r>
            <a:r>
              <a:rPr lang="en-US" sz="2000" dirty="0"/>
              <a:t>to be. </a:t>
            </a:r>
            <a:endParaRPr lang="en-US" sz="2000" dirty="0" smtClean="0"/>
          </a:p>
          <a:p>
            <a:pPr marL="285750" indent="-285750">
              <a:buFont typeface="Arial" panose="020B0604020202020204" pitchFamily="34" charset="0"/>
              <a:buChar char="•"/>
            </a:pPr>
            <a:endParaRPr lang="en-US" sz="2000" dirty="0" smtClean="0"/>
          </a:p>
          <a:p>
            <a:r>
              <a:rPr lang="en-US" sz="2000" dirty="0" smtClean="0"/>
              <a:t>This information </a:t>
            </a:r>
            <a:r>
              <a:rPr lang="en-US" sz="2000" dirty="0"/>
              <a:t>could potentially </a:t>
            </a:r>
            <a:r>
              <a:rPr lang="en-US" sz="2000" dirty="0" smtClean="0"/>
              <a:t>prove </a:t>
            </a:r>
            <a:r>
              <a:rPr lang="en-US" sz="2000" dirty="0"/>
              <a:t>quite useful in business logistics </a:t>
            </a:r>
            <a:r>
              <a:rPr lang="en-US" sz="2000" dirty="0" smtClean="0"/>
              <a:t>and planning </a:t>
            </a:r>
            <a:r>
              <a:rPr lang="en-US" sz="2000" dirty="0"/>
              <a:t>in terms of taxi companies.</a:t>
            </a:r>
            <a:endParaRPr lang="en-US" sz="2000" dirty="0"/>
          </a:p>
        </p:txBody>
      </p:sp>
    </p:spTree>
    <p:extLst>
      <p:ext uri="{BB962C8B-B14F-4D97-AF65-F5344CB8AC3E}">
        <p14:creationId xmlns:p14="http://schemas.microsoft.com/office/powerpoint/2010/main" val="2033669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2511"/>
            <a:ext cx="7772400" cy="1470025"/>
          </a:xfrm>
        </p:spPr>
        <p:txBody>
          <a:bodyPr/>
          <a:lstStyle/>
          <a:p>
            <a:r>
              <a:rPr lang="en-US" dirty="0" smtClean="0"/>
              <a:t>Data Management Plan</a:t>
            </a:r>
            <a:endParaRPr lang="en-US" dirty="0"/>
          </a:p>
        </p:txBody>
      </p:sp>
      <p:sp>
        <p:nvSpPr>
          <p:cNvPr id="4" name="TextBox 3"/>
          <p:cNvSpPr txBox="1"/>
          <p:nvPr/>
        </p:nvSpPr>
        <p:spPr>
          <a:xfrm>
            <a:off x="381000" y="1600200"/>
            <a:ext cx="8763000" cy="5078313"/>
          </a:xfrm>
          <a:prstGeom prst="rect">
            <a:avLst/>
          </a:prstGeom>
          <a:noFill/>
        </p:spPr>
        <p:txBody>
          <a:bodyPr wrap="square" rtlCol="0">
            <a:spAutoFit/>
          </a:bodyPr>
          <a:lstStyle/>
          <a:p>
            <a:r>
              <a:rPr lang="en-US" dirty="0"/>
              <a:t>Logical Collections:</a:t>
            </a:r>
          </a:p>
          <a:p>
            <a:r>
              <a:rPr lang="en-US" dirty="0"/>
              <a:t>All datasets are named according to their corresponding data source. The columns of each </a:t>
            </a:r>
            <a:r>
              <a:rPr lang="en-US" dirty="0" smtClean="0"/>
              <a:t>dataset are </a:t>
            </a:r>
            <a:r>
              <a:rPr lang="en-US" dirty="0"/>
              <a:t>named to accurately represent the given </a:t>
            </a:r>
            <a:r>
              <a:rPr lang="en-US" dirty="0" smtClean="0"/>
              <a:t>field</a:t>
            </a:r>
            <a:r>
              <a:rPr lang="en-US" dirty="0"/>
              <a:t>, with units included in the name where applicable.</a:t>
            </a:r>
          </a:p>
          <a:p>
            <a:r>
              <a:rPr lang="en-US" dirty="0"/>
              <a:t>Each row represents one day's worth of aggregate data for the weather and statistics les, </a:t>
            </a:r>
            <a:r>
              <a:rPr lang="en-US" dirty="0" smtClean="0"/>
              <a:t>while in </a:t>
            </a:r>
            <a:r>
              <a:rPr lang="en-US" dirty="0"/>
              <a:t>the raw taxi data each row represents an individual taxi trip.</a:t>
            </a:r>
          </a:p>
          <a:p>
            <a:endParaRPr lang="en-US" dirty="0"/>
          </a:p>
          <a:p>
            <a:r>
              <a:rPr lang="en-US" dirty="0" smtClean="0"/>
              <a:t>Physical </a:t>
            </a:r>
            <a:r>
              <a:rPr lang="en-US" dirty="0"/>
              <a:t>Data Handling:</a:t>
            </a:r>
          </a:p>
          <a:p>
            <a:r>
              <a:rPr lang="en-US" dirty="0"/>
              <a:t>There were </a:t>
            </a:r>
            <a:r>
              <a:rPr lang="en-US" dirty="0" smtClean="0"/>
              <a:t>three </a:t>
            </a:r>
            <a:r>
              <a:rPr lang="en-US" dirty="0"/>
              <a:t>datasets that were utilized for the transportation weather study. </a:t>
            </a:r>
            <a:r>
              <a:rPr lang="en-US" dirty="0" smtClean="0"/>
              <a:t>Green line and Yellow line data were combined and processed </a:t>
            </a:r>
            <a:r>
              <a:rPr lang="en-US" dirty="0"/>
              <a:t>through a C++ </a:t>
            </a:r>
            <a:r>
              <a:rPr lang="en-US" dirty="0" smtClean="0"/>
              <a:t>script. </a:t>
            </a:r>
            <a:r>
              <a:rPr lang="en-US" dirty="0"/>
              <a:t>Weather </a:t>
            </a:r>
            <a:r>
              <a:rPr lang="en-US" dirty="0" smtClean="0"/>
              <a:t>was reformatted to accommodate </a:t>
            </a:r>
            <a:r>
              <a:rPr lang="en-US" dirty="0"/>
              <a:t>for the header structure of each month. </a:t>
            </a:r>
            <a:r>
              <a:rPr lang="en-US" dirty="0" smtClean="0"/>
              <a:t>Both datasets </a:t>
            </a:r>
            <a:r>
              <a:rPr lang="en-US" dirty="0"/>
              <a:t>were processed and </a:t>
            </a:r>
            <a:r>
              <a:rPr lang="en-US" dirty="0" smtClean="0"/>
              <a:t>archived in a CSV with their </a:t>
            </a:r>
            <a:r>
              <a:rPr lang="en-US" dirty="0"/>
              <a:t>appropriate dataset names.</a:t>
            </a:r>
          </a:p>
          <a:p>
            <a:endParaRPr lang="en-US" dirty="0"/>
          </a:p>
          <a:p>
            <a:r>
              <a:rPr lang="en-US" dirty="0" smtClean="0"/>
              <a:t>Interoperability </a:t>
            </a:r>
            <a:r>
              <a:rPr lang="en-US" dirty="0"/>
              <a:t>Support:</a:t>
            </a:r>
          </a:p>
          <a:p>
            <a:r>
              <a:rPr lang="en-US" dirty="0"/>
              <a:t>The </a:t>
            </a:r>
            <a:r>
              <a:rPr lang="en-US" dirty="0" smtClean="0"/>
              <a:t>files </a:t>
            </a:r>
            <a:r>
              <a:rPr lang="en-US" dirty="0"/>
              <a:t>containing each individual dataset were stored in close proximity using hierarchical </a:t>
            </a:r>
            <a:r>
              <a:rPr lang="en-US" dirty="0" smtClean="0"/>
              <a:t>file-folder </a:t>
            </a:r>
            <a:r>
              <a:rPr lang="en-US" dirty="0"/>
              <a:t>layout to enable interoperability. All scripts, python notebooks, and python </a:t>
            </a:r>
            <a:r>
              <a:rPr lang="en-US" dirty="0" smtClean="0"/>
              <a:t>files could access </a:t>
            </a:r>
            <a:r>
              <a:rPr lang="en-US" dirty="0"/>
              <a:t>the appropriate dataset </a:t>
            </a:r>
            <a:r>
              <a:rPr lang="en-US" dirty="0" smtClean="0"/>
              <a:t>files </a:t>
            </a:r>
            <a:r>
              <a:rPr lang="en-US" dirty="0"/>
              <a:t>with ease due to standardized naming conventions and </a:t>
            </a:r>
            <a:r>
              <a:rPr lang="en-US" dirty="0" smtClean="0"/>
              <a:t>single storage </a:t>
            </a:r>
            <a:r>
              <a:rPr lang="en-US" dirty="0"/>
              <a:t>location within a </a:t>
            </a:r>
            <a:r>
              <a:rPr lang="en-US" dirty="0" err="1"/>
              <a:t>GitHub</a:t>
            </a:r>
            <a:r>
              <a:rPr lang="en-US" dirty="0"/>
              <a:t> repository. </a:t>
            </a:r>
            <a:endParaRPr lang="en-US" dirty="0"/>
          </a:p>
        </p:txBody>
      </p:sp>
    </p:spTree>
    <p:extLst>
      <p:ext uri="{BB962C8B-B14F-4D97-AF65-F5344CB8AC3E}">
        <p14:creationId xmlns:p14="http://schemas.microsoft.com/office/powerpoint/2010/main" val="3278231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763000" cy="5355312"/>
          </a:xfrm>
          <a:prstGeom prst="rect">
            <a:avLst/>
          </a:prstGeom>
          <a:noFill/>
        </p:spPr>
        <p:txBody>
          <a:bodyPr wrap="square" rtlCol="0">
            <a:spAutoFit/>
          </a:bodyPr>
          <a:lstStyle/>
          <a:p>
            <a:r>
              <a:rPr lang="en-US" dirty="0"/>
              <a:t>Security:</a:t>
            </a:r>
          </a:p>
          <a:p>
            <a:r>
              <a:rPr lang="en-US" dirty="0"/>
              <a:t>Datasets were managed and maintained by outside vendors, more </a:t>
            </a:r>
            <a:r>
              <a:rPr lang="en-US" dirty="0" err="1"/>
              <a:t>specically</a:t>
            </a:r>
            <a:r>
              <a:rPr lang="en-US" dirty="0"/>
              <a:t>, NYC TLC and</a:t>
            </a:r>
          </a:p>
          <a:p>
            <a:r>
              <a:rPr lang="en-US" dirty="0"/>
              <a:t>The Weather Company. Data is secured and changed on the NYC government and IBM </a:t>
            </a:r>
            <a:r>
              <a:rPr lang="en-US" dirty="0" smtClean="0"/>
              <a:t>servers, respectively</a:t>
            </a:r>
            <a:r>
              <a:rPr lang="en-US" dirty="0"/>
              <a:t>. Data were acquired through an export tool which was processed and stored </a:t>
            </a:r>
            <a:r>
              <a:rPr lang="en-US" dirty="0" smtClean="0"/>
              <a:t>in a</a:t>
            </a:r>
            <a:r>
              <a:rPr lang="en-US" dirty="0"/>
              <a:t> </a:t>
            </a:r>
            <a:r>
              <a:rPr lang="en-US" dirty="0" smtClean="0"/>
              <a:t>secured </a:t>
            </a:r>
            <a:r>
              <a:rPr lang="en-US" dirty="0" err="1"/>
              <a:t>GitHub</a:t>
            </a:r>
            <a:r>
              <a:rPr lang="en-US" dirty="0"/>
              <a:t> repository. Access to processed data can only be attained by </a:t>
            </a:r>
            <a:r>
              <a:rPr lang="en-US" dirty="0" smtClean="0"/>
              <a:t>authorized Group</a:t>
            </a:r>
            <a:r>
              <a:rPr lang="en-US" dirty="0"/>
              <a:t> </a:t>
            </a:r>
            <a:r>
              <a:rPr lang="en-US" dirty="0" smtClean="0"/>
              <a:t>5 </a:t>
            </a:r>
            <a:r>
              <a:rPr lang="en-US" dirty="0"/>
              <a:t>members via their </a:t>
            </a:r>
            <a:r>
              <a:rPr lang="en-US" dirty="0" err="1"/>
              <a:t>GitHub</a:t>
            </a:r>
            <a:r>
              <a:rPr lang="en-US" dirty="0"/>
              <a:t> accounts.</a:t>
            </a:r>
          </a:p>
          <a:p>
            <a:endParaRPr lang="en-US" dirty="0"/>
          </a:p>
          <a:p>
            <a:r>
              <a:rPr lang="en-US" dirty="0" smtClean="0"/>
              <a:t>Data </a:t>
            </a:r>
            <a:r>
              <a:rPr lang="en-US" dirty="0"/>
              <a:t>Ownership:</a:t>
            </a:r>
          </a:p>
          <a:p>
            <a:r>
              <a:rPr lang="en-US" dirty="0" smtClean="0"/>
              <a:t>NYC </a:t>
            </a:r>
            <a:r>
              <a:rPr lang="en-US" dirty="0"/>
              <a:t>TLC data has strictly noted that their data collected is not used, sold, or exchanged for</a:t>
            </a:r>
          </a:p>
          <a:p>
            <a:r>
              <a:rPr lang="en-US" dirty="0"/>
              <a:t>commercial or marketing purposes. Data is automatically collected and quality assured by </a:t>
            </a:r>
            <a:r>
              <a:rPr lang="en-US" dirty="0" smtClean="0"/>
              <a:t>the NYS </a:t>
            </a:r>
            <a:r>
              <a:rPr lang="en-US" dirty="0"/>
              <a:t>government. The Weather Company is operated under IBM with little to no restrictions </a:t>
            </a:r>
            <a:r>
              <a:rPr lang="en-US" dirty="0" smtClean="0"/>
              <a:t>on access </a:t>
            </a:r>
            <a:r>
              <a:rPr lang="en-US" dirty="0"/>
              <a:t>to their data. Data is automatically collected and quality managed from weather </a:t>
            </a:r>
            <a:r>
              <a:rPr lang="en-US" dirty="0" smtClean="0"/>
              <a:t>devices and </a:t>
            </a:r>
            <a:r>
              <a:rPr lang="en-US" dirty="0"/>
              <a:t>applications used by IBM.</a:t>
            </a:r>
          </a:p>
          <a:p>
            <a:endParaRPr lang="en-US" dirty="0"/>
          </a:p>
          <a:p>
            <a:r>
              <a:rPr lang="en-US" dirty="0" smtClean="0"/>
              <a:t>Metadata</a:t>
            </a:r>
            <a:r>
              <a:rPr lang="en-US" dirty="0"/>
              <a:t>:</a:t>
            </a:r>
          </a:p>
          <a:p>
            <a:r>
              <a:rPr lang="en-US" dirty="0"/>
              <a:t>Metadata for each dataset were noted </a:t>
            </a:r>
            <a:r>
              <a:rPr lang="en-US" dirty="0" smtClean="0"/>
              <a:t>within </a:t>
            </a:r>
            <a:r>
              <a:rPr lang="en-US" dirty="0" err="1"/>
              <a:t>metadata.json</a:t>
            </a:r>
            <a:r>
              <a:rPr lang="en-US" dirty="0"/>
              <a:t>. Each </a:t>
            </a:r>
            <a:r>
              <a:rPr lang="en-US" dirty="0" smtClean="0"/>
              <a:t>file </a:t>
            </a:r>
            <a:r>
              <a:rPr lang="en-US" dirty="0"/>
              <a:t>was provided</a:t>
            </a:r>
          </a:p>
          <a:p>
            <a:r>
              <a:rPr lang="en-US" dirty="0"/>
              <a:t>a description identifying where the data was obtained from and what processes had been </a:t>
            </a:r>
            <a:r>
              <a:rPr lang="en-US" dirty="0" smtClean="0"/>
              <a:t>taken to refine </a:t>
            </a:r>
            <a:r>
              <a:rPr lang="en-US" dirty="0"/>
              <a:t>them and a </a:t>
            </a:r>
            <a:r>
              <a:rPr lang="en-US" dirty="0" smtClean="0"/>
              <a:t>field’s </a:t>
            </a:r>
            <a:r>
              <a:rPr lang="en-US" dirty="0"/>
              <a:t>section noting the column names and appropriate </a:t>
            </a:r>
            <a:r>
              <a:rPr lang="en-US" dirty="0" smtClean="0"/>
              <a:t>definitions.</a:t>
            </a:r>
            <a:endParaRPr lang="en-US" dirty="0"/>
          </a:p>
        </p:txBody>
      </p:sp>
    </p:spTree>
    <p:extLst>
      <p:ext uri="{BB962C8B-B14F-4D97-AF65-F5344CB8AC3E}">
        <p14:creationId xmlns:p14="http://schemas.microsoft.com/office/powerpoint/2010/main" val="36592745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Investigation</a:t>
            </a:r>
            <a:endParaRPr lang="en-US" dirty="0"/>
          </a:p>
        </p:txBody>
      </p:sp>
    </p:spTree>
    <p:extLst>
      <p:ext uri="{BB962C8B-B14F-4D97-AF65-F5344CB8AC3E}">
        <p14:creationId xmlns:p14="http://schemas.microsoft.com/office/powerpoint/2010/main" val="17414073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8305800" cy="5355312"/>
          </a:xfrm>
          <a:prstGeom prst="rect">
            <a:avLst/>
          </a:prstGeom>
          <a:noFill/>
        </p:spPr>
        <p:txBody>
          <a:bodyPr wrap="square" rtlCol="0">
            <a:spAutoFit/>
          </a:bodyPr>
          <a:lstStyle/>
          <a:p>
            <a:r>
              <a:rPr lang="en-US" dirty="0"/>
              <a:t>Persistence:</a:t>
            </a:r>
          </a:p>
          <a:p>
            <a:r>
              <a:rPr lang="en-US" dirty="0"/>
              <a:t>Raw datasets for both NYC TLC and </a:t>
            </a:r>
            <a:r>
              <a:rPr lang="en-US" dirty="0" smtClean="0"/>
              <a:t>Weather underground </a:t>
            </a:r>
            <a:r>
              <a:rPr lang="en-US" dirty="0"/>
              <a:t>are found on their respective websites </a:t>
            </a:r>
            <a:r>
              <a:rPr lang="en-US" dirty="0" smtClean="0"/>
              <a:t>noted in </a:t>
            </a:r>
            <a:r>
              <a:rPr lang="en-US" dirty="0"/>
              <a:t>the metadata. The processed versions of each dataset is published on the NYC </a:t>
            </a:r>
            <a:r>
              <a:rPr lang="en-US" dirty="0" smtClean="0"/>
              <a:t>Transportation Weather </a:t>
            </a:r>
            <a:r>
              <a:rPr lang="en-US" dirty="0"/>
              <a:t>Study </a:t>
            </a:r>
            <a:r>
              <a:rPr lang="en-US" dirty="0" err="1"/>
              <a:t>GitHub</a:t>
            </a:r>
            <a:r>
              <a:rPr lang="en-US" dirty="0"/>
              <a:t> public repository hosted by Ian Gross. Due to the </a:t>
            </a:r>
            <a:r>
              <a:rPr lang="en-US" dirty="0" smtClean="0"/>
              <a:t>file </a:t>
            </a:r>
            <a:r>
              <a:rPr lang="en-US" dirty="0"/>
              <a:t>size of the </a:t>
            </a:r>
            <a:r>
              <a:rPr lang="en-US" dirty="0" smtClean="0"/>
              <a:t>Green Line </a:t>
            </a:r>
            <a:r>
              <a:rPr lang="en-US" dirty="0"/>
              <a:t>Taxi data, it is accessible on </a:t>
            </a:r>
            <a:r>
              <a:rPr lang="en-US" dirty="0" smtClean="0"/>
              <a:t>Ian Gross's </a:t>
            </a:r>
            <a:r>
              <a:rPr lang="en-US" dirty="0"/>
              <a:t>Google Drive via a link provided earlier in </a:t>
            </a:r>
            <a:r>
              <a:rPr lang="en-US" dirty="0" smtClean="0"/>
              <a:t>the document.</a:t>
            </a:r>
          </a:p>
          <a:p>
            <a:endParaRPr lang="en-US" dirty="0"/>
          </a:p>
          <a:p>
            <a:r>
              <a:rPr lang="en-US" dirty="0" smtClean="0"/>
              <a:t>Discovery</a:t>
            </a:r>
            <a:r>
              <a:rPr lang="en-US" dirty="0"/>
              <a:t>:</a:t>
            </a:r>
          </a:p>
          <a:p>
            <a:r>
              <a:rPr lang="en-US" dirty="0"/>
              <a:t>The processed datasets can be found via the NYC Transportation Weather Study </a:t>
            </a:r>
            <a:r>
              <a:rPr lang="en-US" dirty="0" err="1"/>
              <a:t>GitHub</a:t>
            </a:r>
            <a:r>
              <a:rPr lang="en-US" dirty="0"/>
              <a:t> </a:t>
            </a:r>
            <a:r>
              <a:rPr lang="en-US" dirty="0" smtClean="0"/>
              <a:t>public repository </a:t>
            </a:r>
            <a:r>
              <a:rPr lang="en-US" dirty="0"/>
              <a:t>to enable outsiders to gain access to each dataset. Anyone who desires can </a:t>
            </a:r>
            <a:r>
              <a:rPr lang="en-US" dirty="0" smtClean="0"/>
              <a:t>request access </a:t>
            </a:r>
            <a:r>
              <a:rPr lang="en-US" dirty="0"/>
              <a:t>to this from Ian Gross who manages the repository. This also applies to the </a:t>
            </a:r>
            <a:r>
              <a:rPr lang="en-US" dirty="0" smtClean="0"/>
              <a:t>aggregate Green </a:t>
            </a:r>
            <a:r>
              <a:rPr lang="en-US" dirty="0"/>
              <a:t>line taxi data stored on his Google Drive</a:t>
            </a:r>
            <a:r>
              <a:rPr lang="en-US" dirty="0" smtClean="0"/>
              <a:t>.</a:t>
            </a:r>
          </a:p>
          <a:p>
            <a:endParaRPr lang="en-US" dirty="0"/>
          </a:p>
          <a:p>
            <a:r>
              <a:rPr lang="en-US" dirty="0" smtClean="0"/>
              <a:t>Dissemination</a:t>
            </a:r>
            <a:r>
              <a:rPr lang="en-US" dirty="0"/>
              <a:t>:</a:t>
            </a:r>
          </a:p>
          <a:p>
            <a:r>
              <a:rPr lang="en-US" dirty="0"/>
              <a:t>A project description and appropriate topics will be provided to create connections </a:t>
            </a:r>
            <a:r>
              <a:rPr lang="en-US" dirty="0" smtClean="0"/>
              <a:t>between interested </a:t>
            </a:r>
            <a:r>
              <a:rPr lang="en-US" dirty="0"/>
              <a:t>parties and our datasets. </a:t>
            </a:r>
            <a:r>
              <a:rPr lang="en-US" dirty="0" err="1"/>
              <a:t>GitHub</a:t>
            </a:r>
            <a:r>
              <a:rPr lang="en-US" dirty="0"/>
              <a:t> allows for all changes and additions to be </a:t>
            </a:r>
            <a:r>
              <a:rPr lang="en-US" dirty="0" smtClean="0"/>
              <a:t>publicized to </a:t>
            </a:r>
            <a:r>
              <a:rPr lang="en-US" dirty="0"/>
              <a:t>all outside parties and enables them to track via </a:t>
            </a:r>
            <a:r>
              <a:rPr lang="en-US" dirty="0" err="1"/>
              <a:t>GitHub</a:t>
            </a:r>
            <a:r>
              <a:rPr lang="en-US" dirty="0"/>
              <a:t> issues. </a:t>
            </a:r>
            <a:r>
              <a:rPr lang="en-US" dirty="0" err="1"/>
              <a:t>GitHub</a:t>
            </a:r>
            <a:r>
              <a:rPr lang="en-US" dirty="0"/>
              <a:t> enables the team </a:t>
            </a:r>
            <a:r>
              <a:rPr lang="en-US" dirty="0" smtClean="0"/>
              <a:t>to disseminate </a:t>
            </a:r>
            <a:r>
              <a:rPr lang="en-US" dirty="0"/>
              <a:t>and connect external users to our data project management.</a:t>
            </a:r>
            <a:endParaRPr lang="en-US" dirty="0"/>
          </a:p>
        </p:txBody>
      </p:sp>
    </p:spTree>
    <p:extLst>
      <p:ext uri="{BB962C8B-B14F-4D97-AF65-F5344CB8AC3E}">
        <p14:creationId xmlns:p14="http://schemas.microsoft.com/office/powerpoint/2010/main" val="8749259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Lessons Learned.</a:t>
            </a:r>
            <a:endParaRPr lang="en-US" dirty="0"/>
          </a:p>
        </p:txBody>
      </p:sp>
      <p:sp>
        <p:nvSpPr>
          <p:cNvPr id="4" name="TextBox 3"/>
          <p:cNvSpPr txBox="1"/>
          <p:nvPr/>
        </p:nvSpPr>
        <p:spPr>
          <a:xfrm>
            <a:off x="1143000" y="1905000"/>
            <a:ext cx="64770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Make sure there is enough data to support analysis. </a:t>
            </a:r>
          </a:p>
          <a:p>
            <a:pPr marL="285750" indent="-285750">
              <a:buFont typeface="Arial" panose="020B0604020202020204" pitchFamily="34" charset="0"/>
              <a:buChar char="•"/>
            </a:pPr>
            <a:r>
              <a:rPr lang="en-US" sz="2400" dirty="0" smtClean="0"/>
              <a:t>Obvious answers may be disproven by data analysis.</a:t>
            </a:r>
          </a:p>
          <a:p>
            <a:pPr marL="285750" indent="-285750">
              <a:buFont typeface="Arial" panose="020B0604020202020204" pitchFamily="34" charset="0"/>
              <a:buChar char="•"/>
            </a:pPr>
            <a:r>
              <a:rPr lang="en-US" sz="2400" dirty="0" smtClean="0"/>
              <a:t>Start research broad, then go </a:t>
            </a:r>
            <a:r>
              <a:rPr lang="en-US" sz="2400" smtClean="0"/>
              <a:t>to specifics.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5850170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0" y="685800"/>
            <a:ext cx="5486400" cy="830997"/>
          </a:xfrm>
          <a:prstGeom prst="rect">
            <a:avLst/>
          </a:prstGeom>
          <a:noFill/>
        </p:spPr>
        <p:txBody>
          <a:bodyPr wrap="square" rtlCol="0">
            <a:spAutoFit/>
          </a:bodyPr>
          <a:lstStyle/>
          <a:p>
            <a:pPr algn="ctr"/>
            <a:r>
              <a:rPr lang="en-US" sz="4800" dirty="0" smtClean="0"/>
              <a:t>Investigate</a:t>
            </a:r>
            <a:endParaRPr lang="en-US" sz="4800" dirty="0"/>
          </a:p>
        </p:txBody>
      </p:sp>
      <p:sp>
        <p:nvSpPr>
          <p:cNvPr id="6" name="TextBox 5"/>
          <p:cNvSpPr txBox="1"/>
          <p:nvPr/>
        </p:nvSpPr>
        <p:spPr>
          <a:xfrm>
            <a:off x="1524000" y="2438400"/>
            <a:ext cx="6858000" cy="3785652"/>
          </a:xfrm>
          <a:prstGeom prst="rect">
            <a:avLst/>
          </a:prstGeom>
          <a:noFill/>
        </p:spPr>
        <p:txBody>
          <a:bodyPr wrap="square" rtlCol="0">
            <a:spAutoFit/>
          </a:bodyPr>
          <a:lstStyle/>
          <a:p>
            <a:endParaRPr lang="en-US" sz="2400" dirty="0" smtClean="0"/>
          </a:p>
          <a:p>
            <a:pPr marL="285750" indent="-285750">
              <a:buFont typeface="Arial" panose="020B0604020202020204" pitchFamily="34" charset="0"/>
              <a:buChar char="•"/>
            </a:pPr>
            <a:r>
              <a:rPr lang="en-US" sz="2400" dirty="0" smtClean="0"/>
              <a:t>Examine the relationship between weather and taxi usage statistics in NYC.</a:t>
            </a:r>
          </a:p>
          <a:p>
            <a:endParaRPr lang="en-US" sz="2400" dirty="0" smtClean="0"/>
          </a:p>
          <a:p>
            <a:pPr marL="342900" indent="-342900">
              <a:buFont typeface="Arial" panose="020B0604020202020204" pitchFamily="34" charset="0"/>
              <a:buChar char="•"/>
            </a:pPr>
            <a:r>
              <a:rPr lang="en-US" sz="2400" dirty="0" smtClean="0"/>
              <a:t>NYC was chosen because of :</a:t>
            </a:r>
          </a:p>
          <a:p>
            <a:pPr marL="800100" lvl="1" indent="-342900">
              <a:buFont typeface="Wingdings" panose="05000000000000000000" pitchFamily="2" charset="2"/>
              <a:buChar char="q"/>
            </a:pPr>
            <a:r>
              <a:rPr lang="en-US" sz="2400" dirty="0" smtClean="0"/>
              <a:t>convenient </a:t>
            </a:r>
            <a:r>
              <a:rPr lang="en-US" sz="2400" dirty="0"/>
              <a:t>and detailed information </a:t>
            </a:r>
            <a:endParaRPr lang="en-US" sz="2400" dirty="0" smtClean="0"/>
          </a:p>
          <a:p>
            <a:pPr marL="800100" lvl="1" indent="-342900">
              <a:buFont typeface="Wingdings" panose="05000000000000000000" pitchFamily="2" charset="2"/>
              <a:buChar char="q"/>
            </a:pPr>
            <a:r>
              <a:rPr lang="en-US" sz="2400" dirty="0" smtClean="0"/>
              <a:t>pickup </a:t>
            </a:r>
            <a:r>
              <a:rPr lang="en-US" sz="2400" dirty="0"/>
              <a:t>and </a:t>
            </a:r>
            <a:r>
              <a:rPr lang="en-US" sz="2400" dirty="0" err="1" smtClean="0"/>
              <a:t>dropoff</a:t>
            </a:r>
            <a:r>
              <a:rPr lang="en-US" sz="2400" dirty="0" smtClean="0"/>
              <a:t> times</a:t>
            </a:r>
          </a:p>
          <a:p>
            <a:pPr marL="800100" lvl="1" indent="-342900">
              <a:buFont typeface="Wingdings" panose="05000000000000000000" pitchFamily="2" charset="2"/>
              <a:buChar char="q"/>
            </a:pPr>
            <a:r>
              <a:rPr lang="en-US" sz="2400" dirty="0" smtClean="0"/>
              <a:t> distances</a:t>
            </a:r>
          </a:p>
          <a:p>
            <a:pPr marL="800100" lvl="1" indent="-342900">
              <a:buFont typeface="Wingdings" panose="05000000000000000000" pitchFamily="2" charset="2"/>
              <a:buChar char="q"/>
            </a:pPr>
            <a:r>
              <a:rPr lang="en-US" sz="2400" dirty="0" smtClean="0"/>
              <a:t> </a:t>
            </a:r>
            <a:r>
              <a:rPr lang="en-US" sz="2400" dirty="0"/>
              <a:t>number of passengers, </a:t>
            </a:r>
            <a:r>
              <a:rPr lang="en-US" sz="2400" dirty="0" smtClean="0"/>
              <a:t>trip </a:t>
            </a:r>
            <a:r>
              <a:rPr lang="en-US" sz="2400" dirty="0"/>
              <a:t>duration in </a:t>
            </a:r>
            <a:r>
              <a:rPr lang="en-US" sz="2400" dirty="0" smtClean="0"/>
              <a:t>seconds</a:t>
            </a:r>
            <a:endParaRPr lang="en-US" sz="2400" dirty="0"/>
          </a:p>
        </p:txBody>
      </p:sp>
    </p:spTree>
    <p:extLst>
      <p:ext uri="{BB962C8B-B14F-4D97-AF65-F5344CB8AC3E}">
        <p14:creationId xmlns:p14="http://schemas.microsoft.com/office/powerpoint/2010/main" val="2811556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Identify Sources</a:t>
            </a:r>
            <a:endParaRPr lang="en-US" sz="4800" dirty="0"/>
          </a:p>
        </p:txBody>
      </p:sp>
      <p:sp>
        <p:nvSpPr>
          <p:cNvPr id="6" name="TextBox 5"/>
          <p:cNvSpPr txBox="1"/>
          <p:nvPr/>
        </p:nvSpPr>
        <p:spPr>
          <a:xfrm>
            <a:off x="1295400" y="1828800"/>
            <a:ext cx="6858000" cy="4524315"/>
          </a:xfrm>
          <a:prstGeom prst="rect">
            <a:avLst/>
          </a:prstGeom>
          <a:noFill/>
        </p:spPr>
        <p:txBody>
          <a:bodyPr wrap="square" rtlCol="0">
            <a:spAutoFit/>
          </a:bodyPr>
          <a:lstStyle/>
          <a:p>
            <a:r>
              <a:rPr lang="en-US" sz="2400" dirty="0"/>
              <a:t>D</a:t>
            </a:r>
            <a:r>
              <a:rPr lang="en-US" sz="2400" dirty="0" smtClean="0"/>
              <a:t>ata </a:t>
            </a:r>
            <a:r>
              <a:rPr lang="en-US" sz="2400" dirty="0"/>
              <a:t>was sourced </a:t>
            </a:r>
            <a:r>
              <a:rPr lang="en-US" sz="2400" dirty="0" smtClean="0"/>
              <a:t>from several websites:</a:t>
            </a:r>
          </a:p>
          <a:p>
            <a:pPr marL="342900" indent="-342900">
              <a:buFont typeface="Arial" panose="020B0604020202020204" pitchFamily="34" charset="0"/>
              <a:buChar char="•"/>
            </a:pPr>
            <a:r>
              <a:rPr lang="en-US" sz="2400" dirty="0" smtClean="0"/>
              <a:t>NYC </a:t>
            </a:r>
            <a:r>
              <a:rPr lang="en-US" sz="2400" dirty="0"/>
              <a:t>Taxi and Limousine </a:t>
            </a:r>
            <a:r>
              <a:rPr lang="en-US" sz="2400" dirty="0" smtClean="0"/>
              <a:t>Commission</a:t>
            </a:r>
          </a:p>
          <a:p>
            <a:pPr marL="800100" lvl="2" indent="-342900">
              <a:buFont typeface="Arial" panose="020B0604020202020204" pitchFamily="34" charset="0"/>
              <a:buChar char="•"/>
            </a:pPr>
            <a:r>
              <a:rPr lang="en-US" sz="2400" dirty="0"/>
              <a:t>Green </a:t>
            </a:r>
            <a:r>
              <a:rPr lang="en-US" sz="2400" dirty="0" smtClean="0"/>
              <a:t>Taxis </a:t>
            </a:r>
          </a:p>
          <a:p>
            <a:pPr marL="342900" indent="-342900">
              <a:buFont typeface="Arial" panose="020B0604020202020204" pitchFamily="34" charset="0"/>
              <a:buChar char="•"/>
            </a:pPr>
            <a:r>
              <a:rPr lang="en-US" sz="2400" dirty="0" err="1" smtClean="0"/>
              <a:t>Kaggle</a:t>
            </a:r>
            <a:r>
              <a:rPr lang="en-US" sz="2400" dirty="0" smtClean="0"/>
              <a:t>:</a:t>
            </a:r>
          </a:p>
          <a:p>
            <a:pPr marL="800100" lvl="1" indent="-342900">
              <a:buFont typeface="Arial" panose="020B0604020202020204" pitchFamily="34" charset="0"/>
              <a:buChar char="•"/>
            </a:pPr>
            <a:r>
              <a:rPr lang="en-US" sz="2400" dirty="0" smtClean="0"/>
              <a:t>Yellow Taxis</a:t>
            </a:r>
          </a:p>
          <a:p>
            <a:pPr marL="342900" indent="-342900">
              <a:buFont typeface="Arial" panose="020B0604020202020204" pitchFamily="34" charset="0"/>
              <a:buChar char="•"/>
            </a:pPr>
            <a:r>
              <a:rPr lang="en-US" sz="2400" dirty="0"/>
              <a:t>Weather </a:t>
            </a:r>
            <a:r>
              <a:rPr lang="en-US" sz="2400" dirty="0" smtClean="0"/>
              <a:t>Underground contained daily </a:t>
            </a:r>
            <a:r>
              <a:rPr lang="en-US" sz="2400" dirty="0"/>
              <a:t>metrics of </a:t>
            </a:r>
            <a:r>
              <a:rPr lang="en-US" sz="2400" dirty="0" smtClean="0"/>
              <a:t>:</a:t>
            </a:r>
          </a:p>
          <a:p>
            <a:pPr marL="800100" lvl="1" indent="-342900">
              <a:buFont typeface="Arial" panose="020B0604020202020204" pitchFamily="34" charset="0"/>
              <a:buChar char="•"/>
            </a:pPr>
            <a:r>
              <a:rPr lang="en-US" sz="2400" dirty="0" smtClean="0"/>
              <a:t>Temperature</a:t>
            </a:r>
          </a:p>
          <a:p>
            <a:pPr marL="800100" lvl="1" indent="-342900">
              <a:buFont typeface="Arial" panose="020B0604020202020204" pitchFamily="34" charset="0"/>
              <a:buChar char="•"/>
            </a:pPr>
            <a:r>
              <a:rPr lang="en-US" sz="2400" dirty="0"/>
              <a:t>W</a:t>
            </a:r>
            <a:r>
              <a:rPr lang="en-US" sz="2400" dirty="0" smtClean="0"/>
              <a:t>ind speed </a:t>
            </a:r>
          </a:p>
          <a:p>
            <a:pPr marL="800100" lvl="1" indent="-342900">
              <a:buFont typeface="Arial" panose="020B0604020202020204" pitchFamily="34" charset="0"/>
              <a:buChar char="•"/>
            </a:pPr>
            <a:r>
              <a:rPr lang="en-US" sz="2400" dirty="0" smtClean="0"/>
              <a:t>Visibility</a:t>
            </a:r>
          </a:p>
          <a:p>
            <a:pPr marL="800100" lvl="1" indent="-342900">
              <a:buFont typeface="Arial" panose="020B0604020202020204" pitchFamily="34" charset="0"/>
              <a:buChar char="•"/>
            </a:pPr>
            <a:r>
              <a:rPr lang="en-US" sz="2400" dirty="0" smtClean="0"/>
              <a:t>Conditions</a:t>
            </a:r>
          </a:p>
          <a:p>
            <a:pPr marL="800100" lvl="1" indent="-342900">
              <a:buFont typeface="Arial" panose="020B0604020202020204" pitchFamily="34" charset="0"/>
              <a:buChar char="•"/>
            </a:pPr>
            <a:r>
              <a:rPr lang="en-US" sz="2400" dirty="0" smtClean="0"/>
              <a:t>And more</a:t>
            </a:r>
          </a:p>
          <a:p>
            <a:endParaRPr lang="en-US" sz="2400" dirty="0" smtClean="0"/>
          </a:p>
        </p:txBody>
      </p:sp>
    </p:spTree>
    <p:extLst>
      <p:ext uri="{BB962C8B-B14F-4D97-AF65-F5344CB8AC3E}">
        <p14:creationId xmlns:p14="http://schemas.microsoft.com/office/powerpoint/2010/main" val="2388167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533400"/>
            <a:ext cx="7391400" cy="830997"/>
          </a:xfrm>
          <a:prstGeom prst="rect">
            <a:avLst/>
          </a:prstGeom>
          <a:noFill/>
        </p:spPr>
        <p:txBody>
          <a:bodyPr wrap="square" rtlCol="0">
            <a:spAutoFit/>
          </a:bodyPr>
          <a:lstStyle/>
          <a:p>
            <a:pPr algn="ctr"/>
            <a:r>
              <a:rPr lang="en-US" sz="4800" dirty="0" smtClean="0"/>
              <a:t>Formats Used</a:t>
            </a:r>
            <a:endParaRPr lang="en-US" sz="4800" dirty="0"/>
          </a:p>
        </p:txBody>
      </p:sp>
      <p:sp>
        <p:nvSpPr>
          <p:cNvPr id="6" name="TextBox 5"/>
          <p:cNvSpPr txBox="1"/>
          <p:nvPr/>
        </p:nvSpPr>
        <p:spPr>
          <a:xfrm>
            <a:off x="1219200" y="1442326"/>
            <a:ext cx="6858000" cy="495520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NYC TLC Green stored in a csv file: </a:t>
            </a:r>
          </a:p>
          <a:p>
            <a:pPr marL="800100" lvl="1" indent="-342900">
              <a:buFont typeface="Wingdings" panose="05000000000000000000" pitchFamily="2" charset="2"/>
              <a:buChar char="q"/>
            </a:pPr>
            <a:r>
              <a:rPr lang="en-US" sz="2000" dirty="0" smtClean="0"/>
              <a:t>Each </a:t>
            </a:r>
            <a:r>
              <a:rPr lang="en-US" sz="2000" dirty="0"/>
              <a:t>trip sheet data is stored by Year, Month, and the taxi line (Yellow, Green </a:t>
            </a:r>
            <a:r>
              <a:rPr lang="en-US" sz="2000" dirty="0" smtClean="0"/>
              <a:t>or FHV).</a:t>
            </a:r>
          </a:p>
          <a:p>
            <a:pPr marL="800100" lvl="1" indent="-342900">
              <a:buFont typeface="Wingdings" panose="05000000000000000000" pitchFamily="2" charset="2"/>
              <a:buChar char="q"/>
            </a:pPr>
            <a:r>
              <a:rPr lang="en-US" sz="2000" dirty="0" smtClean="0"/>
              <a:t>Metadata stored in a describe each </a:t>
            </a:r>
            <a:r>
              <a:rPr lang="en-US" sz="2000" dirty="0"/>
              <a:t>dataset's </a:t>
            </a:r>
            <a:r>
              <a:rPr lang="en-US" sz="2000" dirty="0" smtClean="0"/>
              <a:t>Field Name</a:t>
            </a:r>
            <a:r>
              <a:rPr lang="en-US" sz="2000" dirty="0"/>
              <a:t>.</a:t>
            </a:r>
          </a:p>
          <a:p>
            <a:pPr marL="342900" indent="-342900">
              <a:buFont typeface="Arial" panose="020B0604020202020204" pitchFamily="34" charset="0"/>
              <a:buChar char="•"/>
            </a:pPr>
            <a:r>
              <a:rPr lang="en-US" sz="2400" dirty="0"/>
              <a:t>Weather Underground data was scraped into a </a:t>
            </a:r>
            <a:r>
              <a:rPr lang="en-US" sz="2400" dirty="0" smtClean="0"/>
              <a:t>csv.</a:t>
            </a:r>
          </a:p>
          <a:p>
            <a:pPr marL="800100" lvl="1" indent="-342900">
              <a:buFont typeface="Wingdings" panose="05000000000000000000" pitchFamily="2" charset="2"/>
              <a:buChar char="q"/>
            </a:pPr>
            <a:r>
              <a:rPr lang="en-US" sz="2000" dirty="0" smtClean="0"/>
              <a:t>Column </a:t>
            </a:r>
            <a:r>
              <a:rPr lang="en-US" sz="2000" dirty="0"/>
              <a:t>names as metadata. </a:t>
            </a:r>
            <a:endParaRPr lang="en-US" sz="2000" dirty="0" smtClean="0"/>
          </a:p>
          <a:p>
            <a:pPr marL="800100" lvl="1" indent="-342900">
              <a:buFont typeface="Wingdings" panose="05000000000000000000" pitchFamily="2" charset="2"/>
              <a:buChar char="q"/>
            </a:pPr>
            <a:r>
              <a:rPr lang="en-US" sz="2000" dirty="0" smtClean="0"/>
              <a:t>Also collected metadata: </a:t>
            </a:r>
            <a:r>
              <a:rPr lang="en-US" sz="2000" dirty="0"/>
              <a:t>JFK International Airport</a:t>
            </a:r>
            <a:r>
              <a:rPr lang="en-US" sz="2000" dirty="0" smtClean="0"/>
              <a:t>.</a:t>
            </a:r>
          </a:p>
          <a:p>
            <a:pPr marL="342900" indent="-342900">
              <a:buFont typeface="Arial" panose="020B0604020202020204" pitchFamily="34" charset="0"/>
              <a:buChar char="•"/>
            </a:pPr>
            <a:r>
              <a:rPr lang="en-US" sz="2400" dirty="0" err="1" smtClean="0"/>
              <a:t>Kaggle</a:t>
            </a:r>
            <a:r>
              <a:rPr lang="en-US" sz="2400" dirty="0" smtClean="0"/>
              <a:t> Yellow line taxi data came in a zipped csv file.</a:t>
            </a:r>
            <a:endParaRPr lang="en-US" sz="2000" dirty="0" smtClean="0"/>
          </a:p>
          <a:p>
            <a:pPr marL="800100" lvl="1" indent="-342900">
              <a:buFont typeface="Wingdings" panose="05000000000000000000" pitchFamily="2" charset="2"/>
              <a:buChar char="q"/>
            </a:pPr>
            <a:r>
              <a:rPr lang="en-US" sz="2000" dirty="0"/>
              <a:t>E</a:t>
            </a:r>
            <a:r>
              <a:rPr lang="en-US" sz="2000" dirty="0" smtClean="0"/>
              <a:t>ach </a:t>
            </a:r>
            <a:r>
              <a:rPr lang="en-US" sz="2000" dirty="0"/>
              <a:t>row representing one </a:t>
            </a:r>
            <a:r>
              <a:rPr lang="en-US" sz="2000" dirty="0" smtClean="0"/>
              <a:t>trip and </a:t>
            </a:r>
            <a:r>
              <a:rPr lang="en-US" sz="2000" dirty="0"/>
              <a:t>each column representing various statistics about each </a:t>
            </a:r>
            <a:r>
              <a:rPr lang="en-US" sz="2000" dirty="0" smtClean="0"/>
              <a:t>trip</a:t>
            </a:r>
          </a:p>
          <a:p>
            <a:pPr marL="742950" lvl="1" indent="-285750">
              <a:buFont typeface="Wingdings" panose="05000000000000000000" pitchFamily="2" charset="2"/>
              <a:buChar char="q"/>
            </a:pPr>
            <a:r>
              <a:rPr lang="en-US" sz="2000" dirty="0" smtClean="0"/>
              <a:t>Metadata was</a:t>
            </a:r>
            <a:r>
              <a:rPr lang="en-US" sz="2000" dirty="0"/>
              <a:t> </a:t>
            </a:r>
            <a:r>
              <a:rPr lang="en-US" sz="2000" dirty="0" smtClean="0"/>
              <a:t>a </a:t>
            </a:r>
            <a:r>
              <a:rPr lang="en-US" sz="2000" dirty="0"/>
              <a:t>plain text </a:t>
            </a:r>
            <a:r>
              <a:rPr lang="en-US" sz="2000" dirty="0" smtClean="0"/>
              <a:t>file</a:t>
            </a:r>
          </a:p>
          <a:p>
            <a:pPr marL="742950" lvl="1" indent="-285750">
              <a:buFont typeface="Wingdings" panose="05000000000000000000" pitchFamily="2" charset="2"/>
              <a:buChar char="q"/>
            </a:pPr>
            <a:r>
              <a:rPr lang="en-US" sz="2000" dirty="0" smtClean="0"/>
              <a:t>Pairing </a:t>
            </a:r>
            <a:r>
              <a:rPr lang="en-US" sz="2000" dirty="0"/>
              <a:t>system of column title and an explanation of what it meant in plain </a:t>
            </a:r>
            <a:r>
              <a:rPr lang="en-US" sz="2000" dirty="0" smtClean="0"/>
              <a:t>English with units.</a:t>
            </a:r>
          </a:p>
        </p:txBody>
      </p:sp>
    </p:spTree>
    <p:extLst>
      <p:ext uri="{BB962C8B-B14F-4D97-AF65-F5344CB8AC3E}">
        <p14:creationId xmlns:p14="http://schemas.microsoft.com/office/powerpoint/2010/main" val="1579657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Standards Used</a:t>
            </a:r>
            <a:endParaRPr lang="en-US" sz="4800" dirty="0"/>
          </a:p>
        </p:txBody>
      </p:sp>
      <p:sp>
        <p:nvSpPr>
          <p:cNvPr id="6" name="TextBox 5"/>
          <p:cNvSpPr txBox="1"/>
          <p:nvPr/>
        </p:nvSpPr>
        <p:spPr>
          <a:xfrm>
            <a:off x="1295400" y="1828800"/>
            <a:ext cx="6858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a:t>
            </a:r>
            <a:r>
              <a:rPr lang="en-US" sz="2400" dirty="0" smtClean="0"/>
              <a:t>he </a:t>
            </a:r>
            <a:r>
              <a:rPr lang="en-US" sz="2400" dirty="0"/>
              <a:t>unwieldy individual taxi trip data </a:t>
            </a:r>
            <a:r>
              <a:rPr lang="en-US" sz="2400" dirty="0" smtClean="0"/>
              <a:t>was aggregated into </a:t>
            </a:r>
            <a:r>
              <a:rPr lang="en-US" sz="2400" dirty="0"/>
              <a:t>a statistics csv </a:t>
            </a:r>
            <a:r>
              <a:rPr lang="en-US" sz="2400" dirty="0" smtClean="0"/>
              <a:t>file. Consisting </a:t>
            </a:r>
            <a:r>
              <a:rPr lang="en-US" sz="2400" dirty="0"/>
              <a:t>of </a:t>
            </a:r>
            <a:r>
              <a:rPr lang="en-US" sz="2400" dirty="0" smtClean="0"/>
              <a:t>:</a:t>
            </a:r>
          </a:p>
          <a:p>
            <a:pPr marL="800100" lvl="1" indent="-342900">
              <a:buFont typeface="Arial" panose="020B0604020202020204" pitchFamily="34" charset="0"/>
              <a:buChar char="•"/>
            </a:pPr>
            <a:r>
              <a:rPr lang="en-US" sz="2400" dirty="0" smtClean="0"/>
              <a:t>A </a:t>
            </a:r>
            <a:r>
              <a:rPr lang="en-US" sz="2400" dirty="0" err="1" smtClean="0"/>
              <a:t>datapoint</a:t>
            </a:r>
            <a:r>
              <a:rPr lang="en-US" sz="2400" dirty="0" smtClean="0"/>
              <a:t> </a:t>
            </a:r>
            <a:r>
              <a:rPr lang="en-US" sz="2400" dirty="0"/>
              <a:t>for each </a:t>
            </a:r>
            <a:r>
              <a:rPr lang="en-US" sz="2400" dirty="0" smtClean="0"/>
              <a:t>day</a:t>
            </a:r>
          </a:p>
          <a:p>
            <a:pPr marL="800100" lvl="1" indent="-342900">
              <a:buFont typeface="Arial" panose="020B0604020202020204" pitchFamily="34" charset="0"/>
              <a:buChar char="•"/>
            </a:pPr>
            <a:r>
              <a:rPr lang="en-US" sz="2400" dirty="0"/>
              <a:t>T</a:t>
            </a:r>
            <a:r>
              <a:rPr lang="en-US" sz="2400" dirty="0" smtClean="0"/>
              <a:t>he </a:t>
            </a:r>
            <a:r>
              <a:rPr lang="en-US" sz="2400" dirty="0"/>
              <a:t>total number of taxi passengers that </a:t>
            </a:r>
            <a:r>
              <a:rPr lang="en-US" sz="2400" dirty="0" smtClean="0"/>
              <a:t>day </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number of </a:t>
            </a:r>
            <a:r>
              <a:rPr lang="en-US" sz="2400" dirty="0"/>
              <a:t>passengers per ride</a:t>
            </a:r>
            <a:r>
              <a:rPr lang="en-US" sz="2400" dirty="0" smtClean="0"/>
              <a:t>,</a:t>
            </a:r>
          </a:p>
          <a:p>
            <a:pPr marL="800100" lvl="1" indent="-342900">
              <a:buFont typeface="Arial" panose="020B0604020202020204" pitchFamily="34" charset="0"/>
              <a:buChar char="•"/>
            </a:pPr>
            <a:r>
              <a:rPr lang="en-US" sz="2400" dirty="0"/>
              <a:t>T</a:t>
            </a:r>
            <a:r>
              <a:rPr lang="en-US" sz="2400" dirty="0" smtClean="0"/>
              <a:t>he </a:t>
            </a:r>
            <a:r>
              <a:rPr lang="en-US" sz="2400" dirty="0"/>
              <a:t>number of </a:t>
            </a:r>
            <a:r>
              <a:rPr lang="en-US" sz="2400" dirty="0" smtClean="0"/>
              <a:t>rides</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distance </a:t>
            </a:r>
            <a:r>
              <a:rPr lang="en-US" sz="2400" dirty="0"/>
              <a:t>and speed of </a:t>
            </a:r>
            <a:r>
              <a:rPr lang="en-US" sz="2400" dirty="0" smtClean="0"/>
              <a:t>rides</a:t>
            </a:r>
          </a:p>
          <a:p>
            <a:pPr marL="800100" lvl="1" indent="-342900">
              <a:buFont typeface="Arial" panose="020B0604020202020204" pitchFamily="34" charset="0"/>
              <a:buChar char="•"/>
            </a:pPr>
            <a:r>
              <a:rPr lang="en-US" sz="2400" dirty="0" smtClean="0"/>
              <a:t> The average</a:t>
            </a:r>
            <a:r>
              <a:rPr lang="en-US" sz="2400" dirty="0"/>
              <a:t> </a:t>
            </a:r>
            <a:r>
              <a:rPr lang="en-US" sz="2400" dirty="0" smtClean="0"/>
              <a:t>trip </a:t>
            </a:r>
            <a:r>
              <a:rPr lang="en-US" sz="2400" dirty="0"/>
              <a:t>duration</a:t>
            </a:r>
            <a:r>
              <a:rPr lang="en-US" sz="2400" dirty="0" smtClean="0"/>
              <a:t>.</a:t>
            </a:r>
          </a:p>
          <a:p>
            <a:pPr marL="800100" lvl="1" indent="-342900">
              <a:buFont typeface="Arial" panose="020B0604020202020204" pitchFamily="34" charset="0"/>
              <a:buChar char="•"/>
            </a:pPr>
            <a:endParaRPr lang="en-US" sz="2400" dirty="0"/>
          </a:p>
          <a:p>
            <a:pPr lvl="1"/>
            <a:r>
              <a:rPr lang="en-US" sz="2400" dirty="0" smtClean="0"/>
              <a:t>Metadata </a:t>
            </a:r>
            <a:r>
              <a:rPr lang="en-US" sz="2400" dirty="0"/>
              <a:t>for these statistics can be found in the </a:t>
            </a:r>
            <a:r>
              <a:rPr lang="en-US" sz="2400" dirty="0" err="1"/>
              <a:t>metadata.json</a:t>
            </a:r>
            <a:r>
              <a:rPr lang="en-US" sz="2400" dirty="0"/>
              <a:t> </a:t>
            </a:r>
            <a:r>
              <a:rPr lang="en-US" sz="2400" dirty="0" smtClean="0"/>
              <a:t>file found </a:t>
            </a:r>
            <a:r>
              <a:rPr lang="en-US" sz="2400" dirty="0"/>
              <a:t>on </a:t>
            </a:r>
            <a:r>
              <a:rPr lang="en-US" sz="2400" dirty="0" smtClean="0"/>
              <a:t>our </a:t>
            </a:r>
            <a:r>
              <a:rPr lang="en-US" sz="2400" dirty="0" err="1"/>
              <a:t>GitHub</a:t>
            </a:r>
            <a:r>
              <a:rPr lang="en-US" sz="2400" dirty="0"/>
              <a:t> page.</a:t>
            </a:r>
            <a:endParaRPr lang="en-US" sz="2400" dirty="0" smtClean="0"/>
          </a:p>
        </p:txBody>
      </p:sp>
    </p:spTree>
    <p:extLst>
      <p:ext uri="{BB962C8B-B14F-4D97-AF65-F5344CB8AC3E}">
        <p14:creationId xmlns:p14="http://schemas.microsoft.com/office/powerpoint/2010/main" val="30295319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1469237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143000"/>
            <a:ext cx="6629400" cy="830997"/>
          </a:xfrm>
          <a:prstGeom prst="rect">
            <a:avLst/>
          </a:prstGeom>
          <a:noFill/>
        </p:spPr>
        <p:txBody>
          <a:bodyPr wrap="square" rtlCol="0">
            <a:spAutoFit/>
          </a:bodyPr>
          <a:lstStyle/>
          <a:p>
            <a:pPr algn="ctr"/>
            <a:r>
              <a:rPr lang="en-US" sz="4800" dirty="0" smtClean="0"/>
              <a:t>Data Analysis - Questions </a:t>
            </a:r>
            <a:endParaRPr lang="en-US" sz="4800" dirty="0"/>
          </a:p>
        </p:txBody>
      </p:sp>
      <p:sp>
        <p:nvSpPr>
          <p:cNvPr id="6" name="TextBox 5"/>
          <p:cNvSpPr txBox="1"/>
          <p:nvPr/>
        </p:nvSpPr>
        <p:spPr>
          <a:xfrm>
            <a:off x="1447800" y="2514600"/>
            <a:ext cx="6858000" cy="3108543"/>
          </a:xfrm>
          <a:prstGeom prst="rect">
            <a:avLst/>
          </a:prstGeom>
          <a:noFill/>
        </p:spPr>
        <p:txBody>
          <a:bodyPr wrap="square" rtlCol="0">
            <a:spAutoFit/>
          </a:bodyPr>
          <a:lstStyle/>
          <a:p>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taxi trip durations in New York </a:t>
            </a:r>
            <a:r>
              <a:rPr lang="en-US" sz="2800" dirty="0" smtClean="0"/>
              <a:t>City?</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the amount of people using taxis in New York City?</a:t>
            </a:r>
            <a:endParaRPr lang="en-US" sz="2800" dirty="0"/>
          </a:p>
        </p:txBody>
      </p:sp>
    </p:spTree>
    <p:extLst>
      <p:ext uri="{BB962C8B-B14F-4D97-AF65-F5344CB8AC3E}">
        <p14:creationId xmlns:p14="http://schemas.microsoft.com/office/powerpoint/2010/main" val="3459531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Steps</a:t>
            </a:r>
            <a:endParaRPr lang="en-US" sz="4800" dirty="0"/>
          </a:p>
        </p:txBody>
      </p:sp>
      <p:sp>
        <p:nvSpPr>
          <p:cNvPr id="6" name="TextBox 5"/>
          <p:cNvSpPr txBox="1"/>
          <p:nvPr/>
        </p:nvSpPr>
        <p:spPr>
          <a:xfrm>
            <a:off x="1219200" y="1447800"/>
            <a:ext cx="6858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Started locating </a:t>
            </a:r>
            <a:r>
              <a:rPr lang="en-US" sz="2400" dirty="0"/>
              <a:t>the data for weather data as well as taxi data </a:t>
            </a:r>
            <a:r>
              <a:rPr lang="en-US" sz="2400" dirty="0" smtClean="0"/>
              <a:t>which had</a:t>
            </a:r>
            <a:r>
              <a:rPr lang="en-US" sz="2400" dirty="0"/>
              <a:t>, at minimum, details on duration, distance, and number of passengers (after aggregation).</a:t>
            </a:r>
          </a:p>
          <a:p>
            <a:pPr marL="342900" indent="-342900">
              <a:buFont typeface="Arial" panose="020B0604020202020204" pitchFamily="34" charset="0"/>
              <a:buChar char="•"/>
            </a:pPr>
            <a:r>
              <a:rPr lang="en-US" sz="2400" dirty="0"/>
              <a:t>The weather data was </a:t>
            </a:r>
            <a:r>
              <a:rPr lang="en-US" sz="2400" dirty="0" smtClean="0"/>
              <a:t>scraped, then curated </a:t>
            </a:r>
            <a:r>
              <a:rPr lang="en-US" sz="2400" dirty="0"/>
              <a:t>by month. </a:t>
            </a:r>
            <a:endParaRPr lang="en-US" sz="2400" dirty="0" smtClean="0"/>
          </a:p>
          <a:p>
            <a:pPr marL="342900" indent="-342900">
              <a:buFont typeface="Arial" panose="020B0604020202020204" pitchFamily="34" charset="0"/>
              <a:buChar char="•"/>
            </a:pPr>
            <a:r>
              <a:rPr lang="en-US" sz="2400" dirty="0" smtClean="0"/>
              <a:t>Correlations </a:t>
            </a:r>
            <a:r>
              <a:rPr lang="en-US" sz="2400" dirty="0"/>
              <a:t>and graphs were produced in order to </a:t>
            </a:r>
            <a:r>
              <a:rPr lang="en-US" sz="2400" dirty="0" smtClean="0"/>
              <a:t>determine any effects </a:t>
            </a:r>
            <a:r>
              <a:rPr lang="en-US" sz="2400" dirty="0"/>
              <a:t>on the number of rides/passengers or trip duration. </a:t>
            </a:r>
            <a:endParaRPr lang="en-US" sz="2400" dirty="0" smtClean="0"/>
          </a:p>
          <a:p>
            <a:pPr marL="800100" lvl="1" indent="-342900">
              <a:buFont typeface="Arial" panose="020B0604020202020204" pitchFamily="34" charset="0"/>
              <a:buChar char="•"/>
            </a:pPr>
            <a:r>
              <a:rPr lang="en-US" sz="2000" dirty="0" smtClean="0"/>
              <a:t>The </a:t>
            </a:r>
            <a:r>
              <a:rPr lang="en-US" sz="2000" dirty="0"/>
              <a:t>statistics aggregated </a:t>
            </a:r>
            <a:r>
              <a:rPr lang="en-US" sz="2000" dirty="0" smtClean="0"/>
              <a:t>from the </a:t>
            </a:r>
            <a:r>
              <a:rPr lang="en-US" sz="2000" dirty="0" err="1"/>
              <a:t>Kaggle</a:t>
            </a:r>
            <a:r>
              <a:rPr lang="en-US" sz="2000" dirty="0"/>
              <a:t> yellow-line taxi data showed no </a:t>
            </a:r>
            <a:r>
              <a:rPr lang="en-US" sz="2000" dirty="0" smtClean="0"/>
              <a:t>statistically-significant </a:t>
            </a:r>
            <a:r>
              <a:rPr lang="en-US" sz="2000" dirty="0"/>
              <a:t>correlations to the </a:t>
            </a:r>
            <a:r>
              <a:rPr lang="en-US" sz="2000" dirty="0" smtClean="0"/>
              <a:t>weather data. </a:t>
            </a:r>
          </a:p>
          <a:p>
            <a:pPr marL="800100" lvl="1" indent="-342900">
              <a:buFont typeface="Arial" panose="020B0604020202020204" pitchFamily="34" charset="0"/>
              <a:buChar char="•"/>
            </a:pPr>
            <a:r>
              <a:rPr lang="en-US" sz="2000" dirty="0" smtClean="0"/>
              <a:t>The </a:t>
            </a:r>
            <a:r>
              <a:rPr lang="en-US" sz="2000" dirty="0"/>
              <a:t>green </a:t>
            </a:r>
            <a:r>
              <a:rPr lang="en-US" sz="2000" dirty="0" smtClean="0"/>
              <a:t>line displayed </a:t>
            </a:r>
            <a:r>
              <a:rPr lang="en-US" sz="2000" dirty="0"/>
              <a:t>several </a:t>
            </a:r>
            <a:r>
              <a:rPr lang="en-US" sz="2000" dirty="0" err="1"/>
              <a:t>statisically-signicant</a:t>
            </a:r>
            <a:r>
              <a:rPr lang="en-US" sz="2000" dirty="0"/>
              <a:t> correlations with the weather </a:t>
            </a:r>
            <a:r>
              <a:rPr lang="en-US" sz="2000" dirty="0" smtClean="0"/>
              <a:t>data and </a:t>
            </a:r>
            <a:r>
              <a:rPr lang="en-US" sz="2000" dirty="0"/>
              <a:t>contained a larger sample size.</a:t>
            </a:r>
            <a:endParaRPr lang="en-US" sz="2000" dirty="0"/>
          </a:p>
        </p:txBody>
      </p:sp>
    </p:spTree>
    <p:extLst>
      <p:ext uri="{BB962C8B-B14F-4D97-AF65-F5344CB8AC3E}">
        <p14:creationId xmlns:p14="http://schemas.microsoft.com/office/powerpoint/2010/main" val="3558795281"/>
      </p:ext>
    </p:extLst>
  </p:cSld>
  <p:clrMapOvr>
    <a:masterClrMapping/>
  </p:clrMapOvr>
  <p:transition>
    <p:fade/>
  </p:transition>
</p:sld>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D5C41E8-B092-4922-A6CC-2AB24793D8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picture pans in window with fade-in captions</Template>
  <TotalTime>126</TotalTime>
  <Words>4513</Words>
  <Application>Microsoft Office PowerPoint</Application>
  <PresentationFormat>On-screen Show (4:3)</PresentationFormat>
  <Paragraphs>286</Paragraphs>
  <Slides>21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10_Office Theme</vt:lpstr>
      <vt:lpstr>PowerPoint Presentation</vt:lpstr>
      <vt:lpstr>Investigation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Data Analysis - Validation</vt:lpstr>
      <vt:lpstr>PowerPoint Presentation</vt:lpstr>
      <vt:lpstr>PowerPoint Presentation</vt:lpstr>
      <vt:lpstr>PowerPoint Presentation</vt:lpstr>
      <vt:lpstr>PowerPoint Presentation</vt:lpstr>
      <vt:lpstr>Further Analysis</vt:lpstr>
      <vt:lpstr>Data Management Plan</vt:lpstr>
      <vt:lpstr>PowerPoint Presentation</vt:lpstr>
      <vt:lpstr>PowerPoint Presentation</vt:lpstr>
      <vt:lpstr>Lessons Learned.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solaris ....</dc:creator>
  <cp:keywords/>
  <cp:lastModifiedBy>solaris ....</cp:lastModifiedBy>
  <cp:revision>91</cp:revision>
  <dcterms:created xsi:type="dcterms:W3CDTF">2017-12-03T19:41:29Z</dcterms:created>
  <dcterms:modified xsi:type="dcterms:W3CDTF">2017-12-03T21:48:25Z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TC018814299991</vt:lpwstr>
  </property>
</Properties>
</file>