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794500" cy="992187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4727520" y="4892400"/>
            <a:ext cx="2735280" cy="15267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447880" y="0"/>
            <a:ext cx="6742800" cy="6856560"/>
          </a:xfrm>
          <a:prstGeom prst="rect">
            <a:avLst/>
          </a:prstGeom>
          <a:solidFill>
            <a:srgbClr val="0a5188">
              <a:alpha val="9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12190680" cy="1543320"/>
          </a:xfrm>
          <a:prstGeom prst="rect">
            <a:avLst/>
          </a:prstGeom>
          <a:solidFill>
            <a:srgbClr val="0a5188"/>
          </a:solidFill>
          <a:ln w="12600">
            <a:solidFill>
              <a:srgbClr val="0a518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9061560" y="6403320"/>
            <a:ext cx="2843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DF73E55-118D-451E-8685-623CFC1C3240}" type="slidenum">
              <a:rPr b="0" lang="en-GB" sz="1000" spc="-1" strike="noStrike">
                <a:solidFill>
                  <a:srgbClr val="008fd0"/>
                </a:solidFill>
                <a:latin typeface="Arial"/>
                <a:ea typeface="DejaVu Sans"/>
              </a:rPr>
              <a:t>&lt;number&gt;</a:t>
            </a:fld>
            <a:endParaRPr b="0" lang="en-GB" sz="1000" spc="-1" strike="noStrike">
              <a:latin typeface="Arial"/>
            </a:endParaRPr>
          </a:p>
        </p:txBody>
      </p:sp>
      <p:pic>
        <p:nvPicPr>
          <p:cNvPr id="80" name="Picture 7" descr=""/>
          <p:cNvPicPr/>
          <p:nvPr/>
        </p:nvPicPr>
        <p:blipFill>
          <a:blip r:embed="rId2"/>
          <a:stretch/>
        </p:blipFill>
        <p:spPr>
          <a:xfrm>
            <a:off x="5297760" y="5994720"/>
            <a:ext cx="1595520" cy="890280"/>
          </a:xfrm>
          <a:prstGeom prst="rect">
            <a:avLst/>
          </a:prstGeom>
          <a:ln>
            <a:noFill/>
          </a:ln>
        </p:spPr>
      </p:pic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12190680" cy="1543320"/>
          </a:xfrm>
          <a:prstGeom prst="rect">
            <a:avLst/>
          </a:prstGeom>
          <a:solidFill>
            <a:srgbClr val="0a5188"/>
          </a:solidFill>
          <a:ln w="12600">
            <a:solidFill>
              <a:srgbClr val="0a5188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Picture 6" descr=""/>
          <p:cNvPicPr/>
          <p:nvPr/>
        </p:nvPicPr>
        <p:blipFill>
          <a:blip r:embed=""/>
          <a:stretch/>
        </p:blipFill>
        <p:spPr>
          <a:xfrm>
            <a:off x="5297760" y="5994720"/>
            <a:ext cx="1595520" cy="890280"/>
          </a:xfrm>
          <a:prstGeom prst="rect">
            <a:avLst/>
          </a:prstGeom>
          <a:ln>
            <a:noFill/>
          </a:ln>
        </p:spPr>
      </p:pic>
      <p:pic>
        <p:nvPicPr>
          <p:cNvPr id="121" name="Picture 5" descr=""/>
          <p:cNvPicPr/>
          <p:nvPr/>
        </p:nvPicPr>
        <p:blipFill>
          <a:blip r:embed="rId2"/>
          <a:stretch/>
        </p:blipFill>
        <p:spPr>
          <a:xfrm>
            <a:off x="531360" y="2117880"/>
            <a:ext cx="723240" cy="781200"/>
          </a:xfrm>
          <a:prstGeom prst="rect">
            <a:avLst/>
          </a:prstGeom>
          <a:ln>
            <a:noFill/>
          </a:ln>
        </p:spPr>
      </p:pic>
      <p:pic>
        <p:nvPicPr>
          <p:cNvPr id="122" name="Picture 6" descr=""/>
          <p:cNvPicPr/>
          <p:nvPr/>
        </p:nvPicPr>
        <p:blipFill>
          <a:blip r:embed="rId3"/>
          <a:stretch/>
        </p:blipFill>
        <p:spPr>
          <a:xfrm>
            <a:off x="531360" y="4573440"/>
            <a:ext cx="723240" cy="723240"/>
          </a:xfrm>
          <a:prstGeom prst="rect">
            <a:avLst/>
          </a:prstGeom>
          <a:ln>
            <a:noFill/>
          </a:ln>
        </p:spPr>
      </p:pic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0"/>
            <a:ext cx="784800" cy="6879240"/>
          </a:xfrm>
          <a:prstGeom prst="rect">
            <a:avLst/>
          </a:prstGeom>
          <a:solidFill>
            <a:srgbClr val="0a518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9061560" y="6492960"/>
            <a:ext cx="2843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DF12CE3-FCE0-4953-BBCE-D86148BE54BA}" type="slidenum">
              <a:rPr b="0" lang="en-GB" sz="1000" spc="-1" strike="noStrike">
                <a:solidFill>
                  <a:srgbClr val="008fd0"/>
                </a:solidFill>
                <a:latin typeface="Arial"/>
                <a:ea typeface="DejaVu Sans"/>
              </a:rPr>
              <a:t>&lt;number&gt;</a:t>
            </a:fld>
            <a:endParaRPr b="0" lang="en-GB" sz="1000" spc="-1" strike="noStrike">
              <a:latin typeface="Arial"/>
            </a:endParaRPr>
          </a:p>
        </p:txBody>
      </p:sp>
      <p:pic>
        <p:nvPicPr>
          <p:cNvPr id="163" name="Picture 6" descr=""/>
          <p:cNvPicPr/>
          <p:nvPr/>
        </p:nvPicPr>
        <p:blipFill>
          <a:blip r:embed=""/>
          <a:stretch/>
        </p:blipFill>
        <p:spPr>
          <a:xfrm>
            <a:off x="5297760" y="5994720"/>
            <a:ext cx="1595520" cy="890280"/>
          </a:xfrm>
          <a:prstGeom prst="rect">
            <a:avLst/>
          </a:prstGeom>
          <a:ln>
            <a:noFill/>
          </a:ln>
        </p:spPr>
      </p:pic>
      <p:sp>
        <p:nvSpPr>
          <p:cNvPr id="16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4" descr=""/>
          <p:cNvPicPr/>
          <p:nvPr/>
        </p:nvPicPr>
        <p:blipFill>
          <a:blip r:embed=""/>
          <a:stretch/>
        </p:blipFill>
        <p:spPr>
          <a:xfrm>
            <a:off x="4727520" y="4892400"/>
            <a:ext cx="2735280" cy="1526760"/>
          </a:xfrm>
          <a:prstGeom prst="rect">
            <a:avLst/>
          </a:prstGeom>
          <a:ln>
            <a:noFill/>
          </a:ln>
        </p:spPr>
      </p:pic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mailto:chester.gardner@qa.com" TargetMode="Externa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14400" y="1063440"/>
            <a:ext cx="10362960" cy="25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GB" sz="6000" spc="-1" strike="noStrike">
                <a:solidFill>
                  <a:srgbClr val="0d3d59"/>
                </a:solidFill>
                <a:latin typeface="Arial"/>
                <a:ea typeface="DejaVu Sans"/>
              </a:rPr>
              <a:t>Python Flask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914400" y="3886200"/>
            <a:ext cx="10362960" cy="4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GB" sz="2000" spc="290" strike="noStrike" cap="all">
                <a:solidFill>
                  <a:srgbClr val="005aab"/>
                </a:solidFill>
                <a:latin typeface="Arial"/>
                <a:ea typeface="DejaVu Sans"/>
              </a:rPr>
              <a:t>User registration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During the registration process, it must be validated whether the email address has been used  to create an account previously, before attempting to add the email to the database.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The ‘ValidationError’ validator comes in to play in a special way, via a function within the ‘RegistrationForm’ class, named ‘validate_&lt;fieldName&gt;(self, &lt;fieldName&gt;)’: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Within this method, a query to the ‘Users’ model must be made, with the query parameter of the email attempting to register: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forms.py – ValidationError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1080000" y="4024440"/>
            <a:ext cx="4189320" cy="366840"/>
          </a:xfrm>
          <a:prstGeom prst="rect">
            <a:avLst/>
          </a:prstGeom>
          <a:ln>
            <a:noFill/>
          </a:ln>
        </p:spPr>
      </p:pic>
      <p:pic>
        <p:nvPicPr>
          <p:cNvPr id="269" name="" descr=""/>
          <p:cNvPicPr/>
          <p:nvPr/>
        </p:nvPicPr>
        <p:blipFill>
          <a:blip r:embed="rId2"/>
          <a:stretch/>
        </p:blipFill>
        <p:spPr>
          <a:xfrm>
            <a:off x="1105920" y="5760000"/>
            <a:ext cx="6957360" cy="27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If the user query returns with a response, then an error should be shown. This is done by raising a validation error with an appropriate message: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forms.py – ValidationError Cont.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1"/>
          <a:stretch/>
        </p:blipFill>
        <p:spPr>
          <a:xfrm>
            <a:off x="970560" y="3118320"/>
            <a:ext cx="7452720" cy="112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7056000" y="1868040"/>
            <a:ext cx="4761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The ‘RegistrationForm’ class should now look similar to (left):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forms.py – Class Overview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102600" y="1665000"/>
            <a:ext cx="6880680" cy="510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Before submitting any data to a table that will store emails and passwords, that data needs to be encrypted before transport. This will be achieved with the pre-packaged ‘flask_bcrypt’ library.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Below the ‘app’ being created and the ‘config’s being set, a ‘bcrypt’ object should be created with the imported ‘Bcrypt’ method, passing in the ‘app’ object: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__init__.py – More Libraries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1152000" y="2851200"/>
            <a:ext cx="4024080" cy="316080"/>
          </a:xfrm>
          <a:prstGeom prst="rect">
            <a:avLst/>
          </a:prstGeom>
          <a:ln>
            <a:noFill/>
          </a:ln>
        </p:spPr>
      </p:pic>
      <p:pic>
        <p:nvPicPr>
          <p:cNvPr id="279" name="" descr=""/>
          <p:cNvPicPr/>
          <p:nvPr/>
        </p:nvPicPr>
        <p:blipFill>
          <a:blip r:embed="rId2"/>
          <a:stretch/>
        </p:blipFill>
        <p:spPr>
          <a:xfrm>
            <a:off x="1152000" y="4176000"/>
            <a:ext cx="7808400" cy="190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Within ‘routes.py’, the new ‘bcrypt’ object that is built from ‘application’ must be imported: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The route should look familiar, with a few modifications. However, the first line after </a:t>
            </a:r>
            <a:br/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‘if form.validate_on_sumit()’ will hash the password data, before creating a new ‘Users’ object:</a:t>
            </a: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The object ‘bcrypt’, which was an instance of ‘Bcrypt(app)’, has a method for generating hashed passwords; all it needs is the password data, and the encoding type.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routes.py - bcrypt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1045440" y="2419200"/>
            <a:ext cx="5001840" cy="316080"/>
          </a:xfrm>
          <a:prstGeom prst="rect">
            <a:avLst/>
          </a:prstGeom>
          <a:ln>
            <a:noFill/>
          </a:ln>
        </p:spPr>
      </p:pic>
      <p:pic>
        <p:nvPicPr>
          <p:cNvPr id="283" name="" descr=""/>
          <p:cNvPicPr/>
          <p:nvPr/>
        </p:nvPicPr>
        <p:blipFill>
          <a:blip r:embed="rId2"/>
          <a:stretch/>
        </p:blipFill>
        <p:spPr>
          <a:xfrm>
            <a:off x="1069920" y="4456800"/>
            <a:ext cx="10881360" cy="144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The remainder of the route should be familiar, with a few modifications. The biggest to note is the redirect to the ‘post.html’ template. Once the user is registered, they would be allowed to post: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Finally, for the form to be properly passed  to the ‘register.html’ template, it will also need importing, along with the ‘Users’ model, so that a record can be created: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routes.py – if form.validate_on_submit()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891000" y="2880000"/>
            <a:ext cx="10398600" cy="1992240"/>
          </a:xfrm>
          <a:prstGeom prst="rect">
            <a:avLst/>
          </a:prstGeom>
          <a:ln>
            <a:noFill/>
          </a:ln>
        </p:spPr>
      </p:pic>
      <p:pic>
        <p:nvPicPr>
          <p:cNvPr id="287" name="" descr=""/>
          <p:cNvPicPr/>
          <p:nvPr/>
        </p:nvPicPr>
        <p:blipFill>
          <a:blip r:embed="rId2"/>
          <a:stretch/>
        </p:blipFill>
        <p:spPr>
          <a:xfrm>
            <a:off x="864000" y="5832000"/>
            <a:ext cx="7211520" cy="60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5400000" y="1656000"/>
            <a:ext cx="6417360" cy="44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The ‘register.html’ template is going to look almost identical to the ‘post.html’ template for now, with the only changes being made to the ‘form.&lt;fieldName&gt;’ lines, reflecting:</a:t>
            </a: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email</a:t>
            </a: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password</a:t>
            </a: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confirm_password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register.html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>
            <a:off x="72000" y="1584000"/>
            <a:ext cx="5227560" cy="519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Navigating to the register page, and filling in the details already in the database: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Checking the Application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1093320" y="2376000"/>
            <a:ext cx="3225960" cy="365868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94" name="" descr=""/>
          <p:cNvPicPr/>
          <p:nvPr/>
        </p:nvPicPr>
        <p:blipFill>
          <a:blip r:embed="rId2"/>
          <a:stretch/>
        </p:blipFill>
        <p:spPr>
          <a:xfrm>
            <a:off x="4936680" y="3960000"/>
            <a:ext cx="3198600" cy="81144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95" name="CustomShape 3"/>
          <p:cNvSpPr/>
          <p:nvPr/>
        </p:nvSpPr>
        <p:spPr>
          <a:xfrm>
            <a:off x="4608000" y="2592000"/>
            <a:ext cx="7209360" cy="349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Will throw the ValidationError that was raised, stating the email already exists within this web application: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Entering a new email address this time, should be accepted by the application, and redirect the user to the ‘post.html’ template: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Checking the Application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1728000" y="2526480"/>
            <a:ext cx="3311280" cy="394236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99" name="" descr=""/>
          <p:cNvPicPr/>
          <p:nvPr/>
        </p:nvPicPr>
        <p:blipFill>
          <a:blip r:embed="rId2"/>
          <a:stretch/>
        </p:blipFill>
        <p:spPr>
          <a:xfrm>
            <a:off x="7056000" y="2526480"/>
            <a:ext cx="3380400" cy="395928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00" name="Line 3"/>
          <p:cNvSpPr/>
          <p:nvPr/>
        </p:nvSpPr>
        <p:spPr>
          <a:xfrm flipV="1">
            <a:off x="5328000" y="3888000"/>
            <a:ext cx="1728000" cy="23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Line 4"/>
          <p:cNvSpPr/>
          <p:nvPr/>
        </p:nvSpPr>
        <p:spPr>
          <a:xfrm>
            <a:off x="2808000" y="6264000"/>
            <a:ext cx="2520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11286360" y="6307560"/>
            <a:ext cx="645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B2F9A3AD-A36B-482C-B7E1-C292B6E5268F}" type="slidenum">
              <a:rPr b="0" lang="en-GB" sz="1000" spc="-1" strike="noStrike">
                <a:solidFill>
                  <a:srgbClr val="565759"/>
                </a:solidFill>
                <a:latin typeface="Segoe UI"/>
                <a:ea typeface="DejaVu Sans"/>
              </a:rPr>
              <a:t>&lt;number&gt;</a:t>
            </a:fld>
            <a:endParaRPr b="0" lang="en-GB" sz="10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1612800" y="1868040"/>
            <a:ext cx="10048680" cy="42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Directions</a:t>
            </a:r>
            <a:endParaRPr b="0" lang="en-GB" sz="1800" spc="-1" strike="noStrike">
              <a:latin typeface="Arial"/>
            </a:endParaRPr>
          </a:p>
          <a:p>
            <a:pPr lvl="1" marL="622440" indent="-163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60 - 90 minutes</a:t>
            </a:r>
            <a:endParaRPr b="0" lang="en-GB" sz="1800" spc="-1" strike="noStrike">
              <a:latin typeface="Arial"/>
            </a:endParaRPr>
          </a:p>
          <a:p>
            <a:pPr lvl="1" marL="622440" indent="-163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Update your project to include a ‘RegistrationForm’ form, and have the form passed to the ‘register.html’ template. Include any relevant field validation and constraints.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Debrief</a:t>
            </a:r>
            <a:endParaRPr b="0" lang="en-GB" sz="1800" spc="-1" strike="noStrike">
              <a:latin typeface="Arial"/>
            </a:endParaRPr>
          </a:p>
          <a:p>
            <a:pPr lvl="1" marL="622440" indent="-163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Discuss why the registration form still doesn’t protect the ‘post.html’ page from non-registered users from posting content.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414000" y="12528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Creating A Registration Form</a:t>
            </a:r>
            <a:endParaRPr b="0" lang="en-GB" sz="4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For this application to be able to be used only by users who have registered, and are currently logged in, a registration process is required.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For this, a new route must be created, as well as a new form.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A new model needs to be created, to persist the user forms, with various new validations.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User Registration</a:t>
            </a:r>
            <a:endParaRPr b="0" lang="en-GB" sz="4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914400" y="1063440"/>
            <a:ext cx="10362960" cy="25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GB" sz="6000" spc="-1" strike="noStrike">
                <a:solidFill>
                  <a:srgbClr val="0d3d59"/>
                </a:solidFill>
                <a:latin typeface="Arial"/>
                <a:ea typeface="DejaVu Sans"/>
              </a:rPr>
              <a:t>Thank you for listening.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914400" y="3886200"/>
            <a:ext cx="10362960" cy="4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GB" sz="2000" spc="290" strike="noStrike" cap="all">
                <a:solidFill>
                  <a:srgbClr val="005aab"/>
                </a:solidFill>
                <a:latin typeface="Arial"/>
                <a:ea typeface="DejaVu Sans"/>
              </a:rPr>
              <a:t>Any questions?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It is at this moment when consideration to the constraints must be made for the new table ‘Users’.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For a registration form, the typical requirements are an email, a password, and a confirmation password.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But, the confirmation password is a duplicate of the password, so there is no need to persist that data.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Therefore, email and password are to be used.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Users Table – Design Considerations</a:t>
            </a:r>
            <a:endParaRPr b="0" lang="en-GB" sz="4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Create a new class model within ‘models.py’, called ‘Users’, including required validations. This includes the special self representation method, ‘__repr__’: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Pay attention to ‘self.id’, as it must be cast to a string for ‘.join’ to work.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models.py – Users Table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827640" y="2663640"/>
            <a:ext cx="10525680" cy="201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As the application is undertaking a new table within ‘site.db’, the database must be instantiated once more, so that the new tables can be built. ‘site.db’ should be deleted resulting in all data being lost.</a:t>
            </a: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Stop the application from running with ‘Control + C’ keys, from within the command line interface and executing the following commands will build the database as previously seen:</a:t>
            </a:r>
            <a:br/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python</a:t>
            </a: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from application import db</a:t>
            </a: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db.create_all()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Recreate the Database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4392360" y="3600000"/>
            <a:ext cx="7198920" cy="239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The following commands, very similar to the ‘Post()’ commands seen previously, will add, persist, and validate the existence of posted data:</a:t>
            </a: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user1 = Users(email=’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Calibri"/>
                <a:ea typeface="Noto Sans CJK SC"/>
                <a:hlinkClick r:id="rId1"/>
              </a:rPr>
              <a:t>chester.gardner@qa.com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’, password=’password’)</a:t>
            </a: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db.session.add(user1)</a:t>
            </a: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db.session.commit()</a:t>
            </a: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Users.query.first()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Add a User and Check Persistence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2"/>
          <a:stretch/>
        </p:blipFill>
        <p:spPr>
          <a:xfrm>
            <a:off x="4176000" y="3312000"/>
            <a:ext cx="7198920" cy="130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1286360" y="6307560"/>
            <a:ext cx="645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B6B87202-605A-48E3-8371-7C83FC559417}" type="slidenum">
              <a:rPr b="0" lang="en-GB" sz="1000" spc="-1" strike="noStrike">
                <a:solidFill>
                  <a:srgbClr val="565759"/>
                </a:solidFill>
                <a:latin typeface="Segoe UI"/>
                <a:ea typeface="DejaVu Sans"/>
              </a:rPr>
              <a:t>&lt;number&gt;</a:t>
            </a:fld>
            <a:endParaRPr b="0" lang="en-GB" sz="10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1612800" y="1868040"/>
            <a:ext cx="10048680" cy="42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Directions</a:t>
            </a:r>
            <a:endParaRPr b="0" lang="en-GB" sz="1800" spc="-1" strike="noStrike">
              <a:latin typeface="Arial"/>
            </a:endParaRPr>
          </a:p>
          <a:p>
            <a:pPr lvl="1" marL="622440" indent="-163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30 minutes</a:t>
            </a:r>
            <a:endParaRPr b="0" lang="en-GB" sz="1800" spc="-1" strike="noStrike">
              <a:latin typeface="Arial"/>
            </a:endParaRPr>
          </a:p>
          <a:p>
            <a:pPr lvl="1" marL="622440" indent="-163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Update your project to include a new Model for Users, rebuild the database and add some data to this table.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Debrief</a:t>
            </a:r>
            <a:endParaRPr b="0" lang="en-GB" sz="1800" spc="-1" strike="noStrike">
              <a:latin typeface="Arial"/>
            </a:endParaRPr>
          </a:p>
          <a:p>
            <a:pPr lvl="1" marL="622440" indent="-163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Discuss why it is necessary to rebuild the database when a new 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414000" y="12528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Creating A New Model</a:t>
            </a:r>
            <a:endParaRPr b="0" lang="en-GB" sz="4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The ‘RegistrationForm’ will be very similar to the ‘PostForm’ form, in terms of layout. Although a a new field type isrequired to be imported, the ‘PasswordField’ field.</a:t>
            </a: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A few new ‘wtform’ validators are required too, ‘Email’, ‘EqualTo’, and a special validator, ‘ValidationError’.</a:t>
            </a: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Finally, the ‘User’ model must be imported from ‘application.models’ so a query can be made, further aiding the validation.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forms.py – Registration Form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930240" y="4333680"/>
            <a:ext cx="10805040" cy="84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As seen in the ‘PostForm’ class, all fields of the form are to be created within the class. The fields and their validators should be equivalent to: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	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forms.py – Registration Form</a:t>
            </a:r>
            <a:endParaRPr b="0" lang="en-GB" sz="48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7344000" y="2482560"/>
            <a:ext cx="4473360" cy="36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The ‘PasswordField’ will ensure that the data, whilst being typed in to the form, is obfuscated from viewing.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Note the use of the ‘Email()’ validator within the email object, as well as the ‘EqualTo(‘password’)’ validator within the confirm_password object.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720000" y="2520000"/>
            <a:ext cx="6639840" cy="424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</Template>
  <TotalTime>3062</TotalTime>
  <Application>LibreOffice/6.0.7.3$Linux_X86_64 LibreOffice_project/00m0$Build-3</Application>
  <Company>QA Ltd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2019-03-11T13:03:38Z</dcterms:created>
  <dc:creator>Admin</dc:creator>
  <dc:description/>
  <dc:language>en-GB</dc:language>
  <cp:lastModifiedBy/>
  <dcterms:modified xsi:type="dcterms:W3CDTF">2019-08-12T09:22:41Z</dcterms:modified>
  <cp:revision>95</cp:revision>
  <dc:subject/>
  <dc:title>Designing the Database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hapter">
    <vt:lpwstr>1</vt:lpwstr>
  </property>
  <property fmtid="{D5CDD505-2E9C-101B-9397-08002B2CF9AE}" pid="4" name="Company">
    <vt:lpwstr>QA Ltd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5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20</vt:i4>
  </property>
  <property fmtid="{D5CDD505-2E9C-101B-9397-08002B2CF9AE}" pid="14" name="category">
    <vt:lpwstr>Chapter</vt:lpwstr>
  </property>
</Properties>
</file>