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9"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5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54"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56"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6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6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6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71"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7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74"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7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7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77"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7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7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8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8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91"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9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98"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00"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0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0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0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0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10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11"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1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13"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11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16"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11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11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119"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12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12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2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2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3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3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1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39"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4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4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43"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4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4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4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14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5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15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55"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15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15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158"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15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16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7" descr=""/>
          <p:cNvPicPr/>
          <p:nvPr/>
        </p:nvPicPr>
        <p:blipFill>
          <a:blip r:embed="rId2"/>
          <a:stretch/>
        </p:blipFill>
        <p:spPr>
          <a:xfrm>
            <a:off x="4727520" y="4892400"/>
            <a:ext cx="2734200" cy="1525680"/>
          </a:xfrm>
          <a:prstGeom prst="rect">
            <a:avLst/>
          </a:prstGeom>
          <a:ln>
            <a:noFill/>
          </a:ln>
        </p:spPr>
      </p:pic>
      <p:sp>
        <p:nvSpPr>
          <p:cNvPr id="1" name="PlaceHolder 1"/>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CustomShape 1"/>
          <p:cNvSpPr/>
          <p:nvPr/>
        </p:nvSpPr>
        <p:spPr>
          <a:xfrm>
            <a:off x="0" y="0"/>
            <a:ext cx="12189600" cy="1542240"/>
          </a:xfrm>
          <a:prstGeom prst="rect">
            <a:avLst/>
          </a:prstGeom>
          <a:solidFill>
            <a:srgbClr val="0a5188"/>
          </a:solidFill>
          <a:ln w="12600">
            <a:solidFill>
              <a:srgbClr val="0a5188"/>
            </a:solidFill>
            <a:miter/>
          </a:ln>
        </p:spPr>
        <p:style>
          <a:lnRef idx="0"/>
          <a:fillRef idx="0"/>
          <a:effectRef idx="0"/>
          <a:fontRef idx="minor"/>
        </p:style>
      </p:sp>
      <p:sp>
        <p:nvSpPr>
          <p:cNvPr id="40" name="CustomShape 2"/>
          <p:cNvSpPr/>
          <p:nvPr/>
        </p:nvSpPr>
        <p:spPr>
          <a:xfrm>
            <a:off x="9061560" y="6403320"/>
            <a:ext cx="2842200" cy="362520"/>
          </a:xfrm>
          <a:prstGeom prst="rect">
            <a:avLst/>
          </a:prstGeom>
          <a:noFill/>
          <a:ln>
            <a:noFill/>
          </a:ln>
        </p:spPr>
        <p:style>
          <a:lnRef idx="0"/>
          <a:fillRef idx="0"/>
          <a:effectRef idx="0"/>
          <a:fontRef idx="minor"/>
        </p:style>
      </p:sp>
      <p:pic>
        <p:nvPicPr>
          <p:cNvPr id="41" name="Picture 7" descr=""/>
          <p:cNvPicPr/>
          <p:nvPr/>
        </p:nvPicPr>
        <p:blipFill>
          <a:blip r:embed="rId2"/>
          <a:stretch/>
        </p:blipFill>
        <p:spPr>
          <a:xfrm>
            <a:off x="5297760" y="5994720"/>
            <a:ext cx="1594440" cy="889200"/>
          </a:xfrm>
          <a:prstGeom prst="rect">
            <a:avLst/>
          </a:prstGeom>
          <a:ln>
            <a:noFill/>
          </a:ln>
        </p:spPr>
      </p:pic>
      <p:sp>
        <p:nvSpPr>
          <p:cNvPr id="42" name="PlaceHolder 3"/>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43"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CustomShape 1"/>
          <p:cNvSpPr/>
          <p:nvPr/>
        </p:nvSpPr>
        <p:spPr>
          <a:xfrm>
            <a:off x="0" y="0"/>
            <a:ext cx="12189600" cy="1542240"/>
          </a:xfrm>
          <a:prstGeom prst="rect">
            <a:avLst/>
          </a:prstGeom>
          <a:solidFill>
            <a:srgbClr val="0a5188"/>
          </a:solidFill>
          <a:ln w="12600">
            <a:solidFill>
              <a:srgbClr val="0a5188"/>
            </a:solidFill>
            <a:miter/>
          </a:ln>
        </p:spPr>
        <p:style>
          <a:lnRef idx="0"/>
          <a:fillRef idx="0"/>
          <a:effectRef idx="0"/>
          <a:fontRef idx="minor"/>
        </p:style>
      </p:sp>
      <p:pic>
        <p:nvPicPr>
          <p:cNvPr id="81" name="Picture 6" descr=""/>
          <p:cNvPicPr/>
          <p:nvPr/>
        </p:nvPicPr>
        <p:blipFill>
          <a:blip r:embed=""/>
          <a:stretch/>
        </p:blipFill>
        <p:spPr>
          <a:xfrm>
            <a:off x="5297760" y="5994720"/>
            <a:ext cx="1594440" cy="889200"/>
          </a:xfrm>
          <a:prstGeom prst="rect">
            <a:avLst/>
          </a:prstGeom>
          <a:ln>
            <a:noFill/>
          </a:ln>
        </p:spPr>
      </p:pic>
      <p:pic>
        <p:nvPicPr>
          <p:cNvPr id="82" name="Picture 5" descr=""/>
          <p:cNvPicPr/>
          <p:nvPr/>
        </p:nvPicPr>
        <p:blipFill>
          <a:blip r:embed="rId2"/>
          <a:stretch/>
        </p:blipFill>
        <p:spPr>
          <a:xfrm>
            <a:off x="531360" y="2117880"/>
            <a:ext cx="722160" cy="780120"/>
          </a:xfrm>
          <a:prstGeom prst="rect">
            <a:avLst/>
          </a:prstGeom>
          <a:ln>
            <a:noFill/>
          </a:ln>
        </p:spPr>
      </p:pic>
      <p:pic>
        <p:nvPicPr>
          <p:cNvPr id="83" name="Picture 6" descr=""/>
          <p:cNvPicPr/>
          <p:nvPr/>
        </p:nvPicPr>
        <p:blipFill>
          <a:blip r:embed="rId3"/>
          <a:stretch/>
        </p:blipFill>
        <p:spPr>
          <a:xfrm>
            <a:off x="531360" y="4573440"/>
            <a:ext cx="722160" cy="722160"/>
          </a:xfrm>
          <a:prstGeom prst="rect">
            <a:avLst/>
          </a:prstGeom>
          <a:ln>
            <a:noFill/>
          </a:ln>
        </p:spPr>
      </p:pic>
      <p:sp>
        <p:nvSpPr>
          <p:cNvPr id="84" name="PlaceHolder 2"/>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85"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2" name="Picture 4" descr=""/>
          <p:cNvPicPr/>
          <p:nvPr/>
        </p:nvPicPr>
        <p:blipFill>
          <a:blip r:embed=""/>
          <a:stretch/>
        </p:blipFill>
        <p:spPr>
          <a:xfrm>
            <a:off x="4727520" y="4892400"/>
            <a:ext cx="2734200" cy="1525680"/>
          </a:xfrm>
          <a:prstGeom prst="rect">
            <a:avLst/>
          </a:prstGeom>
          <a:ln>
            <a:noFill/>
          </a:ln>
        </p:spPr>
      </p:pic>
      <p:sp>
        <p:nvSpPr>
          <p:cNvPr id="123" name="PlaceHolder 1"/>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124"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914400" y="1063440"/>
            <a:ext cx="10361880" cy="255348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GB" sz="6000" spc="-1" strike="noStrike">
                <a:solidFill>
                  <a:srgbClr val="0d3d59"/>
                </a:solidFill>
                <a:latin typeface="Arial"/>
                <a:ea typeface="DejaVu Sans"/>
              </a:rPr>
              <a:t>Python Flask</a:t>
            </a:r>
            <a:endParaRPr b="0" lang="en-GB" sz="6000" spc="-1" strike="noStrike">
              <a:latin typeface="Arial"/>
            </a:endParaRPr>
          </a:p>
        </p:txBody>
      </p:sp>
      <p:sp>
        <p:nvSpPr>
          <p:cNvPr id="162" name="CustomShape 2"/>
          <p:cNvSpPr/>
          <p:nvPr/>
        </p:nvSpPr>
        <p:spPr>
          <a:xfrm>
            <a:off x="914400" y="3886200"/>
            <a:ext cx="10361880" cy="436680"/>
          </a:xfrm>
          <a:prstGeom prst="rect">
            <a:avLst/>
          </a:prstGeom>
          <a:noFill/>
          <a:ln>
            <a:noFill/>
          </a:ln>
        </p:spPr>
        <p:style>
          <a:lnRef idx="0"/>
          <a:fillRef idx="0"/>
          <a:effectRef idx="0"/>
          <a:fontRef idx="minor"/>
        </p:style>
        <p:txBody>
          <a:bodyPr lIns="90000" rIns="90000" tIns="45000" bIns="45000"/>
          <a:p>
            <a:pPr algn="ctr">
              <a:lnSpc>
                <a:spcPct val="100000"/>
              </a:lnSpc>
              <a:spcAft>
                <a:spcPts val="1001"/>
              </a:spcAft>
            </a:pPr>
            <a:r>
              <a:rPr b="0" lang="en-GB" sz="2000" spc="282" strike="noStrike" cap="all">
                <a:solidFill>
                  <a:srgbClr val="005aab"/>
                </a:solidFill>
                <a:latin typeface="Arial"/>
                <a:ea typeface="DejaVu Sans"/>
              </a:rPr>
              <a:t>Updating models</a:t>
            </a:r>
            <a:endParaRPr b="0" lang="en-GB" sz="2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414000" y="124920"/>
            <a:ext cx="11103840" cy="115092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routes.py - Post Route</a:t>
            </a:r>
            <a:endParaRPr b="0" lang="en-GB" sz="4800" spc="-1" strike="noStrike">
              <a:latin typeface="Arial"/>
            </a:endParaRPr>
          </a:p>
        </p:txBody>
      </p:sp>
      <p:sp>
        <p:nvSpPr>
          <p:cNvPr id="190" name="CustomShape 2"/>
          <p:cNvSpPr/>
          <p:nvPr/>
        </p:nvSpPr>
        <p:spPr>
          <a:xfrm>
            <a:off x="414000" y="1868040"/>
            <a:ext cx="11402280" cy="4221000"/>
          </a:xfrm>
          <a:prstGeom prst="rect">
            <a:avLst/>
          </a:prstGeom>
          <a:noFill/>
          <a:ln>
            <a:noFill/>
          </a:ln>
        </p:spPr>
        <p:style>
          <a:lnRef idx="0"/>
          <a:fillRef idx="0"/>
          <a:effectRef idx="0"/>
          <a:fontRef idx="minor"/>
        </p:style>
        <p:txBody>
          <a:bodyPr lIns="90000" rIns="90000" tIns="45000" bIns="45000"/>
          <a:p>
            <a:pPr>
              <a:lnSpc>
                <a:spcPct val="100000"/>
              </a:lnSpc>
              <a:spcBef>
                <a:spcPts val="1001"/>
              </a:spcBef>
              <a:spcAft>
                <a:spcPts val="1001"/>
              </a:spcAft>
            </a:pPr>
            <a:endParaRPr b="0" lang="en-GB" sz="1800" spc="-1" strike="noStrike">
              <a:latin typeface="Arial"/>
            </a:endParaRPr>
          </a:p>
          <a:p>
            <a:pPr marL="185760" indent="-18324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The next step will be to change the ‘/post’ route to conform to the new table structure ‘Posts’:</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324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The ‘author’ field is actually a reference to the ‘backref’ previously mentioned. This ‘backref’, along with the relationship created between ‘Users’ and ‘Posts’, allows access to the owner of the contents record, from the ‘Users’ table.</a:t>
            </a:r>
            <a:endParaRPr b="0" lang="en-GB" sz="1800" spc="-1" strike="noStrike">
              <a:latin typeface="Arial"/>
            </a:endParaRPr>
          </a:p>
        </p:txBody>
      </p:sp>
      <p:pic>
        <p:nvPicPr>
          <p:cNvPr id="191" name="" descr=""/>
          <p:cNvPicPr/>
          <p:nvPr/>
        </p:nvPicPr>
        <p:blipFill>
          <a:blip r:embed="rId1"/>
          <a:stretch/>
        </p:blipFill>
        <p:spPr>
          <a:xfrm>
            <a:off x="1184760" y="2952000"/>
            <a:ext cx="4213440" cy="145800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414000" y="124920"/>
            <a:ext cx="11103840" cy="115092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register.html</a:t>
            </a:r>
            <a:endParaRPr b="0" lang="en-GB" sz="4800" spc="-1" strike="noStrike">
              <a:latin typeface="Arial"/>
            </a:endParaRPr>
          </a:p>
        </p:txBody>
      </p:sp>
      <p:sp>
        <p:nvSpPr>
          <p:cNvPr id="193" name="CustomShape 2"/>
          <p:cNvSpPr/>
          <p:nvPr/>
        </p:nvSpPr>
        <p:spPr>
          <a:xfrm>
            <a:off x="5054760" y="1868040"/>
            <a:ext cx="6761520" cy="4221000"/>
          </a:xfrm>
          <a:prstGeom prst="rect">
            <a:avLst/>
          </a:prstGeom>
          <a:noFill/>
          <a:ln>
            <a:noFill/>
          </a:ln>
        </p:spPr>
        <p:style>
          <a:lnRef idx="0"/>
          <a:fillRef idx="0"/>
          <a:effectRef idx="0"/>
          <a:fontRef idx="minor"/>
        </p:style>
        <p:txBody>
          <a:bodyPr lIns="90000" rIns="90000" tIns="45000" bIns="45000"/>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324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And of course, the templates must also be updated to reflect the changes. Moving the ‘first_name’ and ‘last_name’ fields from ‘post.html’ to ‘register.html’:</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pic>
        <p:nvPicPr>
          <p:cNvPr id="194" name="" descr=""/>
          <p:cNvPicPr/>
          <p:nvPr/>
        </p:nvPicPr>
        <p:blipFill>
          <a:blip r:embed="rId1"/>
          <a:stretch/>
        </p:blipFill>
        <p:spPr>
          <a:xfrm>
            <a:off x="106560" y="1656000"/>
            <a:ext cx="4946400" cy="512784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414000" y="124920"/>
            <a:ext cx="11103840" cy="115092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home.html</a:t>
            </a:r>
            <a:endParaRPr b="0" lang="en-GB" sz="4800" spc="-1" strike="noStrike">
              <a:latin typeface="Arial"/>
            </a:endParaRPr>
          </a:p>
        </p:txBody>
      </p:sp>
      <p:sp>
        <p:nvSpPr>
          <p:cNvPr id="196" name="CustomShape 2"/>
          <p:cNvSpPr/>
          <p:nvPr/>
        </p:nvSpPr>
        <p:spPr>
          <a:xfrm>
            <a:off x="288000" y="1800000"/>
            <a:ext cx="11528280" cy="4289040"/>
          </a:xfrm>
          <a:prstGeom prst="rect">
            <a:avLst/>
          </a:prstGeom>
          <a:noFill/>
          <a:ln>
            <a:noFill/>
          </a:ln>
        </p:spPr>
        <p:style>
          <a:lnRef idx="0"/>
          <a:fillRef idx="0"/>
          <a:effectRef idx="0"/>
          <a:fontRef idx="minor"/>
        </p:style>
        <p:txBody>
          <a:bodyPr lIns="90000" rIns="90000" tIns="45000" bIns="45000"/>
          <a:p>
            <a:pPr marL="185760" indent="-18324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The only change needed to be made here, is a reference to the ‘backref’</a:t>
            </a:r>
            <a:endParaRPr b="0" lang="en-GB" sz="1800" spc="-1" strike="noStrike">
              <a:latin typeface="Arial"/>
            </a:endParaRPr>
          </a:p>
          <a:p>
            <a:pPr marL="185760" indent="-18324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by {{ post.first_name }} {{ post.last_name }} →</a:t>
            </a:r>
            <a:endParaRPr b="0" lang="en-GB" sz="1800" spc="-1" strike="noStrike">
              <a:latin typeface="Arial"/>
            </a:endParaRPr>
          </a:p>
          <a:p>
            <a:pPr lvl="1" marL="432000" indent="-214200">
              <a:lnSpc>
                <a:spcPct val="100000"/>
              </a:lnSpc>
              <a:spcBef>
                <a:spcPts val="1001"/>
              </a:spcBef>
              <a:spcAft>
                <a:spcPts val="1001"/>
              </a:spcAft>
              <a:buClr>
                <a:srgbClr val="000000"/>
              </a:buClr>
              <a:buSzPct val="45000"/>
              <a:buFont typeface="Wingdings" charset="2"/>
              <a:buChar char=""/>
            </a:pPr>
            <a:r>
              <a:rPr b="0" lang="en-GB" sz="1800" spc="-1" strike="noStrike">
                <a:solidFill>
                  <a:srgbClr val="565759"/>
                </a:solidFill>
                <a:latin typeface="Calibri"/>
                <a:ea typeface="Noto Sans CJK SC"/>
              </a:rPr>
              <a:t>by {{ post.author.first_name }} {{ post.author.last_name }}</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pic>
        <p:nvPicPr>
          <p:cNvPr id="197" name="" descr=""/>
          <p:cNvPicPr/>
          <p:nvPr/>
        </p:nvPicPr>
        <p:blipFill>
          <a:blip r:embed="rId1"/>
          <a:stretch/>
        </p:blipFill>
        <p:spPr>
          <a:xfrm>
            <a:off x="769680" y="3326400"/>
            <a:ext cx="10866600" cy="267552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414000" y="124920"/>
            <a:ext cx="11103840" cy="115092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Checking the Application</a:t>
            </a:r>
            <a:endParaRPr b="0" lang="en-GB" sz="4800" spc="-1" strike="noStrike">
              <a:latin typeface="Arial"/>
            </a:endParaRPr>
          </a:p>
        </p:txBody>
      </p:sp>
      <p:sp>
        <p:nvSpPr>
          <p:cNvPr id="199" name="CustomShape 2"/>
          <p:cNvSpPr/>
          <p:nvPr/>
        </p:nvSpPr>
        <p:spPr>
          <a:xfrm>
            <a:off x="3996000" y="1868040"/>
            <a:ext cx="7820280" cy="4221000"/>
          </a:xfrm>
          <a:prstGeom prst="rect">
            <a:avLst/>
          </a:prstGeom>
          <a:noFill/>
          <a:ln>
            <a:noFill/>
          </a:ln>
        </p:spPr>
        <p:style>
          <a:lnRef idx="0"/>
          <a:fillRef idx="0"/>
          <a:effectRef idx="0"/>
          <a:fontRef idx="minor"/>
        </p:style>
        <p:txBody>
          <a:bodyPr lIns="90000" rIns="90000" tIns="45000" bIns="45000"/>
          <a:p>
            <a:pPr marL="185760" indent="-18324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The application should now present a better registration form than previously seen. Signing up with a new user, including a ‘first_name’ and ‘last_name’, should once more, direct the user to the ‘/login’ route once submitted and validated:</a:t>
            </a:r>
            <a:endParaRPr b="0" lang="en-GB" sz="1800" spc="-1" strike="noStrike">
              <a:latin typeface="Arial"/>
            </a:endParaRPr>
          </a:p>
        </p:txBody>
      </p:sp>
      <p:pic>
        <p:nvPicPr>
          <p:cNvPr id="200" name="" descr=""/>
          <p:cNvPicPr/>
          <p:nvPr/>
        </p:nvPicPr>
        <p:blipFill>
          <a:blip r:embed="rId1"/>
          <a:stretch/>
        </p:blipFill>
        <p:spPr>
          <a:xfrm>
            <a:off x="108000" y="1595880"/>
            <a:ext cx="3886200" cy="5200200"/>
          </a:xfrm>
          <a:prstGeom prst="rect">
            <a:avLst/>
          </a:prstGeom>
          <a:ln>
            <a:solidFill>
              <a:srgbClr val="000000"/>
            </a:solidFill>
          </a:ln>
        </p:spPr>
      </p:pic>
      <p:sp>
        <p:nvSpPr>
          <p:cNvPr id="201" name="Line 3"/>
          <p:cNvSpPr/>
          <p:nvPr/>
        </p:nvSpPr>
        <p:spPr>
          <a:xfrm>
            <a:off x="1080000" y="6624000"/>
            <a:ext cx="3168000" cy="360"/>
          </a:xfrm>
          <a:prstGeom prst="line">
            <a:avLst/>
          </a:prstGeom>
          <a:ln>
            <a:solidFill>
              <a:srgbClr val="000000"/>
            </a:solidFill>
          </a:ln>
        </p:spPr>
        <p:style>
          <a:lnRef idx="0"/>
          <a:fillRef idx="0"/>
          <a:effectRef idx="0"/>
          <a:fontRef idx="minor"/>
        </p:style>
      </p:sp>
      <p:pic>
        <p:nvPicPr>
          <p:cNvPr id="202" name="" descr=""/>
          <p:cNvPicPr/>
          <p:nvPr/>
        </p:nvPicPr>
        <p:blipFill>
          <a:blip r:embed="rId2"/>
          <a:stretch/>
        </p:blipFill>
        <p:spPr>
          <a:xfrm>
            <a:off x="5328000" y="3147120"/>
            <a:ext cx="3598200" cy="3619080"/>
          </a:xfrm>
          <a:prstGeom prst="rect">
            <a:avLst/>
          </a:prstGeom>
          <a:ln>
            <a:solidFill>
              <a:srgbClr val="000000"/>
            </a:solidFill>
          </a:ln>
        </p:spPr>
      </p:pic>
      <p:sp>
        <p:nvSpPr>
          <p:cNvPr id="203" name="Line 4"/>
          <p:cNvSpPr/>
          <p:nvPr/>
        </p:nvSpPr>
        <p:spPr>
          <a:xfrm flipV="1">
            <a:off x="4248000" y="4320000"/>
            <a:ext cx="1080000" cy="2304000"/>
          </a:xfrm>
          <a:prstGeom prst="line">
            <a:avLst/>
          </a:prstGeom>
          <a:ln>
            <a:solidFill>
              <a:srgbClr val="000000"/>
            </a:solidFill>
            <a:tailEnd len="med" type="triangle" w="med"/>
          </a:ln>
        </p:spPr>
        <p:style>
          <a:lnRef idx="0"/>
          <a:fillRef idx="0"/>
          <a:effectRef idx="0"/>
          <a:fontRef idx="minor"/>
        </p:style>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414000" y="124920"/>
            <a:ext cx="11103840" cy="115092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Checking the Application</a:t>
            </a:r>
            <a:endParaRPr b="0" lang="en-GB" sz="4800" spc="-1" strike="noStrike">
              <a:latin typeface="Arial"/>
            </a:endParaRPr>
          </a:p>
        </p:txBody>
      </p:sp>
      <p:sp>
        <p:nvSpPr>
          <p:cNvPr id="205" name="CustomShape 2"/>
          <p:cNvSpPr/>
          <p:nvPr/>
        </p:nvSpPr>
        <p:spPr>
          <a:xfrm>
            <a:off x="360000" y="1872000"/>
            <a:ext cx="11456280" cy="4217040"/>
          </a:xfrm>
          <a:prstGeom prst="rect">
            <a:avLst/>
          </a:prstGeom>
          <a:noFill/>
          <a:ln>
            <a:noFill/>
          </a:ln>
        </p:spPr>
        <p:style>
          <a:lnRef idx="0"/>
          <a:fillRef idx="0"/>
          <a:effectRef idx="0"/>
          <a:fontRef idx="minor"/>
        </p:style>
        <p:txBody>
          <a:bodyPr lIns="90000" rIns="90000" tIns="45000" bIns="45000"/>
          <a:p>
            <a:pPr marL="185760" indent="-18324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Once logged in, creating a new post should now present the author’s first and last name:</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pic>
        <p:nvPicPr>
          <p:cNvPr id="206" name="" descr=""/>
          <p:cNvPicPr/>
          <p:nvPr/>
        </p:nvPicPr>
        <p:blipFill>
          <a:blip r:embed="rId1"/>
          <a:stretch/>
        </p:blipFill>
        <p:spPr>
          <a:xfrm>
            <a:off x="504000" y="2448000"/>
            <a:ext cx="3490200" cy="2933280"/>
          </a:xfrm>
          <a:prstGeom prst="rect">
            <a:avLst/>
          </a:prstGeom>
          <a:ln>
            <a:solidFill>
              <a:srgbClr val="000000"/>
            </a:solidFill>
          </a:ln>
        </p:spPr>
      </p:pic>
      <p:sp>
        <p:nvSpPr>
          <p:cNvPr id="207" name="Line 3"/>
          <p:cNvSpPr/>
          <p:nvPr/>
        </p:nvSpPr>
        <p:spPr>
          <a:xfrm>
            <a:off x="1692000" y="5184000"/>
            <a:ext cx="2016000" cy="360"/>
          </a:xfrm>
          <a:prstGeom prst="line">
            <a:avLst/>
          </a:prstGeom>
          <a:ln>
            <a:solidFill>
              <a:srgbClr val="000000"/>
            </a:solidFill>
          </a:ln>
        </p:spPr>
        <p:style>
          <a:lnRef idx="0"/>
          <a:fillRef idx="0"/>
          <a:effectRef idx="0"/>
          <a:fontRef idx="minor"/>
        </p:style>
      </p:sp>
      <p:sp>
        <p:nvSpPr>
          <p:cNvPr id="208" name="Line 4"/>
          <p:cNvSpPr/>
          <p:nvPr/>
        </p:nvSpPr>
        <p:spPr>
          <a:xfrm flipV="1">
            <a:off x="3708000" y="3600000"/>
            <a:ext cx="460080" cy="1584000"/>
          </a:xfrm>
          <a:prstGeom prst="line">
            <a:avLst/>
          </a:prstGeom>
          <a:ln>
            <a:solidFill>
              <a:srgbClr val="000000"/>
            </a:solidFill>
            <a:tailEnd len="med" type="triangle" w="med"/>
          </a:ln>
        </p:spPr>
        <p:style>
          <a:lnRef idx="0"/>
          <a:fillRef idx="0"/>
          <a:effectRef idx="0"/>
          <a:fontRef idx="minor"/>
        </p:style>
      </p:sp>
      <p:pic>
        <p:nvPicPr>
          <p:cNvPr id="209" name="" descr=""/>
          <p:cNvPicPr/>
          <p:nvPr/>
        </p:nvPicPr>
        <p:blipFill>
          <a:blip r:embed="rId2"/>
          <a:stretch/>
        </p:blipFill>
        <p:spPr>
          <a:xfrm>
            <a:off x="4178880" y="2448000"/>
            <a:ext cx="7519680" cy="2933280"/>
          </a:xfrm>
          <a:prstGeom prst="rect">
            <a:avLst/>
          </a:prstGeom>
          <a:ln>
            <a:solidFill>
              <a:srgbClr val="000000"/>
            </a:solid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11286360" y="6307560"/>
            <a:ext cx="644040" cy="271800"/>
          </a:xfrm>
          <a:prstGeom prst="rect">
            <a:avLst/>
          </a:prstGeom>
          <a:noFill/>
          <a:ln>
            <a:noFill/>
          </a:ln>
        </p:spPr>
        <p:style>
          <a:lnRef idx="0"/>
          <a:fillRef idx="0"/>
          <a:effectRef idx="0"/>
          <a:fontRef idx="minor"/>
        </p:style>
      </p:sp>
      <p:sp>
        <p:nvSpPr>
          <p:cNvPr id="211" name="CustomShape 2"/>
          <p:cNvSpPr/>
          <p:nvPr/>
        </p:nvSpPr>
        <p:spPr>
          <a:xfrm>
            <a:off x="1612800" y="1868040"/>
            <a:ext cx="10047600" cy="4246560"/>
          </a:xfrm>
          <a:prstGeom prst="rect">
            <a:avLst/>
          </a:prstGeom>
          <a:noFill/>
          <a:ln>
            <a:noFill/>
          </a:ln>
        </p:spPr>
        <p:style>
          <a:lnRef idx="0"/>
          <a:fillRef idx="0"/>
          <a:effectRef idx="0"/>
          <a:fontRef idx="minor"/>
        </p:style>
        <p:txBody>
          <a:bodyPr lIns="90000" rIns="90000" tIns="45000" bIns="45000">
            <a:normAutofit/>
          </a:bodyPr>
          <a:p>
            <a:pPr marL="185760" indent="-18324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Directions</a:t>
            </a:r>
            <a:endParaRPr b="0" lang="en-GB" sz="1800" spc="-1" strike="noStrike">
              <a:latin typeface="Arial"/>
            </a:endParaRPr>
          </a:p>
          <a:p>
            <a:pPr lvl="1" marL="622440" indent="-1627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1 hour</a:t>
            </a:r>
            <a:endParaRPr b="0" lang="en-GB" sz="1800" spc="-1" strike="noStrike">
              <a:latin typeface="Arial"/>
            </a:endParaRPr>
          </a:p>
          <a:p>
            <a:pPr lvl="1" marL="622440" indent="-1627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Update your project to update the database models, conforming to the better design (first and last name in Users not Posts), including the relationship between these tables.</a:t>
            </a:r>
            <a:endParaRPr b="0" lang="en-GB" sz="1800" spc="-1" strike="noStrike">
              <a:latin typeface="Arial"/>
            </a:endParaRPr>
          </a:p>
          <a:p>
            <a:pPr lvl="1" marL="622440" indent="-1627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Ensure you have a ‘backref’ to allow accessing the Users data from the Post &amp; current_user.</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324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Debrief</a:t>
            </a:r>
            <a:endParaRPr b="0" lang="en-GB" sz="1800" spc="-1" strike="noStrike">
              <a:latin typeface="Arial"/>
            </a:endParaRPr>
          </a:p>
          <a:p>
            <a:pPr lvl="1" marL="622440" indent="-1627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Discuss how you may approach a new project in the future, giving thought to the design considerations and changes made throughout these lectures.</a:t>
            </a:r>
            <a:endParaRPr b="0" lang="en-GB" sz="1800" spc="-1" strike="noStrike">
              <a:latin typeface="Arial"/>
            </a:endParaRPr>
          </a:p>
        </p:txBody>
      </p:sp>
      <p:sp>
        <p:nvSpPr>
          <p:cNvPr id="212" name="CustomShape 3"/>
          <p:cNvSpPr/>
          <p:nvPr/>
        </p:nvSpPr>
        <p:spPr>
          <a:xfrm>
            <a:off x="414000" y="125280"/>
            <a:ext cx="11535840" cy="115092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Creating Better Forms and Models</a:t>
            </a:r>
            <a:endParaRPr b="0" lang="en-GB" sz="4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914400" y="1063440"/>
            <a:ext cx="10361880" cy="255348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GB" sz="6000" spc="-1" strike="noStrike">
                <a:solidFill>
                  <a:srgbClr val="0d3d59"/>
                </a:solidFill>
                <a:latin typeface="Arial"/>
                <a:ea typeface="DejaVu Sans"/>
              </a:rPr>
              <a:t>Thank you for listening.</a:t>
            </a:r>
            <a:endParaRPr b="0" lang="en-GB" sz="6000" spc="-1" strike="noStrike">
              <a:latin typeface="Arial"/>
            </a:endParaRPr>
          </a:p>
        </p:txBody>
      </p:sp>
      <p:sp>
        <p:nvSpPr>
          <p:cNvPr id="214" name="CustomShape 2"/>
          <p:cNvSpPr/>
          <p:nvPr/>
        </p:nvSpPr>
        <p:spPr>
          <a:xfrm>
            <a:off x="914400" y="3886200"/>
            <a:ext cx="10361880" cy="436680"/>
          </a:xfrm>
          <a:prstGeom prst="rect">
            <a:avLst/>
          </a:prstGeom>
          <a:noFill/>
          <a:ln>
            <a:noFill/>
          </a:ln>
        </p:spPr>
        <p:style>
          <a:lnRef idx="0"/>
          <a:fillRef idx="0"/>
          <a:effectRef idx="0"/>
          <a:fontRef idx="minor"/>
        </p:style>
        <p:txBody>
          <a:bodyPr lIns="90000" rIns="90000" tIns="45000" bIns="45000"/>
          <a:p>
            <a:pPr algn="ctr">
              <a:lnSpc>
                <a:spcPct val="100000"/>
              </a:lnSpc>
              <a:spcAft>
                <a:spcPts val="1001"/>
              </a:spcAft>
            </a:pPr>
            <a:r>
              <a:rPr b="0" lang="en-GB" sz="2000" spc="282" strike="noStrike" cap="all">
                <a:solidFill>
                  <a:srgbClr val="005aab"/>
                </a:solidFill>
                <a:latin typeface="Arial"/>
                <a:ea typeface="DejaVu Sans"/>
              </a:rPr>
              <a:t>Any questions?</a:t>
            </a:r>
            <a:endParaRPr b="0" lang="en-GB" sz="20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414000" y="1868040"/>
            <a:ext cx="11402280" cy="4221000"/>
          </a:xfrm>
          <a:prstGeom prst="rect">
            <a:avLst/>
          </a:prstGeom>
          <a:noFill/>
          <a:ln>
            <a:noFill/>
          </a:ln>
        </p:spPr>
        <p:style>
          <a:lnRef idx="0"/>
          <a:fillRef idx="0"/>
          <a:effectRef idx="0"/>
          <a:fontRef idx="minor"/>
        </p:style>
        <p:txBody>
          <a:bodyPr lIns="90000" rIns="90000" tIns="45000" bIns="45000"/>
          <a:p>
            <a:pPr marL="185760" indent="-18324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Now that a login/logout system has been implemented, and only logged in users can make posts, the ‘Posts’ model needs to be updated.</a:t>
            </a:r>
            <a:endParaRPr b="0" lang="en-GB" sz="1800" spc="-1" strike="noStrike">
              <a:latin typeface="Arial"/>
            </a:endParaRPr>
          </a:p>
          <a:p>
            <a:pPr marL="185760" indent="-18324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a:t>
            </a:r>
            <a:r>
              <a:rPr b="0" lang="en-GB" sz="1800" spc="-1" strike="noStrike">
                <a:solidFill>
                  <a:srgbClr val="565759"/>
                </a:solidFill>
                <a:latin typeface="Calibri"/>
                <a:ea typeface="Noto Sans CJK SC"/>
              </a:rPr>
              <a:t>Posts’ should no longer house ‘first_name’ and ‘last_name’. These now belong with the user’s details, within the ‘Users’ class.</a:t>
            </a:r>
            <a:endParaRPr b="0" lang="en-GB" sz="1800" spc="-1" strike="noStrike">
              <a:latin typeface="Arial"/>
            </a:endParaRPr>
          </a:p>
          <a:p>
            <a:pPr marL="185760" indent="-18324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a:t>
            </a:r>
            <a:r>
              <a:rPr b="0" lang="en-GB" sz="1800" spc="-1" strike="noStrike">
                <a:solidFill>
                  <a:srgbClr val="565759"/>
                </a:solidFill>
                <a:latin typeface="Calibri"/>
                <a:ea typeface="Noto Sans CJK SC"/>
              </a:rPr>
              <a:t>PostForm’ should also be able to link to the ‘Users’ table, to pull this information out when the user makes a post. This will be achieved by making a relationship between the two tables, as well as creating a ‘backref’ so that the data within ‘Users’ may be accessed.</a:t>
            </a:r>
            <a:endParaRPr b="0" lang="en-GB" sz="1800" spc="-1" strike="noStrike">
              <a:latin typeface="Arial"/>
            </a:endParaRPr>
          </a:p>
          <a:p>
            <a:pPr marL="185760" indent="-18324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It would also be a good idea to post the time and date of the post being made, and this field should not be null, and should default to the time of posting (this should not be user entered).</a:t>
            </a:r>
            <a:endParaRPr b="0" lang="en-GB" sz="1800" spc="-1" strike="noStrike">
              <a:latin typeface="Arial"/>
            </a:endParaRPr>
          </a:p>
          <a:p>
            <a:pPr marL="185760" indent="-18324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These changes will mean that the ‘Users’ and ‘Posts’ models need to be updated, as well as ‘home.html’ template.</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sp>
        <p:nvSpPr>
          <p:cNvPr id="164" name="CustomShape 2"/>
          <p:cNvSpPr/>
          <p:nvPr/>
        </p:nvSpPr>
        <p:spPr>
          <a:xfrm>
            <a:off x="414000" y="124920"/>
            <a:ext cx="11535840" cy="115092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models.py – Design Consideration</a:t>
            </a:r>
            <a:endParaRPr b="0" lang="en-GB" sz="4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414000" y="124920"/>
            <a:ext cx="11103840" cy="115092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models.py – Users Class</a:t>
            </a:r>
            <a:endParaRPr b="0" lang="en-GB" sz="4800" spc="-1" strike="noStrike">
              <a:latin typeface="Arial"/>
            </a:endParaRPr>
          </a:p>
        </p:txBody>
      </p:sp>
      <p:sp>
        <p:nvSpPr>
          <p:cNvPr id="166" name="CustomShape 2"/>
          <p:cNvSpPr/>
          <p:nvPr/>
        </p:nvSpPr>
        <p:spPr>
          <a:xfrm>
            <a:off x="414000" y="1868040"/>
            <a:ext cx="11402280" cy="4221000"/>
          </a:xfrm>
          <a:prstGeom prst="rect">
            <a:avLst/>
          </a:prstGeom>
          <a:noFill/>
          <a:ln>
            <a:noFill/>
          </a:ln>
        </p:spPr>
        <p:style>
          <a:lnRef idx="0"/>
          <a:fillRef idx="0"/>
          <a:effectRef idx="0"/>
          <a:fontRef idx="minor"/>
        </p:style>
        <p:txBody>
          <a:bodyPr lIns="90000" rIns="90000" tIns="45000" bIns="45000"/>
          <a:p>
            <a:pPr marL="185760" indent="-18324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Begin by moving ‘first_name’ and ‘last_name’ from the ‘Posts’ class, to the ‘Users’ class.</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324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A new field must now be created that will link back to the posts made by that user. This will create a relationship between this class, and the ‘Posts’ class, and will utilise the ‘backref’ previously mentioned.</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324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Lastly, this new field will have a new property called ‘lazy’ which will be set to ‘true’. This will load all data as necessary, in a single request. This will allows the application to grab all posts made by the user:</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pic>
        <p:nvPicPr>
          <p:cNvPr id="167" name="" descr=""/>
          <p:cNvPicPr/>
          <p:nvPr/>
        </p:nvPicPr>
        <p:blipFill>
          <a:blip r:embed="rId1"/>
          <a:stretch/>
        </p:blipFill>
        <p:spPr>
          <a:xfrm>
            <a:off x="1224360" y="5544000"/>
            <a:ext cx="8853840" cy="35820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414000" y="124920"/>
            <a:ext cx="11103840" cy="115092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models.py – Users Class</a:t>
            </a:r>
            <a:endParaRPr b="0" lang="en-GB" sz="4800" spc="-1" strike="noStrike">
              <a:latin typeface="Arial"/>
            </a:endParaRPr>
          </a:p>
        </p:txBody>
      </p:sp>
      <p:sp>
        <p:nvSpPr>
          <p:cNvPr id="169" name="CustomShape 2"/>
          <p:cNvSpPr/>
          <p:nvPr/>
        </p:nvSpPr>
        <p:spPr>
          <a:xfrm>
            <a:off x="414000" y="1868040"/>
            <a:ext cx="11402280" cy="4221000"/>
          </a:xfrm>
          <a:prstGeom prst="rect">
            <a:avLst/>
          </a:prstGeom>
          <a:noFill/>
          <a:ln>
            <a:noFill/>
          </a:ln>
        </p:spPr>
        <p:style>
          <a:lnRef idx="0"/>
          <a:fillRef idx="0"/>
          <a:effectRef idx="0"/>
          <a:fontRef idx="minor"/>
        </p:style>
        <p:txBody>
          <a:bodyPr lIns="90000" rIns="90000" tIns="45000" bIns="45000"/>
          <a:p>
            <a:pPr>
              <a:lnSpc>
                <a:spcPct val="100000"/>
              </a:lnSpc>
              <a:spcBef>
                <a:spcPts val="1001"/>
              </a:spcBef>
              <a:spcAft>
                <a:spcPts val="1001"/>
              </a:spcAft>
            </a:pPr>
            <a:endParaRPr b="0" lang="en-GB" sz="1800" spc="-1" strike="noStrike">
              <a:latin typeface="Arial"/>
            </a:endParaRPr>
          </a:p>
          <a:p>
            <a:pPr marL="185760" indent="-18324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With the changes made to the ‘Users’ class, the return statement needs to be updated to include the new fields:</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pic>
        <p:nvPicPr>
          <p:cNvPr id="170" name="" descr=""/>
          <p:cNvPicPr/>
          <p:nvPr/>
        </p:nvPicPr>
        <p:blipFill>
          <a:blip r:embed="rId1"/>
          <a:stretch/>
        </p:blipFill>
        <p:spPr>
          <a:xfrm>
            <a:off x="1080000" y="3177720"/>
            <a:ext cx="7324560" cy="92448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414000" y="124920"/>
            <a:ext cx="11103840" cy="115092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400" spc="-1" strike="noStrike">
                <a:solidFill>
                  <a:srgbClr val="ffffff"/>
                </a:solidFill>
                <a:latin typeface="Calibri"/>
                <a:ea typeface="DejaVu Sans"/>
              </a:rPr>
              <a:t>models.py – Users Class Overview</a:t>
            </a:r>
            <a:endParaRPr b="0" lang="en-GB" sz="4400" spc="-1" strike="noStrike">
              <a:latin typeface="Arial"/>
            </a:endParaRPr>
          </a:p>
        </p:txBody>
      </p:sp>
      <p:sp>
        <p:nvSpPr>
          <p:cNvPr id="172" name="CustomShape 2"/>
          <p:cNvSpPr/>
          <p:nvPr/>
        </p:nvSpPr>
        <p:spPr>
          <a:xfrm>
            <a:off x="414000" y="1868040"/>
            <a:ext cx="11402280" cy="4221000"/>
          </a:xfrm>
          <a:prstGeom prst="rect">
            <a:avLst/>
          </a:prstGeom>
          <a:noFill/>
          <a:ln>
            <a:noFill/>
          </a:ln>
        </p:spPr>
        <p:style>
          <a:lnRef idx="0"/>
          <a:fillRef idx="0"/>
          <a:effectRef idx="0"/>
          <a:fontRef idx="minor"/>
        </p:style>
        <p:txBody>
          <a:bodyPr lIns="90000" rIns="90000" tIns="45000" bIns="45000"/>
          <a:p>
            <a:pPr marL="185760" indent="-18324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The ‘Users’ class should look similar too:</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pic>
        <p:nvPicPr>
          <p:cNvPr id="173" name="" descr=""/>
          <p:cNvPicPr/>
          <p:nvPr/>
        </p:nvPicPr>
        <p:blipFill>
          <a:blip r:embed="rId1"/>
          <a:stretch/>
        </p:blipFill>
        <p:spPr>
          <a:xfrm>
            <a:off x="1440000" y="2376000"/>
            <a:ext cx="9267480" cy="360396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414000" y="124920"/>
            <a:ext cx="11103840" cy="115092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models.py – Posts Class</a:t>
            </a:r>
            <a:endParaRPr b="0" lang="en-GB" sz="4800" spc="-1" strike="noStrike">
              <a:latin typeface="Arial"/>
            </a:endParaRPr>
          </a:p>
        </p:txBody>
      </p:sp>
      <p:sp>
        <p:nvSpPr>
          <p:cNvPr id="175" name="CustomShape 2"/>
          <p:cNvSpPr/>
          <p:nvPr/>
        </p:nvSpPr>
        <p:spPr>
          <a:xfrm>
            <a:off x="414000" y="1868040"/>
            <a:ext cx="11402280" cy="4221000"/>
          </a:xfrm>
          <a:prstGeom prst="rect">
            <a:avLst/>
          </a:prstGeom>
          <a:noFill/>
          <a:ln>
            <a:noFill/>
          </a:ln>
        </p:spPr>
        <p:style>
          <a:lnRef idx="0"/>
          <a:fillRef idx="0"/>
          <a:effectRef idx="0"/>
          <a:fontRef idx="minor"/>
        </p:style>
        <p:txBody>
          <a:bodyPr lIns="90000" rIns="90000" tIns="45000" bIns="45000"/>
          <a:p>
            <a:pPr marL="185760" indent="-18324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The ‘Posts’ class should include the time and date of the post being made, therefore ‘datetime’ must be imported:</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324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The ‘date_posted’ field can now be created. This field will utilise ‘db.DateTime’. It also features a ‘default’ property, setting the default to ‘time.utcnow’:</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324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A field that will be related to the ‘primary_key’ field from the ‘Users’ table must be made. This field shall be called ‘user_id’:</a:t>
            </a:r>
            <a:endParaRPr b="0" lang="en-GB" sz="1800" spc="-1" strike="noStrike">
              <a:latin typeface="Arial"/>
            </a:endParaRPr>
          </a:p>
        </p:txBody>
      </p:sp>
      <p:pic>
        <p:nvPicPr>
          <p:cNvPr id="176" name="" descr=""/>
          <p:cNvPicPr/>
          <p:nvPr/>
        </p:nvPicPr>
        <p:blipFill>
          <a:blip r:embed="rId1"/>
          <a:stretch/>
        </p:blipFill>
        <p:spPr>
          <a:xfrm>
            <a:off x="1154880" y="2601000"/>
            <a:ext cx="4099320" cy="277200"/>
          </a:xfrm>
          <a:prstGeom prst="rect">
            <a:avLst/>
          </a:prstGeom>
          <a:ln>
            <a:noFill/>
          </a:ln>
        </p:spPr>
      </p:pic>
      <p:pic>
        <p:nvPicPr>
          <p:cNvPr id="177" name="" descr=""/>
          <p:cNvPicPr/>
          <p:nvPr/>
        </p:nvPicPr>
        <p:blipFill>
          <a:blip r:embed="rId2"/>
          <a:stretch/>
        </p:blipFill>
        <p:spPr>
          <a:xfrm>
            <a:off x="1080000" y="3931200"/>
            <a:ext cx="10803960" cy="315000"/>
          </a:xfrm>
          <a:prstGeom prst="rect">
            <a:avLst/>
          </a:prstGeom>
          <a:ln>
            <a:noFill/>
          </a:ln>
        </p:spPr>
      </p:pic>
      <p:pic>
        <p:nvPicPr>
          <p:cNvPr id="178" name="" descr=""/>
          <p:cNvPicPr/>
          <p:nvPr/>
        </p:nvPicPr>
        <p:blipFill>
          <a:blip r:embed="rId3"/>
          <a:stretch/>
        </p:blipFill>
        <p:spPr>
          <a:xfrm>
            <a:off x="1073160" y="5262480"/>
            <a:ext cx="10448280" cy="34056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414000" y="124920"/>
            <a:ext cx="11103840" cy="115092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models.py – Posts Class Overview</a:t>
            </a:r>
            <a:endParaRPr b="0" lang="en-GB" sz="4800" spc="-1" strike="noStrike">
              <a:latin typeface="Arial"/>
            </a:endParaRPr>
          </a:p>
        </p:txBody>
      </p:sp>
      <p:sp>
        <p:nvSpPr>
          <p:cNvPr id="180" name="CustomShape 2"/>
          <p:cNvSpPr/>
          <p:nvPr/>
        </p:nvSpPr>
        <p:spPr>
          <a:xfrm>
            <a:off x="414000" y="1868040"/>
            <a:ext cx="11402280" cy="4221000"/>
          </a:xfrm>
          <a:prstGeom prst="rect">
            <a:avLst/>
          </a:prstGeom>
          <a:noFill/>
          <a:ln>
            <a:noFill/>
          </a:ln>
        </p:spPr>
        <p:style>
          <a:lnRef idx="0"/>
          <a:fillRef idx="0"/>
          <a:effectRef idx="0"/>
          <a:fontRef idx="minor"/>
        </p:style>
        <p:txBody>
          <a:bodyPr lIns="90000" rIns="90000" tIns="45000" bIns="45000"/>
          <a:p>
            <a:pPr marL="185760" indent="-18324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Finally, the return statement needs updating. The ‘Posts’ class should now look similar to:</a:t>
            </a:r>
            <a:endParaRPr b="0" lang="en-GB" sz="1800" spc="-1" strike="noStrike">
              <a:latin typeface="Arial"/>
            </a:endParaRPr>
          </a:p>
        </p:txBody>
      </p:sp>
      <p:pic>
        <p:nvPicPr>
          <p:cNvPr id="181" name="" descr=""/>
          <p:cNvPicPr/>
          <p:nvPr/>
        </p:nvPicPr>
        <p:blipFill>
          <a:blip r:embed="rId1"/>
          <a:stretch/>
        </p:blipFill>
        <p:spPr>
          <a:xfrm>
            <a:off x="378720" y="2378160"/>
            <a:ext cx="11355480" cy="230004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414000" y="124920"/>
            <a:ext cx="11103840" cy="115092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forms.py – Posts Class</a:t>
            </a:r>
            <a:endParaRPr b="0" lang="en-GB" sz="4800" spc="-1" strike="noStrike">
              <a:latin typeface="Arial"/>
            </a:endParaRPr>
          </a:p>
        </p:txBody>
      </p:sp>
      <p:sp>
        <p:nvSpPr>
          <p:cNvPr id="183" name="CustomShape 2"/>
          <p:cNvSpPr/>
          <p:nvPr/>
        </p:nvSpPr>
        <p:spPr>
          <a:xfrm>
            <a:off x="414000" y="1868040"/>
            <a:ext cx="11402280" cy="4221000"/>
          </a:xfrm>
          <a:prstGeom prst="rect">
            <a:avLst/>
          </a:prstGeom>
          <a:noFill/>
          <a:ln>
            <a:noFill/>
          </a:ln>
        </p:spPr>
        <p:style>
          <a:lnRef idx="0"/>
          <a:fillRef idx="0"/>
          <a:effectRef idx="0"/>
          <a:fontRef idx="minor"/>
        </p:style>
        <p:txBody>
          <a:bodyPr lIns="90000" rIns="90000" tIns="45000" bIns="45000"/>
          <a:p>
            <a:pPr marL="185760" indent="-18324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Now that the models have been updated, the forms need to reflect the new changes. Move the ‘first_name’ and ‘last_name’ from the ‘PostForm’ form, to the ‘RegistrationForm’: </a:t>
            </a:r>
            <a:endParaRPr b="0" lang="en-GB" sz="1800" spc="-1" strike="noStrike">
              <a:latin typeface="Arial"/>
            </a:endParaRPr>
          </a:p>
        </p:txBody>
      </p:sp>
      <p:pic>
        <p:nvPicPr>
          <p:cNvPr id="184" name="" descr=""/>
          <p:cNvPicPr/>
          <p:nvPr/>
        </p:nvPicPr>
        <p:blipFill>
          <a:blip r:embed="rId1"/>
          <a:stretch/>
        </p:blipFill>
        <p:spPr>
          <a:xfrm>
            <a:off x="1080000" y="2561040"/>
            <a:ext cx="5243760" cy="341532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414000" y="124920"/>
            <a:ext cx="11103840" cy="115092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routes.py – Register Route</a:t>
            </a:r>
            <a:endParaRPr b="0" lang="en-GB" sz="4800" spc="-1" strike="noStrike">
              <a:latin typeface="Arial"/>
            </a:endParaRPr>
          </a:p>
        </p:txBody>
      </p:sp>
      <p:sp>
        <p:nvSpPr>
          <p:cNvPr id="186" name="CustomShape 2"/>
          <p:cNvSpPr/>
          <p:nvPr/>
        </p:nvSpPr>
        <p:spPr>
          <a:xfrm>
            <a:off x="414000" y="1868040"/>
            <a:ext cx="11402280" cy="4221000"/>
          </a:xfrm>
          <a:prstGeom prst="rect">
            <a:avLst/>
          </a:prstGeom>
          <a:noFill/>
          <a:ln>
            <a:noFill/>
          </a:ln>
        </p:spPr>
        <p:style>
          <a:lnRef idx="0"/>
          <a:fillRef idx="0"/>
          <a:effectRef idx="0"/>
          <a:fontRef idx="minor"/>
        </p:style>
        <p:txBody>
          <a:bodyPr lIns="90000" rIns="90000" tIns="45000" bIns="45000"/>
          <a:p>
            <a:pPr marL="185760" indent="-18324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A few changes can now be made to the ‘/register’ route. The first change should be to check to see if the user is currently logged in, and if so, redirect them to the ‘/home’ route. Although the route is not exposed to the user from the web application user interface, the user may still access the route by entering the route in to the address bar directly:</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324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The ‘user’ that is being built, ready to add to the ‘Users’ table, needs updating too:</a:t>
            </a:r>
            <a:endParaRPr b="0" lang="en-GB" sz="1800" spc="-1" strike="noStrike">
              <a:latin typeface="Arial"/>
            </a:endParaRPr>
          </a:p>
        </p:txBody>
      </p:sp>
      <p:pic>
        <p:nvPicPr>
          <p:cNvPr id="187" name="" descr=""/>
          <p:cNvPicPr/>
          <p:nvPr/>
        </p:nvPicPr>
        <p:blipFill>
          <a:blip r:embed="rId1"/>
          <a:stretch/>
        </p:blipFill>
        <p:spPr>
          <a:xfrm>
            <a:off x="1202760" y="3076920"/>
            <a:ext cx="6816600" cy="1203840"/>
          </a:xfrm>
          <a:prstGeom prst="rect">
            <a:avLst/>
          </a:prstGeom>
          <a:ln>
            <a:noFill/>
          </a:ln>
        </p:spPr>
      </p:pic>
      <p:pic>
        <p:nvPicPr>
          <p:cNvPr id="188" name="" descr=""/>
          <p:cNvPicPr/>
          <p:nvPr/>
        </p:nvPicPr>
        <p:blipFill>
          <a:blip r:embed="rId2"/>
          <a:stretch/>
        </p:blipFill>
        <p:spPr>
          <a:xfrm>
            <a:off x="1193760" y="4690080"/>
            <a:ext cx="5140440" cy="178812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QALA Slide Deck Template</Template>
  <TotalTime>3075</TotalTime>
  <Application>LibreOffice/6.0.7.3$Linux_X86_64 LibreOffice_project/00m0$Build-3</Application>
  <Company>QA Ltd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2019-03-11T13:03:38Z</dcterms:created>
  <dc:creator>Admin</dc:creator>
  <dc:description/>
  <dc:language>en-GB</dc:language>
  <cp:lastModifiedBy/>
  <dcterms:modified xsi:type="dcterms:W3CDTF">2019-08-15T11:51:27Z</dcterms:modified>
  <cp:revision>98</cp:revision>
  <dc:subject/>
  <dc:title>Designing the Database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hapter">
    <vt:lpwstr>1</vt:lpwstr>
  </property>
  <property fmtid="{D5CDD505-2E9C-101B-9397-08002B2CF9AE}" pid="4" name="Company">
    <vt:lpwstr>QA Ltd</vt:lpwstr>
  </property>
  <property fmtid="{D5CDD505-2E9C-101B-9397-08002B2CF9AE}" pid="5" name="HiddenSlides">
    <vt:i4>0</vt:i4>
  </property>
  <property fmtid="{D5CDD505-2E9C-101B-9397-08002B2CF9AE}" pid="6" name="HyperlinksChanged">
    <vt:bool>0</vt:bool>
  </property>
  <property fmtid="{D5CDD505-2E9C-101B-9397-08002B2CF9AE}" pid="7" name="LinksUpToDate">
    <vt:bool>0</vt:bool>
  </property>
  <property fmtid="{D5CDD505-2E9C-101B-9397-08002B2CF9AE}" pid="8" name="MMClips">
    <vt:i4>0</vt:i4>
  </property>
  <property fmtid="{D5CDD505-2E9C-101B-9397-08002B2CF9AE}" pid="9" name="Notes">
    <vt:i4>5</vt:i4>
  </property>
  <property fmtid="{D5CDD505-2E9C-101B-9397-08002B2CF9AE}" pid="10" name="PresentationFormat">
    <vt:lpwstr>Widescreen</vt:lpwstr>
  </property>
  <property fmtid="{D5CDD505-2E9C-101B-9397-08002B2CF9AE}" pid="11" name="ScaleCrop">
    <vt:bool>0</vt:bool>
  </property>
  <property fmtid="{D5CDD505-2E9C-101B-9397-08002B2CF9AE}" pid="12" name="ShareDoc">
    <vt:bool>0</vt:bool>
  </property>
  <property fmtid="{D5CDD505-2E9C-101B-9397-08002B2CF9AE}" pid="13" name="Slides">
    <vt:i4>20</vt:i4>
  </property>
  <property fmtid="{D5CDD505-2E9C-101B-9397-08002B2CF9AE}" pid="14" name="category">
    <vt:lpwstr>Chapter</vt:lpwstr>
  </property>
</Properties>
</file>