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4920" cy="152640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a:t>
            </a:r>
            <a:r>
              <a:rPr b="0" lang="en-GB" sz="4400" spc="-1" strike="noStrike">
                <a:latin typeface="Arial"/>
              </a:rPr>
              <a:t>li</a:t>
            </a:r>
            <a:r>
              <a:rPr b="0" lang="en-GB" sz="4400" spc="-1" strike="noStrike">
                <a:latin typeface="Arial"/>
              </a:rPr>
              <a:t>c</a:t>
            </a:r>
            <a:r>
              <a:rPr b="0" lang="en-GB" sz="4400" spc="-1" strike="noStrike">
                <a:latin typeface="Arial"/>
              </a:rPr>
              <a:t>k </a:t>
            </a:r>
            <a:r>
              <a:rPr b="0" lang="en-GB" sz="4400" spc="-1" strike="noStrike">
                <a:latin typeface="Arial"/>
              </a:rPr>
              <a:t>t</a:t>
            </a:r>
            <a:r>
              <a:rPr b="0" lang="en-GB" sz="4400" spc="-1" strike="noStrike">
                <a:latin typeface="Arial"/>
              </a:rPr>
              <a:t>o </a:t>
            </a:r>
            <a:r>
              <a:rPr b="0" lang="en-GB" sz="4400" spc="-1" strike="noStrike">
                <a:latin typeface="Arial"/>
              </a:rPr>
              <a:t>e</a:t>
            </a:r>
            <a:r>
              <a:rPr b="0" lang="en-GB" sz="4400" spc="-1" strike="noStrike">
                <a:latin typeface="Arial"/>
              </a:rPr>
              <a:t>di</a:t>
            </a:r>
            <a:r>
              <a:rPr b="0" lang="en-GB" sz="4400" spc="-1" strike="noStrike">
                <a:latin typeface="Arial"/>
              </a:rPr>
              <a:t>t </a:t>
            </a:r>
            <a:r>
              <a:rPr b="0" lang="en-GB" sz="4400" spc="-1" strike="noStrike">
                <a:latin typeface="Arial"/>
              </a:rPr>
              <a:t>t</a:t>
            </a:r>
            <a:r>
              <a:rPr b="0" lang="en-GB" sz="4400" spc="-1" strike="noStrike">
                <a:latin typeface="Arial"/>
              </a:rPr>
              <a:t>h</a:t>
            </a:r>
            <a:r>
              <a:rPr b="0" lang="en-GB" sz="4400" spc="-1" strike="noStrike">
                <a:latin typeface="Arial"/>
              </a:rPr>
              <a:t>e </a:t>
            </a:r>
            <a:r>
              <a:rPr b="0" lang="en-GB" sz="4400" spc="-1" strike="noStrike">
                <a:latin typeface="Arial"/>
              </a:rPr>
              <a:t>tit</a:t>
            </a:r>
            <a:r>
              <a:rPr b="0" lang="en-GB" sz="4400" spc="-1" strike="noStrike">
                <a:latin typeface="Arial"/>
              </a:rPr>
              <a:t>le </a:t>
            </a:r>
            <a:r>
              <a:rPr b="0" lang="en-GB" sz="4400" spc="-1" strike="noStrike">
                <a:latin typeface="Arial"/>
              </a:rPr>
              <a:t>t</a:t>
            </a:r>
            <a:r>
              <a:rPr b="0" lang="en-GB" sz="4400" spc="-1" strike="noStrike">
                <a:latin typeface="Arial"/>
              </a:rPr>
              <a:t>e</a:t>
            </a:r>
            <a:r>
              <a:rPr b="0" lang="en-GB" sz="4400" spc="-1" strike="noStrike">
                <a:latin typeface="Arial"/>
              </a:rPr>
              <a:t>xt </a:t>
            </a:r>
            <a:r>
              <a:rPr b="0" lang="en-GB" sz="4400" spc="-1" strike="noStrike">
                <a:latin typeface="Arial"/>
              </a:rPr>
              <a:t>f</a:t>
            </a:r>
            <a:r>
              <a:rPr b="0" lang="en-GB" sz="4400" spc="-1" strike="noStrike">
                <a:latin typeface="Arial"/>
              </a:rPr>
              <a:t>o</a:t>
            </a:r>
            <a:r>
              <a:rPr b="0" lang="en-GB" sz="4400" spc="-1" strike="noStrike">
                <a:latin typeface="Arial"/>
              </a:rPr>
              <a:t>r</a:t>
            </a:r>
            <a:r>
              <a:rPr b="0" lang="en-GB" sz="4400" spc="-1" strike="noStrike">
                <a:latin typeface="Arial"/>
              </a:rPr>
              <a:t>m</a:t>
            </a:r>
            <a:r>
              <a:rPr b="0" lang="en-GB" sz="4400" spc="-1" strike="noStrike">
                <a:latin typeface="Arial"/>
              </a:rPr>
              <a:t>a</a:t>
            </a:r>
            <a:r>
              <a:rPr b="0" lang="en-GB" sz="4400" spc="-1" strike="noStrike">
                <a:latin typeface="Arial"/>
              </a:rPr>
              <a:t>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447880" y="0"/>
            <a:ext cx="6742440" cy="6856200"/>
          </a:xfrm>
          <a:prstGeom prst="rect">
            <a:avLst/>
          </a:prstGeom>
          <a:solidFill>
            <a:srgbClr val="0a5188">
              <a:alpha val="95000"/>
            </a:srgbClr>
          </a:solidFill>
          <a:ln w="12600">
            <a:noFill/>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0320" cy="1542960"/>
          </a:xfrm>
          <a:prstGeom prst="rect">
            <a:avLst/>
          </a:prstGeom>
          <a:solidFill>
            <a:srgbClr val="0a5188"/>
          </a:solidFill>
          <a:ln w="12600">
            <a:solidFill>
              <a:srgbClr val="0a5188"/>
            </a:solidFill>
            <a:miter/>
          </a:ln>
        </p:spPr>
        <p:style>
          <a:lnRef idx="0"/>
          <a:fillRef idx="0"/>
          <a:effectRef idx="0"/>
          <a:fontRef idx="minor"/>
        </p:style>
      </p:sp>
      <p:sp>
        <p:nvSpPr>
          <p:cNvPr id="79" name="CustomShape 2"/>
          <p:cNvSpPr/>
          <p:nvPr/>
        </p:nvSpPr>
        <p:spPr>
          <a:xfrm>
            <a:off x="9061560" y="6403320"/>
            <a:ext cx="284292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3258CDF0-3276-4D01-914C-CFCE321689C2}"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80" name="Picture 7" descr=""/>
          <p:cNvPicPr/>
          <p:nvPr/>
        </p:nvPicPr>
        <p:blipFill>
          <a:blip r:embed="rId2"/>
          <a:stretch/>
        </p:blipFill>
        <p:spPr>
          <a:xfrm>
            <a:off x="5297760" y="5994720"/>
            <a:ext cx="1595160" cy="889920"/>
          </a:xfrm>
          <a:prstGeom prst="rect">
            <a:avLst/>
          </a:prstGeom>
          <a:ln>
            <a:noFill/>
          </a:ln>
        </p:spPr>
      </p:pic>
      <p:sp>
        <p:nvSpPr>
          <p:cNvPr id="81"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0320" cy="1542960"/>
          </a:xfrm>
          <a:prstGeom prst="rect">
            <a:avLst/>
          </a:prstGeom>
          <a:solidFill>
            <a:srgbClr val="0a5188"/>
          </a:solidFill>
          <a:ln w="12600">
            <a:solidFill>
              <a:srgbClr val="0a5188"/>
            </a:solidFill>
            <a:miter/>
          </a:ln>
        </p:spPr>
        <p:style>
          <a:lnRef idx="0"/>
          <a:fillRef idx="0"/>
          <a:effectRef idx="0"/>
          <a:fontRef idx="minor"/>
        </p:style>
      </p:sp>
      <p:pic>
        <p:nvPicPr>
          <p:cNvPr id="120" name="Picture 6" descr=""/>
          <p:cNvPicPr/>
          <p:nvPr/>
        </p:nvPicPr>
        <p:blipFill>
          <a:blip r:embed=""/>
          <a:stretch/>
        </p:blipFill>
        <p:spPr>
          <a:xfrm>
            <a:off x="5297760" y="5994720"/>
            <a:ext cx="1595160" cy="889920"/>
          </a:xfrm>
          <a:prstGeom prst="rect">
            <a:avLst/>
          </a:prstGeom>
          <a:ln>
            <a:noFill/>
          </a:ln>
        </p:spPr>
      </p:pic>
      <p:pic>
        <p:nvPicPr>
          <p:cNvPr id="121" name="Picture 5" descr=""/>
          <p:cNvPicPr/>
          <p:nvPr/>
        </p:nvPicPr>
        <p:blipFill>
          <a:blip r:embed="rId2"/>
          <a:stretch/>
        </p:blipFill>
        <p:spPr>
          <a:xfrm>
            <a:off x="531360" y="2117880"/>
            <a:ext cx="722880" cy="780840"/>
          </a:xfrm>
          <a:prstGeom prst="rect">
            <a:avLst/>
          </a:prstGeom>
          <a:ln>
            <a:noFill/>
          </a:ln>
        </p:spPr>
      </p:pic>
      <p:pic>
        <p:nvPicPr>
          <p:cNvPr id="122" name="Picture 6" descr=""/>
          <p:cNvPicPr/>
          <p:nvPr/>
        </p:nvPicPr>
        <p:blipFill>
          <a:blip r:embed="rId3"/>
          <a:stretch/>
        </p:blipFill>
        <p:spPr>
          <a:xfrm>
            <a:off x="531360" y="4573440"/>
            <a:ext cx="722880" cy="722880"/>
          </a:xfrm>
          <a:prstGeom prst="rect">
            <a:avLst/>
          </a:prstGeom>
          <a:ln>
            <a:noFill/>
          </a:ln>
        </p:spPr>
      </p:pic>
      <p:sp>
        <p:nvSpPr>
          <p:cNvPr id="123"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784440" cy="6878880"/>
          </a:xfrm>
          <a:prstGeom prst="rect">
            <a:avLst/>
          </a:prstGeom>
          <a:solidFill>
            <a:srgbClr val="0a5188"/>
          </a:solidFill>
          <a:ln w="12600">
            <a:noFill/>
          </a:ln>
        </p:spPr>
        <p:style>
          <a:lnRef idx="0"/>
          <a:fillRef idx="0"/>
          <a:effectRef idx="0"/>
          <a:fontRef idx="minor"/>
        </p:style>
      </p:sp>
      <p:sp>
        <p:nvSpPr>
          <p:cNvPr id="162" name="CustomShape 2"/>
          <p:cNvSpPr/>
          <p:nvPr/>
        </p:nvSpPr>
        <p:spPr>
          <a:xfrm>
            <a:off x="9061560" y="6492960"/>
            <a:ext cx="284292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0A6EA057-E425-4D61-8327-ED57DB532F9F}"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163" name="Picture 6" descr=""/>
          <p:cNvPicPr/>
          <p:nvPr/>
        </p:nvPicPr>
        <p:blipFill>
          <a:blip r:embed=""/>
          <a:stretch/>
        </p:blipFill>
        <p:spPr>
          <a:xfrm>
            <a:off x="5297760" y="5994720"/>
            <a:ext cx="1595160" cy="88992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Picture 4" descr=""/>
          <p:cNvPicPr/>
          <p:nvPr/>
        </p:nvPicPr>
        <p:blipFill>
          <a:blip r:embed=""/>
          <a:stretch/>
        </p:blipFill>
        <p:spPr>
          <a:xfrm>
            <a:off x="4727520" y="4892400"/>
            <a:ext cx="2734920" cy="1526400"/>
          </a:xfrm>
          <a:prstGeom prst="rect">
            <a:avLst/>
          </a:prstGeom>
          <a:ln>
            <a:noFill/>
          </a:ln>
        </p:spPr>
      </p:pic>
      <p:sp>
        <p:nvSpPr>
          <p:cNvPr id="203"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914400" y="1063440"/>
            <a:ext cx="10362600" cy="25542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Python Flask</a:t>
            </a:r>
            <a:endParaRPr b="0" lang="en-GB" sz="6000" spc="-1" strike="noStrike">
              <a:latin typeface="Arial"/>
            </a:endParaRPr>
          </a:p>
        </p:txBody>
      </p:sp>
      <p:sp>
        <p:nvSpPr>
          <p:cNvPr id="242" name="CustomShape 2"/>
          <p:cNvSpPr/>
          <p:nvPr/>
        </p:nvSpPr>
        <p:spPr>
          <a:xfrm>
            <a:off x="914400" y="3886200"/>
            <a:ext cx="10362600" cy="43740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87" strike="noStrike" cap="all">
                <a:solidFill>
                  <a:srgbClr val="005aab"/>
                </a:solidFill>
                <a:latin typeface="Arial"/>
                <a:ea typeface="DejaVu Sans"/>
              </a:rPr>
              <a:t>Account page</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Account Route</a:t>
            </a:r>
            <a:endParaRPr b="0" lang="en-GB" sz="4800" spc="-1" strike="noStrike">
              <a:latin typeface="Arial"/>
            </a:endParaRPr>
          </a:p>
        </p:txBody>
      </p:sp>
      <p:sp>
        <p:nvSpPr>
          <p:cNvPr id="272"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Due to the application logging the user in from the ‘/login’ route, with:</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‘current_user’ data needs to correspond with the new changes that are being made: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Note, that the details entered must pass the validation checks required by the form, then update the ‘current_user’ details, commit the changes to the database, followed by a redirect to the ‘account’ page again.</a:t>
            </a:r>
            <a:endParaRPr b="0" lang="en-GB" sz="1800" spc="-1" strike="noStrike">
              <a:latin typeface="Arial"/>
            </a:endParaRPr>
          </a:p>
        </p:txBody>
      </p:sp>
      <p:pic>
        <p:nvPicPr>
          <p:cNvPr id="273" name="" descr=""/>
          <p:cNvPicPr/>
          <p:nvPr/>
        </p:nvPicPr>
        <p:blipFill>
          <a:blip r:embed="rId1"/>
          <a:stretch/>
        </p:blipFill>
        <p:spPr>
          <a:xfrm>
            <a:off x="1008000" y="2376000"/>
            <a:ext cx="5764320" cy="303840"/>
          </a:xfrm>
          <a:prstGeom prst="rect">
            <a:avLst/>
          </a:prstGeom>
          <a:ln>
            <a:noFill/>
          </a:ln>
        </p:spPr>
      </p:pic>
      <p:pic>
        <p:nvPicPr>
          <p:cNvPr id="274" name="" descr=""/>
          <p:cNvPicPr/>
          <p:nvPr/>
        </p:nvPicPr>
        <p:blipFill>
          <a:blip r:embed="rId2"/>
          <a:stretch/>
        </p:blipFill>
        <p:spPr>
          <a:xfrm>
            <a:off x="1024920" y="3254400"/>
            <a:ext cx="6462720" cy="17132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600" spc="-1" strike="noStrike">
                <a:solidFill>
                  <a:srgbClr val="ffffff"/>
                </a:solidFill>
                <a:latin typeface="Calibri"/>
                <a:ea typeface="DejaVu Sans"/>
              </a:rPr>
              <a:t>routes.py – Account Route Cont.</a:t>
            </a:r>
            <a:endParaRPr b="0" lang="en-GB" sz="4600" spc="-1" strike="noStrike">
              <a:latin typeface="Arial"/>
            </a:endParaRPr>
          </a:p>
        </p:txBody>
      </p:sp>
      <p:sp>
        <p:nvSpPr>
          <p:cNvPr id="276"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Utilising the ‘request’ module imported from ‘flask’, analysis on the type of request can be done. If the user is accessing the page from a ‘GET’ request, it would be a good idea to present the ‘current_user’’s details within the form already, so that the user is able to see and update accordingly:</a:t>
            </a:r>
            <a:endParaRPr b="0" lang="en-GB" sz="1800" spc="-1" strike="noStrike">
              <a:latin typeface="Arial"/>
            </a:endParaRPr>
          </a:p>
        </p:txBody>
      </p:sp>
      <p:pic>
        <p:nvPicPr>
          <p:cNvPr id="277" name="" descr=""/>
          <p:cNvPicPr/>
          <p:nvPr/>
        </p:nvPicPr>
        <p:blipFill>
          <a:blip r:embed="rId1"/>
          <a:stretch/>
        </p:blipFill>
        <p:spPr>
          <a:xfrm>
            <a:off x="1110960" y="3067560"/>
            <a:ext cx="8392680" cy="13960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200" spc="-1" strike="noStrike">
                <a:solidFill>
                  <a:srgbClr val="ffffff"/>
                </a:solidFill>
                <a:latin typeface="Calibri"/>
                <a:ea typeface="DejaVu Sans"/>
              </a:rPr>
              <a:t>routes.py – Account Route Overview</a:t>
            </a:r>
            <a:endParaRPr b="0" lang="en-GB" sz="4200" spc="-1" strike="noStrike">
              <a:latin typeface="Arial"/>
            </a:endParaRPr>
          </a:p>
        </p:txBody>
      </p:sp>
      <p:sp>
        <p:nvSpPr>
          <p:cNvPr id="279"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‘/account’ route should look similar to:</a:t>
            </a:r>
            <a:endParaRPr b="0" lang="en-GB" sz="1800" spc="-1" strike="noStrike">
              <a:latin typeface="Arial"/>
            </a:endParaRPr>
          </a:p>
        </p:txBody>
      </p:sp>
      <p:pic>
        <p:nvPicPr>
          <p:cNvPr id="280" name="" descr=""/>
          <p:cNvPicPr/>
          <p:nvPr/>
        </p:nvPicPr>
        <p:blipFill>
          <a:blip r:embed="rId1"/>
          <a:stretch/>
        </p:blipFill>
        <p:spPr>
          <a:xfrm>
            <a:off x="1649160" y="2340000"/>
            <a:ext cx="8837640" cy="41306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sp>
        <p:nvSpPr>
          <p:cNvPr id="282" name="CustomShape 2"/>
          <p:cNvSpPr/>
          <p:nvPr/>
        </p:nvSpPr>
        <p:spPr>
          <a:xfrm>
            <a:off x="7306920" y="1680480"/>
            <a:ext cx="4510080" cy="44092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Accessing the ‘/account’ route should now present the currently logged in user’s details:</a:t>
            </a:r>
            <a:endParaRPr b="0" lang="en-GB" sz="1800" spc="-1" strike="noStrike">
              <a:latin typeface="Arial"/>
            </a:endParaRPr>
          </a:p>
        </p:txBody>
      </p:sp>
      <p:pic>
        <p:nvPicPr>
          <p:cNvPr id="283" name="" descr=""/>
          <p:cNvPicPr/>
          <p:nvPr/>
        </p:nvPicPr>
        <p:blipFill>
          <a:blip r:embed="rId1"/>
          <a:stretch/>
        </p:blipFill>
        <p:spPr>
          <a:xfrm>
            <a:off x="102240" y="1634040"/>
            <a:ext cx="7204320" cy="4845600"/>
          </a:xfrm>
          <a:prstGeom prst="rect">
            <a:avLst/>
          </a:prstGeom>
          <a:ln>
            <a:solidFill>
              <a:srgbClr val="000000"/>
            </a:solid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 Cont.</a:t>
            </a:r>
            <a:endParaRPr b="0" lang="en-GB" sz="4800" spc="-1" strike="noStrike">
              <a:latin typeface="Arial"/>
            </a:endParaRPr>
          </a:p>
        </p:txBody>
      </p:sp>
      <p:sp>
        <p:nvSpPr>
          <p:cNvPr id="285" name="CustomShape 2"/>
          <p:cNvSpPr/>
          <p:nvPr/>
        </p:nvSpPr>
        <p:spPr>
          <a:xfrm>
            <a:off x="144000" y="1800000"/>
            <a:ext cx="11673000" cy="428976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Changing just the first and last name fields, and them submitting, should return back to the account page, but the name displayed should change:</a:t>
            </a:r>
            <a:endParaRPr b="0" lang="en-GB" sz="1800" spc="-1" strike="noStrike">
              <a:latin typeface="Arial"/>
            </a:endParaRPr>
          </a:p>
        </p:txBody>
      </p:sp>
      <p:pic>
        <p:nvPicPr>
          <p:cNvPr id="286" name="" descr=""/>
          <p:cNvPicPr/>
          <p:nvPr/>
        </p:nvPicPr>
        <p:blipFill>
          <a:blip r:embed="rId1"/>
          <a:stretch/>
        </p:blipFill>
        <p:spPr>
          <a:xfrm>
            <a:off x="792000" y="2556000"/>
            <a:ext cx="3948480" cy="3783240"/>
          </a:xfrm>
          <a:prstGeom prst="rect">
            <a:avLst/>
          </a:prstGeom>
          <a:ln>
            <a:solidFill>
              <a:srgbClr val="000000"/>
            </a:solidFill>
          </a:ln>
        </p:spPr>
      </p:pic>
      <p:pic>
        <p:nvPicPr>
          <p:cNvPr id="287" name="" descr=""/>
          <p:cNvPicPr/>
          <p:nvPr/>
        </p:nvPicPr>
        <p:blipFill>
          <a:blip r:embed="rId2"/>
          <a:stretch/>
        </p:blipFill>
        <p:spPr>
          <a:xfrm>
            <a:off x="7478280" y="2664000"/>
            <a:ext cx="3897360" cy="3719880"/>
          </a:xfrm>
          <a:prstGeom prst="rect">
            <a:avLst/>
          </a:prstGeom>
          <a:ln>
            <a:solidFill>
              <a:srgbClr val="000000"/>
            </a:solidFill>
          </a:ln>
        </p:spPr>
      </p:pic>
      <p:sp>
        <p:nvSpPr>
          <p:cNvPr id="288" name="Line 3"/>
          <p:cNvSpPr/>
          <p:nvPr/>
        </p:nvSpPr>
        <p:spPr>
          <a:xfrm>
            <a:off x="2088000" y="6090120"/>
            <a:ext cx="3240000" cy="360"/>
          </a:xfrm>
          <a:prstGeom prst="line">
            <a:avLst/>
          </a:prstGeom>
          <a:ln>
            <a:solidFill>
              <a:srgbClr val="000000"/>
            </a:solidFill>
          </a:ln>
        </p:spPr>
        <p:style>
          <a:lnRef idx="0"/>
          <a:fillRef idx="0"/>
          <a:effectRef idx="0"/>
          <a:fontRef idx="minor"/>
        </p:style>
      </p:sp>
      <p:sp>
        <p:nvSpPr>
          <p:cNvPr id="289" name="Line 4"/>
          <p:cNvSpPr/>
          <p:nvPr/>
        </p:nvSpPr>
        <p:spPr>
          <a:xfrm flipV="1">
            <a:off x="5328000" y="2952000"/>
            <a:ext cx="2150280" cy="3138120"/>
          </a:xfrm>
          <a:prstGeom prst="line">
            <a:avLst/>
          </a:prstGeom>
          <a:ln>
            <a:solidFill>
              <a:srgbClr val="000000"/>
            </a:solidFill>
            <a:tailEnd len="med" type="triangle" w="med"/>
          </a:ln>
        </p:spPr>
        <p:style>
          <a:lnRef idx="0"/>
          <a:fillRef idx="0"/>
          <a:effectRef idx="0"/>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 Cont.</a:t>
            </a:r>
            <a:endParaRPr b="0" lang="en-GB" sz="4800" spc="-1" strike="noStrike">
              <a:latin typeface="Arial"/>
            </a:endParaRPr>
          </a:p>
        </p:txBody>
      </p:sp>
      <p:sp>
        <p:nvSpPr>
          <p:cNvPr id="291" name="CustomShape 2"/>
          <p:cNvSpPr/>
          <p:nvPr/>
        </p:nvSpPr>
        <p:spPr>
          <a:xfrm>
            <a:off x="144000" y="1800000"/>
            <a:ext cx="11673000" cy="428976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Changing the email address to one that already exists, should raise the validation error:</a:t>
            </a:r>
            <a:endParaRPr b="0" lang="en-GB" sz="1800" spc="-1" strike="noStrike">
              <a:latin typeface="Arial"/>
            </a:endParaRPr>
          </a:p>
        </p:txBody>
      </p:sp>
      <p:pic>
        <p:nvPicPr>
          <p:cNvPr id="292" name="" descr=""/>
          <p:cNvPicPr/>
          <p:nvPr/>
        </p:nvPicPr>
        <p:blipFill>
          <a:blip r:embed="rId1"/>
          <a:stretch/>
        </p:blipFill>
        <p:spPr>
          <a:xfrm>
            <a:off x="3683880" y="2196000"/>
            <a:ext cx="4811760" cy="3897360"/>
          </a:xfrm>
          <a:prstGeom prst="rect">
            <a:avLst/>
          </a:prstGeom>
          <a:ln>
            <a:solidFill>
              <a:srgbClr val="000000"/>
            </a:solid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1286360" y="6307560"/>
            <a:ext cx="644760" cy="272520"/>
          </a:xfrm>
          <a:prstGeom prst="rect">
            <a:avLst/>
          </a:prstGeom>
          <a:noFill/>
          <a:ln>
            <a:noFill/>
          </a:ln>
        </p:spPr>
        <p:style>
          <a:lnRef idx="0"/>
          <a:fillRef idx="0"/>
          <a:effectRef idx="0"/>
          <a:fontRef idx="minor"/>
        </p:style>
        <p:txBody>
          <a:bodyPr lIns="90000" rIns="90000" tIns="45000" bIns="45000"/>
          <a:p>
            <a:pPr>
              <a:lnSpc>
                <a:spcPct val="100000"/>
              </a:lnSpc>
            </a:pPr>
            <a:fld id="{82152C8F-85BC-4929-81CB-A5E7A6ACE3D5}" type="slidenum">
              <a:rPr b="0" lang="en-GB" sz="1000" spc="-1" strike="noStrike">
                <a:solidFill>
                  <a:srgbClr val="565759"/>
                </a:solidFill>
                <a:latin typeface="Segoe UI"/>
                <a:ea typeface="DejaVu Sans"/>
              </a:rPr>
              <a:t>&lt;number&gt;</a:t>
            </a:fld>
            <a:endParaRPr b="0" lang="en-GB" sz="1000" spc="-1" strike="noStrike">
              <a:latin typeface="Arial"/>
            </a:endParaRPr>
          </a:p>
        </p:txBody>
      </p:sp>
      <p:sp>
        <p:nvSpPr>
          <p:cNvPr id="294" name="CustomShape 2"/>
          <p:cNvSpPr/>
          <p:nvPr/>
        </p:nvSpPr>
        <p:spPr>
          <a:xfrm>
            <a:off x="1612800" y="1868040"/>
            <a:ext cx="10048320" cy="4247280"/>
          </a:xfrm>
          <a:prstGeom prst="rect">
            <a:avLst/>
          </a:prstGeom>
          <a:noFill/>
          <a:ln>
            <a:noFill/>
          </a:ln>
        </p:spPr>
        <p:style>
          <a:lnRef idx="0"/>
          <a:fillRef idx="0"/>
          <a:effectRef idx="0"/>
          <a:fontRef idx="minor"/>
        </p:style>
        <p:txBody>
          <a:bodyPr lIns="90000" rIns="90000" tIns="45000" bIns="45000">
            <a:normAutofit/>
          </a:bodyPr>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34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60 – 90 minutes</a:t>
            </a:r>
            <a:endParaRPr b="0" lang="en-GB" sz="1800" spc="-1" strike="noStrike">
              <a:latin typeface="Arial"/>
            </a:endParaRPr>
          </a:p>
          <a:p>
            <a:pPr lvl="1" marL="622440" indent="-1634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Update your project to include a new account page route, including a template, form and validation.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344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Discuss how this task was difficult to understand if changes were made or not, from the  web application.</a:t>
            </a:r>
            <a:endParaRPr b="0" lang="en-GB" sz="1800" spc="-1" strike="noStrike">
              <a:latin typeface="Arial"/>
            </a:endParaRPr>
          </a:p>
        </p:txBody>
      </p:sp>
      <p:sp>
        <p:nvSpPr>
          <p:cNvPr id="295" name="CustomShape 3"/>
          <p:cNvSpPr/>
          <p:nvPr/>
        </p:nvSpPr>
        <p:spPr>
          <a:xfrm>
            <a:off x="414000" y="125280"/>
            <a:ext cx="11536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Creating An Account Page</a:t>
            </a:r>
            <a:endParaRPr b="0" lang="en-GB" sz="4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914400" y="1063440"/>
            <a:ext cx="10362600" cy="25542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Thank you for listening.</a:t>
            </a:r>
            <a:endParaRPr b="0" lang="en-GB" sz="6000" spc="-1" strike="noStrike">
              <a:latin typeface="Arial"/>
            </a:endParaRPr>
          </a:p>
        </p:txBody>
      </p:sp>
      <p:sp>
        <p:nvSpPr>
          <p:cNvPr id="297" name="CustomShape 2"/>
          <p:cNvSpPr/>
          <p:nvPr/>
        </p:nvSpPr>
        <p:spPr>
          <a:xfrm>
            <a:off x="914400" y="3886200"/>
            <a:ext cx="10362600" cy="43740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87" strike="noStrike" cap="all">
                <a:solidFill>
                  <a:srgbClr val="005aab"/>
                </a:solidFill>
                <a:latin typeface="Arial"/>
                <a:ea typeface="DejaVu Sans"/>
              </a:rPr>
              <a:t>Any questions?</a:t>
            </a:r>
            <a:endParaRPr b="0" lang="en-GB"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14000" y="124920"/>
            <a:ext cx="1168164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200" spc="-1" strike="noStrike">
                <a:solidFill>
                  <a:srgbClr val="ffffff"/>
                </a:solidFill>
                <a:latin typeface="Calibri"/>
                <a:ea typeface="DejaVu Sans"/>
              </a:rPr>
              <a:t>Account Page – Design Considerations</a:t>
            </a:r>
            <a:endParaRPr b="0" lang="en-GB" sz="4200" spc="-1" strike="noStrike">
              <a:latin typeface="Arial"/>
            </a:endParaRPr>
          </a:p>
        </p:txBody>
      </p:sp>
      <p:sp>
        <p:nvSpPr>
          <p:cNvPr id="244" name="CustomShape 2"/>
          <p:cNvSpPr/>
          <p:nvPr/>
        </p:nvSpPr>
        <p:spPr>
          <a:xfrm>
            <a:off x="414000" y="1580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that ‘Users’ can be created properly, and the user can be logged in and out, it now makes sense to build an ‘accounts’ route and template.</a:t>
            </a: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Within the accounts page, the user must be able to update their first and last name, as well as email address.</a:t>
            </a: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From the accounts page, the user should also be able to close down/delete their account. This in turn should delete all posts the user has made. </a:t>
            </a: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account page should validate that the data submitted is valid, and that the email field is still unique to the rest of the system.</a:t>
            </a: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If the user updates their name, but not their email address, the application should not prevent the user from updating their details (as the email will not be unique, it will already exist on the system).</a:t>
            </a: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account page form should have the same level of validation as the registration page.</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Update Account</a:t>
            </a:r>
            <a:endParaRPr b="0" lang="en-GB" sz="4800" spc="-1" strike="noStrike">
              <a:latin typeface="Arial"/>
            </a:endParaRPr>
          </a:p>
        </p:txBody>
      </p:sp>
      <p:sp>
        <p:nvSpPr>
          <p:cNvPr id="246"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account form should include the following fields and validation, as well as a submit button:</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first_name : String type, length min 4 and max 30, not null </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last_name : String type, length min 4 and max 30, not null</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email : String type, not null, email</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These fields are essentially the same as the ‘RegistrationForm’ form.</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form will also need a ‘validate_email’ method too, passing in ‘self’ and ‘email’</a:t>
            </a:r>
            <a:endParaRPr b="0" lang="en-GB"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validate_email</a:t>
            </a:r>
            <a:endParaRPr b="0" lang="en-GB" sz="4800" spc="-1" strike="noStrike">
              <a:latin typeface="Arial"/>
            </a:endParaRPr>
          </a:p>
        </p:txBody>
      </p:sp>
      <p:sp>
        <p:nvSpPr>
          <p:cNvPr id="248"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validation of the email field will not need to occur if the ‘current_user’’s email, and the email submitted in the form are the same. This is because of the unique field validation error that will be thrown for the ‘email’ field of the ‘users’ table.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This can be achieved by importing the ‘current_user’ module from ‘login_manager’: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Comparing the current user’s email, and the email of the form data:</a:t>
            </a:r>
            <a:endParaRPr b="0" lang="en-GB" sz="1800" spc="-1" strike="noStrike">
              <a:latin typeface="Arial"/>
            </a:endParaRPr>
          </a:p>
        </p:txBody>
      </p:sp>
      <p:pic>
        <p:nvPicPr>
          <p:cNvPr id="249" name="" descr=""/>
          <p:cNvPicPr/>
          <p:nvPr/>
        </p:nvPicPr>
        <p:blipFill>
          <a:blip r:embed="rId1"/>
          <a:stretch/>
        </p:blipFill>
        <p:spPr>
          <a:xfrm>
            <a:off x="1008000" y="5076000"/>
            <a:ext cx="5141880" cy="595800"/>
          </a:xfrm>
          <a:prstGeom prst="rect">
            <a:avLst/>
          </a:prstGeom>
          <a:ln>
            <a:noFill/>
          </a:ln>
        </p:spPr>
      </p:pic>
      <p:pic>
        <p:nvPicPr>
          <p:cNvPr id="250" name="" descr=""/>
          <p:cNvPicPr/>
          <p:nvPr/>
        </p:nvPicPr>
        <p:blipFill>
          <a:blip r:embed="rId2"/>
          <a:stretch/>
        </p:blipFill>
        <p:spPr>
          <a:xfrm>
            <a:off x="1008000" y="3996000"/>
            <a:ext cx="4646880" cy="3164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000" spc="-1" strike="noStrike">
                <a:solidFill>
                  <a:srgbClr val="ffffff"/>
                </a:solidFill>
                <a:latin typeface="Calibri"/>
                <a:ea typeface="DejaVu Sans"/>
              </a:rPr>
              <a:t>forms.py – Update Account Overview</a:t>
            </a:r>
            <a:endParaRPr b="0" lang="en-GB" sz="4000" spc="-1" strike="noStrike">
              <a:latin typeface="Arial"/>
            </a:endParaRPr>
          </a:p>
        </p:txBody>
      </p:sp>
      <p:sp>
        <p:nvSpPr>
          <p:cNvPr id="252" name="CustomShape 2"/>
          <p:cNvSpPr/>
          <p:nvPr/>
        </p:nvSpPr>
        <p:spPr>
          <a:xfrm>
            <a:off x="8352000" y="1868040"/>
            <a:ext cx="3465000" cy="422172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‘UpdateAccountForm’ should now look similar to:</a:t>
            </a:r>
            <a:endParaRPr b="0" lang="en-GB" sz="1800" spc="-1" strike="noStrike">
              <a:latin typeface="Arial"/>
            </a:endParaRPr>
          </a:p>
        </p:txBody>
      </p:sp>
      <p:pic>
        <p:nvPicPr>
          <p:cNvPr id="253" name="" descr=""/>
          <p:cNvPicPr/>
          <p:nvPr/>
        </p:nvPicPr>
        <p:blipFill>
          <a:blip r:embed="rId1"/>
          <a:stretch/>
        </p:blipFill>
        <p:spPr>
          <a:xfrm>
            <a:off x="112680" y="1639080"/>
            <a:ext cx="8238960" cy="48870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Account Route</a:t>
            </a:r>
            <a:endParaRPr b="0" lang="en-GB" sz="4800" spc="-1" strike="noStrike">
              <a:latin typeface="Arial"/>
            </a:endParaRPr>
          </a:p>
        </p:txBody>
      </p:sp>
      <p:sp>
        <p:nvSpPr>
          <p:cNvPr id="255"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‘UpdateAccountForm’ form needs importing:</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 a basic route to render a yet to be made, ‘account.html’ template, passing the form:</a:t>
            </a:r>
            <a:endParaRPr b="0" lang="en-GB" sz="1800" spc="-1" strike="noStrike">
              <a:latin typeface="Arial"/>
            </a:endParaRPr>
          </a:p>
        </p:txBody>
      </p:sp>
      <p:pic>
        <p:nvPicPr>
          <p:cNvPr id="256" name="" descr=""/>
          <p:cNvPicPr/>
          <p:nvPr/>
        </p:nvPicPr>
        <p:blipFill>
          <a:blip r:embed="rId1"/>
          <a:stretch/>
        </p:blipFill>
        <p:spPr>
          <a:xfrm>
            <a:off x="1008000" y="4181760"/>
            <a:ext cx="8976960" cy="1433880"/>
          </a:xfrm>
          <a:prstGeom prst="rect">
            <a:avLst/>
          </a:prstGeom>
          <a:ln>
            <a:noFill/>
          </a:ln>
        </p:spPr>
      </p:pic>
      <p:pic>
        <p:nvPicPr>
          <p:cNvPr id="257" name="" descr=""/>
          <p:cNvPicPr/>
          <p:nvPr/>
        </p:nvPicPr>
        <p:blipFill>
          <a:blip r:embed="rId2"/>
          <a:stretch/>
        </p:blipFill>
        <p:spPr>
          <a:xfrm>
            <a:off x="576000" y="2719800"/>
            <a:ext cx="11021400" cy="303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account.html &amp; layout.html</a:t>
            </a:r>
            <a:endParaRPr b="0" lang="en-GB" sz="4800" spc="-1" strike="noStrike">
              <a:latin typeface="Arial"/>
            </a:endParaRPr>
          </a:p>
        </p:txBody>
      </p:sp>
      <p:sp>
        <p:nvSpPr>
          <p:cNvPr id="259"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account page should be almost identical to the ‘Registration’ page, except without the ‘password’ and ‘confirm_password’ fields. </a:t>
            </a: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 a slight modification to the html, the currently logged in user’s first and last name can be displayed: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Lastly, update the navigation bar to include the new account page for a logged in user:</a:t>
            </a:r>
            <a:endParaRPr b="0" lang="en-GB" sz="1800" spc="-1" strike="noStrike">
              <a:latin typeface="Arial"/>
            </a:endParaRPr>
          </a:p>
        </p:txBody>
      </p:sp>
      <p:pic>
        <p:nvPicPr>
          <p:cNvPr id="260" name="" descr=""/>
          <p:cNvPicPr/>
          <p:nvPr/>
        </p:nvPicPr>
        <p:blipFill>
          <a:blip r:embed="rId1"/>
          <a:stretch/>
        </p:blipFill>
        <p:spPr>
          <a:xfrm>
            <a:off x="963720" y="4536000"/>
            <a:ext cx="6487920" cy="1980000"/>
          </a:xfrm>
          <a:prstGeom prst="rect">
            <a:avLst/>
          </a:prstGeom>
          <a:ln>
            <a:noFill/>
          </a:ln>
        </p:spPr>
      </p:pic>
      <p:pic>
        <p:nvPicPr>
          <p:cNvPr id="261" name="" descr=""/>
          <p:cNvPicPr/>
          <p:nvPr/>
        </p:nvPicPr>
        <p:blipFill>
          <a:blip r:embed="rId2"/>
          <a:stretch/>
        </p:blipFill>
        <p:spPr>
          <a:xfrm>
            <a:off x="1018080" y="3419280"/>
            <a:ext cx="10145160" cy="291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sp>
        <p:nvSpPr>
          <p:cNvPr id="263"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Trying to access the ‘/account’ route should redirect the user to the ‘/login’ route, due to the ‘@login_required’ decorator, and provide a ‘next’ argument: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pic>
        <p:nvPicPr>
          <p:cNvPr id="264" name="" descr=""/>
          <p:cNvPicPr/>
          <p:nvPr/>
        </p:nvPicPr>
        <p:blipFill>
          <a:blip r:embed="rId1"/>
          <a:stretch/>
        </p:blipFill>
        <p:spPr>
          <a:xfrm>
            <a:off x="992880" y="2736000"/>
            <a:ext cx="2462760" cy="481680"/>
          </a:xfrm>
          <a:prstGeom prst="rect">
            <a:avLst/>
          </a:prstGeom>
          <a:ln>
            <a:noFill/>
          </a:ln>
        </p:spPr>
      </p:pic>
      <p:pic>
        <p:nvPicPr>
          <p:cNvPr id="265" name="" descr=""/>
          <p:cNvPicPr/>
          <p:nvPr/>
        </p:nvPicPr>
        <p:blipFill>
          <a:blip r:embed="rId2"/>
          <a:srcRect l="0" t="1833" r="0" b="0"/>
          <a:stretch/>
        </p:blipFill>
        <p:spPr>
          <a:xfrm>
            <a:off x="991800" y="3600000"/>
            <a:ext cx="6711840" cy="1727640"/>
          </a:xfrm>
          <a:prstGeom prst="rect">
            <a:avLst/>
          </a:prstGeom>
          <a:ln>
            <a:solidFill>
              <a:srgbClr val="000000"/>
            </a:solidFill>
          </a:ln>
        </p:spPr>
      </p:pic>
      <p:sp>
        <p:nvSpPr>
          <p:cNvPr id="266" name="Line 3"/>
          <p:cNvSpPr/>
          <p:nvPr/>
        </p:nvSpPr>
        <p:spPr>
          <a:xfrm>
            <a:off x="3312000" y="3024000"/>
            <a:ext cx="3096000" cy="720000"/>
          </a:xfrm>
          <a:prstGeom prst="line">
            <a:avLst/>
          </a:prstGeom>
          <a:ln>
            <a:solidFill>
              <a:srgbClr val="000000"/>
            </a:solidFill>
            <a:tailEnd len="med" type="triangle" w="me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14000" y="124920"/>
            <a:ext cx="11104560" cy="115164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 Cont.</a:t>
            </a:r>
            <a:endParaRPr b="0" lang="en-GB" sz="4800" spc="-1" strike="noStrike">
              <a:latin typeface="Arial"/>
            </a:endParaRPr>
          </a:p>
        </p:txBody>
      </p:sp>
      <p:sp>
        <p:nvSpPr>
          <p:cNvPr id="268" name="CustomShape 2"/>
          <p:cNvSpPr/>
          <p:nvPr/>
        </p:nvSpPr>
        <p:spPr>
          <a:xfrm>
            <a:off x="414000" y="1868040"/>
            <a:ext cx="11403000" cy="4221720"/>
          </a:xfrm>
          <a:prstGeom prst="rect">
            <a:avLst/>
          </a:prstGeom>
          <a:noFill/>
          <a:ln>
            <a:noFill/>
          </a:ln>
        </p:spPr>
        <p:style>
          <a:lnRef idx="0"/>
          <a:fillRef idx="0"/>
          <a:effectRef idx="0"/>
          <a:fontRef idx="minor"/>
        </p:style>
        <p:txBody>
          <a:bodyPr lIns="90000" rIns="90000" tIns="45000" bIns="45000"/>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Logging in at this point, the application should return the user to the account page: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69" name="CustomShape 3"/>
          <p:cNvSpPr/>
          <p:nvPr/>
        </p:nvSpPr>
        <p:spPr>
          <a:xfrm>
            <a:off x="7344000" y="2376000"/>
            <a:ext cx="4473000" cy="371376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396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this stage, pressing the ‘Update’ button should return the user to the same page.</a:t>
            </a:r>
            <a:endParaRPr b="0" lang="en-GB" sz="1800" spc="-1" strike="noStrike">
              <a:latin typeface="Arial"/>
            </a:endParaRPr>
          </a:p>
        </p:txBody>
      </p:sp>
      <p:pic>
        <p:nvPicPr>
          <p:cNvPr id="270" name="" descr=""/>
          <p:cNvPicPr/>
          <p:nvPr/>
        </p:nvPicPr>
        <p:blipFill>
          <a:blip r:embed="rId1"/>
          <a:stretch/>
        </p:blipFill>
        <p:spPr>
          <a:xfrm>
            <a:off x="936000" y="2259720"/>
            <a:ext cx="6335640" cy="4219920"/>
          </a:xfrm>
          <a:prstGeom prst="rect">
            <a:avLst/>
          </a:prstGeom>
          <a:ln>
            <a:solidFill>
              <a:srgbClr val="000000"/>
            </a:solid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3900</TotalTime>
  <Application>LibreOffice/6.0.7.3$Linux_X86_64 LibreOffice_project/00m0$Build-3</Application>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2019-03-11T13:03:38Z</dcterms:created>
  <dc:creator>Admin</dc:creator>
  <dc:description/>
  <dc:language>en-GB</dc:language>
  <cp:lastModifiedBy/>
  <dcterms:modified xsi:type="dcterms:W3CDTF">2019-08-15T11:54:22Z</dcterms:modified>
  <cp:revision>98</cp:revision>
  <dc:subject/>
  <dc:title>Designing the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ategory">
    <vt:lpwstr>Chapter</vt:lpwstr>
  </property>
</Properties>
</file>