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5" r:id="rId6"/>
    <p:sldId id="266" r:id="rId7"/>
    <p:sldId id="258" r:id="rId8"/>
    <p:sldId id="267" r:id="rId9"/>
    <p:sldId id="259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6C042-2D34-46A0-8C3D-D134E058C49C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E955F-7AD0-489D-A475-CFA2029C2D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53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955F-7AD0-489D-A475-CFA2029C2DB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22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955F-7AD0-489D-A475-CFA2029C2DB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55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955F-7AD0-489D-A475-CFA2029C2DB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0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955F-7AD0-489D-A475-CFA2029C2DB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8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955F-7AD0-489D-A475-CFA2029C2DB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3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2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4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2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581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none" spc="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779482-CC62-4851-40E1-1C5C8290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數位影像處理導論期末專案：車牌偵測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079EEA-B797-7EFD-E8F6-B400F50F9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1500"/>
              <a:t>組員</a:t>
            </a:r>
            <a:r>
              <a:rPr lang="en-US" altLang="zh-TW" sz="1500"/>
              <a:t>:411086006 </a:t>
            </a:r>
            <a:r>
              <a:rPr lang="zh-TW" altLang="en-US" sz="1500"/>
              <a:t>通訊三 張愷和</a:t>
            </a:r>
            <a:endParaRPr lang="en-US" altLang="zh-TW" sz="1500"/>
          </a:p>
          <a:p>
            <a:pPr>
              <a:lnSpc>
                <a:spcPct val="100000"/>
              </a:lnSpc>
            </a:pPr>
            <a:r>
              <a:rPr lang="en-US" altLang="zh-TW" sz="1500"/>
              <a:t>411086029 </a:t>
            </a:r>
            <a:r>
              <a:rPr lang="zh-TW" altLang="en-US" sz="1500"/>
              <a:t>通訊三 陳孟勳</a:t>
            </a:r>
            <a:endParaRPr lang="en-US" altLang="zh-TW" sz="1500"/>
          </a:p>
          <a:p>
            <a:pPr>
              <a:lnSpc>
                <a:spcPct val="100000"/>
              </a:lnSpc>
            </a:pPr>
            <a:r>
              <a:rPr lang="en-US" altLang="zh-TW" sz="1500"/>
              <a:t>411086035 </a:t>
            </a:r>
            <a:r>
              <a:rPr lang="zh-TW" altLang="en-US" sz="1500"/>
              <a:t>通訊三 謝以恩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pic>
        <p:nvPicPr>
          <p:cNvPr id="4" name="Picture 3" descr="一張含有 鮮豔, 螢幕擷取畫面, 行, 藍色 的圖片&#10;&#10;自動產生的描述">
            <a:extLst>
              <a:ext uri="{FF2B5EF4-FFF2-40B4-BE49-F238E27FC236}">
                <a16:creationId xmlns:a16="http://schemas.microsoft.com/office/drawing/2014/main" id="{401720ED-D873-D359-1081-E5AF0EDA2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82B5AC-4E31-FBC7-A838-CC130ACD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2" y="1552397"/>
            <a:ext cx="11293913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400" b="0" kern="1200" cap="all" dirty="0">
                <a:solidFill>
                  <a:schemeClr val="tx2"/>
                </a:solidFill>
                <a:latin typeface="+mj-ea"/>
                <a:cs typeface="+mj-cs"/>
              </a:rPr>
              <a:t>謝謝聆聽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965C9-0BFE-80F7-0437-98370BDE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方法與流程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CD528A-979C-56CA-2203-CF7A8CBF6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8" r="-2" b="2696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55B0C-BAAA-1A9F-5BB8-9978E11B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1654629"/>
            <a:ext cx="5742313" cy="48223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1800" dirty="0"/>
              <a:t>我們先以單一圖形</a:t>
            </a:r>
            <a:r>
              <a:rPr lang="en-US" altLang="zh-TW" sz="1800" dirty="0"/>
              <a:t>(911.jpg)</a:t>
            </a:r>
            <a:r>
              <a:rPr lang="zh-TW" altLang="en-US" sz="1800" dirty="0"/>
              <a:t>去做測試</a:t>
            </a:r>
            <a:r>
              <a:rPr lang="en-US" altLang="zh-TW" sz="1800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/>
              <a:t>讀入影像並轉換為灰階形式。</a:t>
            </a:r>
            <a:endParaRPr lang="en-US" altLang="zh-TW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/>
              <a:t>使用兩邊緣偵測器，並加以調整至理想對比度，凸顯特徵。</a:t>
            </a:r>
            <a:endParaRPr lang="en-US" altLang="zh-TW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/>
              <a:t>圖片轉為二元後，使用</a:t>
            </a:r>
            <a:r>
              <a:rPr lang="en-US" altLang="zh-TW" sz="1800" b="1" dirty="0" err="1"/>
              <a:t>graythresh</a:t>
            </a:r>
            <a:r>
              <a:rPr lang="zh-TW" altLang="en-US" sz="1800" dirty="0"/>
              <a:t>函數</a:t>
            </a:r>
            <a:r>
              <a:rPr lang="en-US" altLang="zh-TW" sz="1800" dirty="0"/>
              <a:t>(Otsu</a:t>
            </a:r>
            <a:r>
              <a:rPr lang="zh-TW" altLang="en-US" sz="1800" dirty="0"/>
              <a:t>方法自動計算閾值</a:t>
            </a:r>
            <a:r>
              <a:rPr lang="en-US" altLang="zh-TW" sz="1800" dirty="0"/>
              <a:t>)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/>
              <a:t>左圖為輸出經過上述運算後所得到之二元影像。</a:t>
            </a:r>
            <a:endParaRPr lang="en-US" altLang="zh-TW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TW" sz="1400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altLang="zh-TW" sz="1400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altLang="zh-TW" sz="1400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altLang="zh-TW" sz="1400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400" dirty="0"/>
              <a:t> </a:t>
            </a:r>
            <a:endParaRPr lang="en-US" altLang="zh-TW" sz="1400" dirty="0"/>
          </a:p>
          <a:p>
            <a:pPr>
              <a:lnSpc>
                <a:spcPct val="100000"/>
              </a:lnSpc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676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965C9-0BFE-80F7-0437-98370BDE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方法與流程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90A37B-1E94-CD15-1E43-FC44886C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" r="-2" b="1797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55B0C-BAAA-1A9F-5BB8-9978E11B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924" y="1592826"/>
            <a:ext cx="6160753" cy="65876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/>
              <a:t>接著處理二元影像</a:t>
            </a:r>
            <a:r>
              <a:rPr lang="en-US" altLang="zh-TW" sz="24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effectLst/>
                <a:latin typeface="Söhne"/>
              </a:rPr>
              <a:t>應用中值濾波來去除噪聲，平滑影像。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effectLst/>
                <a:latin typeface="Söhne"/>
              </a:rPr>
              <a:t>使用</a:t>
            </a:r>
            <a:r>
              <a:rPr lang="en-US" altLang="zh-TW" sz="2400" b="0" i="0" dirty="0">
                <a:effectLst/>
                <a:latin typeface="Söhne"/>
              </a:rPr>
              <a:t>10x20 </a:t>
            </a:r>
            <a:r>
              <a:rPr lang="zh-TW" altLang="en-US" sz="2400" b="0" i="0" dirty="0">
                <a:effectLst/>
                <a:latin typeface="Söhne"/>
              </a:rPr>
              <a:t>的結構元素去實現形態學操作的閉合，以連接較長的斷開區域。</a:t>
            </a:r>
            <a:endParaRPr lang="en-US" altLang="zh-TW" sz="2400" dirty="0"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effectLst/>
                <a:latin typeface="Söhne"/>
              </a:rPr>
              <a:t>從左圖能見到我們能實現將車牌區域連接起來。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altLang="zh-TW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altLang="zh-TW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altLang="zh-TW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800" dirty="0"/>
              <a:t> </a:t>
            </a:r>
            <a:endParaRPr lang="en-US" altLang="zh-TW" sz="1800" dirty="0"/>
          </a:p>
          <a:p>
            <a:pPr>
              <a:lnSpc>
                <a:spcPct val="100000"/>
              </a:lnSpc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874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965C9-0BFE-80F7-0437-98370BDE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方法與流程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文字, 車輛, 陸上交通工具, 車牌 的圖片&#10;&#10;自動產生的描述">
            <a:extLst>
              <a:ext uri="{FF2B5EF4-FFF2-40B4-BE49-F238E27FC236}">
                <a16:creationId xmlns:a16="http://schemas.microsoft.com/office/drawing/2014/main" id="{F72C1CF8-4DC6-D749-84E1-2222F5D32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30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55B0C-BAAA-1A9F-5BB8-9978E11B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490" y="2049754"/>
            <a:ext cx="5404637" cy="583474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1900" dirty="0"/>
              <a:t>接續前面的步驟</a:t>
            </a:r>
            <a:r>
              <a:rPr lang="en-US" altLang="zh-TW" sz="19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900" b="0" i="0" dirty="0">
                <a:effectLst/>
                <a:latin typeface="Söhne"/>
              </a:rPr>
              <a:t>將連接在一起的連通區域標記為獨立的區域。每個獨立的區域給定唯一的標籤，並藉由變數來儲存標記過的圖像。</a:t>
            </a:r>
            <a:endParaRPr lang="en-US" altLang="zh-TW" sz="19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900" b="0" i="0" dirty="0">
                <a:effectLst/>
                <a:latin typeface="Söhne"/>
              </a:rPr>
              <a:t>使用區域屬性提取 </a:t>
            </a:r>
            <a:r>
              <a:rPr lang="en-US" altLang="zh-TW" sz="1900" b="0" i="0" dirty="0">
                <a:effectLst/>
                <a:latin typeface="Söhne"/>
              </a:rPr>
              <a:t>(</a:t>
            </a:r>
            <a:r>
              <a:rPr lang="en-US" altLang="zh-TW" sz="1900" b="0" i="0" dirty="0" err="1">
                <a:effectLst/>
                <a:latin typeface="Söhne"/>
              </a:rPr>
              <a:t>regionprops</a:t>
            </a:r>
            <a:r>
              <a:rPr lang="en-US" altLang="zh-TW" sz="1900" b="0" i="0" dirty="0">
                <a:effectLst/>
                <a:latin typeface="Söhne"/>
              </a:rPr>
              <a:t>)</a:t>
            </a:r>
            <a:r>
              <a:rPr lang="zh-TW" altLang="en-US" sz="1900" b="0" i="0" dirty="0">
                <a:effectLst/>
                <a:latin typeface="Söhne"/>
              </a:rPr>
              <a:t>，計算每個標記區域的特定屬性。它提取每個區域的邊界框（</a:t>
            </a:r>
            <a:r>
              <a:rPr lang="en-US" altLang="zh-TW" sz="1900" b="0" i="0" dirty="0" err="1">
                <a:effectLst/>
                <a:latin typeface="Söhne"/>
              </a:rPr>
              <a:t>BoundingBox</a:t>
            </a:r>
            <a:r>
              <a:rPr lang="zh-TW" altLang="en-US" sz="1900" b="0" i="0" dirty="0">
                <a:effectLst/>
                <a:latin typeface="Söhne"/>
              </a:rPr>
              <a:t>）、面積（</a:t>
            </a:r>
            <a:r>
              <a:rPr lang="en-US" altLang="zh-TW" sz="1900" b="0" i="0" dirty="0">
                <a:effectLst/>
                <a:latin typeface="Söhne"/>
              </a:rPr>
              <a:t>Area</a:t>
            </a:r>
            <a:r>
              <a:rPr lang="zh-TW" altLang="en-US" sz="1900" b="0" i="0" dirty="0">
                <a:effectLst/>
                <a:latin typeface="Söhne"/>
              </a:rPr>
              <a:t>）和質心（</a:t>
            </a:r>
            <a:r>
              <a:rPr lang="en-US" altLang="zh-TW" sz="1900" b="0" i="0" dirty="0">
                <a:effectLst/>
                <a:latin typeface="Söhne"/>
              </a:rPr>
              <a:t>Centroid</a:t>
            </a:r>
            <a:r>
              <a:rPr lang="zh-TW" altLang="en-US" sz="1900" b="0" i="0" dirty="0">
                <a:effectLst/>
                <a:latin typeface="Söhne"/>
              </a:rPr>
              <a:t>）。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1900" b="0" i="0" dirty="0">
                <a:effectLst/>
                <a:latin typeface="Söhne"/>
              </a:rPr>
              <a:t>stats </a:t>
            </a:r>
            <a:r>
              <a:rPr lang="zh-TW" altLang="en-US" sz="1900" b="0" i="0" dirty="0">
                <a:effectLst/>
                <a:latin typeface="Söhne"/>
              </a:rPr>
              <a:t>變數存儲了這些屬性的信息。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900" b="0" i="0" dirty="0">
                <a:effectLst/>
                <a:latin typeface="Söhne"/>
              </a:rPr>
              <a:t>對於每個區域，計算其邊界框的高寬比（比例），並只有那些長寬比在</a:t>
            </a:r>
            <a:r>
              <a:rPr lang="en-US" altLang="zh-TW" sz="1900" b="0" i="0" dirty="0">
                <a:effectLst/>
                <a:latin typeface="Söhne"/>
              </a:rPr>
              <a:t>1.5</a:t>
            </a:r>
            <a:r>
              <a:rPr lang="zh-TW" altLang="en-US" sz="1900" b="0" i="0" dirty="0">
                <a:effectLst/>
                <a:latin typeface="Söhne"/>
              </a:rPr>
              <a:t>到</a:t>
            </a:r>
            <a:r>
              <a:rPr lang="en-US" altLang="zh-TW" sz="1900" b="0" i="0" dirty="0">
                <a:effectLst/>
                <a:latin typeface="Söhne"/>
              </a:rPr>
              <a:t>6</a:t>
            </a:r>
            <a:r>
              <a:rPr lang="zh-TW" altLang="en-US" sz="1900" b="0" i="0" dirty="0">
                <a:effectLst/>
                <a:latin typeface="Söhne"/>
              </a:rPr>
              <a:t>之間的矩形框會被選中。符合條件者，在圖像上畫出邊界框。</a:t>
            </a:r>
            <a:endParaRPr lang="en-US" altLang="zh-TW" sz="19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900" b="0" i="0" dirty="0">
                <a:effectLst/>
                <a:latin typeface="Söhne"/>
              </a:rPr>
              <a:t>從左圖能見到我們能在原始彩圖上加上標籤框。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900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altLang="zh-TW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altLang="zh-TW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altLang="zh-TW" sz="1200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200" dirty="0"/>
              <a:t> </a:t>
            </a:r>
            <a:endParaRPr lang="en-US" altLang="zh-TW" sz="1200" dirty="0"/>
          </a:p>
          <a:p>
            <a:pPr>
              <a:lnSpc>
                <a:spcPct val="100000"/>
              </a:lnSpc>
            </a:pP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161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965C9-0BFE-80F7-0437-98370BDE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方法與流程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7B8BBB-5B34-401F-9483-EB5DC6D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rgbClr val="FFFFFF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AF43EA-417C-C7E9-2583-4DD0441B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8" y="2470015"/>
            <a:ext cx="3331551" cy="162412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55B0C-BAAA-1A9F-5BB8-9978E11B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581" y="1296516"/>
            <a:ext cx="7105481" cy="55952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dirty="0"/>
              <a:t>接續前面的步驟</a:t>
            </a:r>
            <a:r>
              <a:rPr lang="en-US" altLang="zh-TW" sz="24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effectLst/>
                <a:latin typeface="Söhne"/>
              </a:rPr>
              <a:t>擴展邊界框的尺寸（向四周各擴展</a:t>
            </a:r>
            <a:r>
              <a:rPr lang="en-US" altLang="zh-TW" sz="2400" b="0" i="0" dirty="0">
                <a:effectLst/>
                <a:latin typeface="Söhne"/>
              </a:rPr>
              <a:t>20</a:t>
            </a:r>
            <a:r>
              <a:rPr lang="zh-TW" altLang="en-US" sz="2400" b="0" i="0" dirty="0">
                <a:effectLst/>
                <a:latin typeface="Söhne"/>
              </a:rPr>
              <a:t>個單位），這是為了在分割時包含更多的</a:t>
            </a:r>
            <a:r>
              <a:rPr lang="zh-TW" altLang="en-US" sz="2400" dirty="0">
                <a:latin typeface="Söhne"/>
              </a:rPr>
              <a:t>背景信息，以克服車牌子有高低不一的問題。</a:t>
            </a:r>
            <a:endParaRPr lang="zh-TW" altLang="en-US" sz="24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effectLst/>
                <a:latin typeface="Söhne"/>
              </a:rPr>
              <a:t>確保擴展後的邊界框不會超出整個圖像的邊界。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effectLst/>
                <a:latin typeface="Söhne"/>
              </a:rPr>
              <a:t>根據計算出的邊界框從原始灰度圖像中分割出子圖像（</a:t>
            </a:r>
            <a:r>
              <a:rPr lang="en-US" altLang="zh-TW" sz="2400" b="0" i="0" dirty="0" err="1">
                <a:effectLst/>
                <a:latin typeface="Söhne"/>
              </a:rPr>
              <a:t>seg_img</a:t>
            </a:r>
            <a:r>
              <a:rPr lang="zh-TW" altLang="en-US" sz="2400" b="0" i="0" dirty="0">
                <a:effectLst/>
                <a:latin typeface="Söhne"/>
              </a:rPr>
              <a:t>）。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effectLst/>
                <a:latin typeface="Söhne"/>
              </a:rPr>
              <a:t>將這個子圖像轉換為二值圖像，方法是使用 </a:t>
            </a:r>
            <a:r>
              <a:rPr lang="en-US" altLang="zh-TW" sz="2400" b="0" i="0" dirty="0" err="1">
                <a:effectLst/>
                <a:latin typeface="Söhne"/>
              </a:rPr>
              <a:t>graythresh</a:t>
            </a:r>
            <a:r>
              <a:rPr lang="en-US" altLang="zh-TW" sz="2400" b="0" i="0" dirty="0">
                <a:effectLst/>
                <a:latin typeface="Söhne"/>
              </a:rPr>
              <a:t> </a:t>
            </a:r>
            <a:r>
              <a:rPr lang="zh-TW" altLang="en-US" sz="2400" b="0" i="0" dirty="0">
                <a:effectLst/>
                <a:latin typeface="Söhne"/>
              </a:rPr>
              <a:t>函數自動確定最佳閾值。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effectLst/>
                <a:latin typeface="Söhne"/>
              </a:rPr>
              <a:t>對二值圖像應用形態學開運算，以去除小的噪點或斷裂狹窄的連接</a:t>
            </a:r>
            <a:r>
              <a:rPr lang="zh-TW" altLang="en-US" sz="2400" dirty="0">
                <a:latin typeface="Söhne"/>
              </a:rPr>
              <a:t>處</a:t>
            </a:r>
            <a:r>
              <a:rPr lang="zh-TW" altLang="en-US" sz="2400" b="0" i="0" dirty="0">
                <a:effectLst/>
                <a:latin typeface="Söhne"/>
              </a:rPr>
              <a:t>。</a:t>
            </a:r>
            <a:endParaRPr lang="en-US" altLang="zh-TW" sz="24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6F69BE-4D18-7DFC-4347-BEA4A952A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6" y="4203337"/>
            <a:ext cx="3481793" cy="16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7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C965C9-0BFE-80F7-0437-98370BDE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方法與流程</a:t>
            </a:r>
            <a:r>
              <a:rPr lang="en-US" altLang="zh-TW" dirty="0"/>
              <a:t>(5)</a:t>
            </a:r>
            <a:endParaRPr lang="zh-TW" alt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3FE817-72DC-5ABF-48FA-CA9BE473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99" y="2500640"/>
            <a:ext cx="4466088" cy="340539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55B0C-BAAA-1A9F-5BB8-9978E11B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705" y="1296516"/>
            <a:ext cx="5275001" cy="54755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/>
              <a:t>接續前面的步驟</a:t>
            </a:r>
            <a:r>
              <a:rPr lang="en-US" altLang="zh-TW" sz="2000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根據區域的大小過濾出有效字符。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篩選出長寬比大於</a:t>
            </a:r>
            <a:r>
              <a:rPr lang="en-US" altLang="zh-TW" sz="2000" dirty="0"/>
              <a:t>1</a:t>
            </a:r>
            <a:r>
              <a:rPr lang="zh-TW" altLang="en-US" sz="2000" dirty="0"/>
              <a:t>的區域，並在圖像上繪製相應的邊界框。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對篩選出來的字符邊界框進行進一步的處理，以篩選出高度相近的字符。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對這些邊界框進行排序，以找到位於相同行的字符。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為了確定有效字符序列，需判斷這些字符序列是否滿足特定條件（如長度為</a:t>
            </a:r>
            <a:r>
              <a:rPr lang="en-US" altLang="zh-TW" sz="2000" dirty="0"/>
              <a:t>6</a:t>
            </a:r>
            <a:r>
              <a:rPr lang="zh-TW" altLang="en-US" sz="2000" dirty="0"/>
              <a:t>或</a:t>
            </a:r>
            <a:r>
              <a:rPr lang="en-US" altLang="zh-TW" sz="2000" dirty="0"/>
              <a:t>7</a:t>
            </a:r>
            <a:r>
              <a:rPr lang="zh-TW" altLang="en-US" sz="2000" dirty="0"/>
              <a:t>）。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記錄下最長的有效字符序列數量。</a:t>
            </a:r>
            <a:endParaRPr lang="en-US" altLang="zh-TW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判定數量是否出錯誤</a:t>
            </a:r>
            <a:endParaRPr lang="en-US" altLang="zh-TW" sz="2000" dirty="0"/>
          </a:p>
          <a:p>
            <a:pPr>
              <a:lnSpc>
                <a:spcPct val="100000"/>
              </a:lnSpc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437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986C5-2D96-653E-59AB-8FFDAF31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製作專案遇到的問題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7E3C6-6572-2AE7-ABDC-CD64A2BC2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490" y="1322832"/>
            <a:ext cx="5651977" cy="507796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車牌辨識定位失敗，部分圖片像素太高車牌會連不起來。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可能原因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因為使用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boundingbox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去框二值化</a:t>
            </a:r>
          </a:p>
          <a:p>
            <a:pPr>
              <a:lnSpc>
                <a:spcPct val="100000"/>
              </a:lnSpc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如果用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graythresh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二值化，黑底跟白底的車牌二值化黑白部分會不一樣，所以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boundingbox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會出問題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解決方法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要動態調整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imclose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[r, c] = size(</a:t>
            </a:r>
            <a:r>
              <a:rPr lang="en-US" altLang="zh-TW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= ones(10, round(c/20));</a:t>
            </a:r>
          </a:p>
          <a:p>
            <a:r>
              <a:rPr lang="en-US" altLang="zh-TW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imclose</a:t>
            </a:r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square);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dirty="0"/>
          </a:p>
        </p:txBody>
      </p:sp>
      <p:pic>
        <p:nvPicPr>
          <p:cNvPr id="7" name="圖片 6" descr="一張含有 文字, 車輛, 陸上交通工具, 戶外 的圖片&#10;&#10;自動產生的描述">
            <a:extLst>
              <a:ext uri="{FF2B5EF4-FFF2-40B4-BE49-F238E27FC236}">
                <a16:creationId xmlns:a16="http://schemas.microsoft.com/office/drawing/2014/main" id="{3BA5E05C-0B8A-6A89-D32B-5ADB9FCBD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1" r="26861" b="1"/>
          <a:stretch/>
        </p:blipFill>
        <p:spPr>
          <a:xfrm>
            <a:off x="3194572" y="2339440"/>
            <a:ext cx="2491740" cy="371246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E714B4C-282F-1658-6012-4B6C53987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2" t="-1" r="26758" b="23680"/>
          <a:stretch/>
        </p:blipFill>
        <p:spPr>
          <a:xfrm>
            <a:off x="508934" y="2347105"/>
            <a:ext cx="2623238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986C5-2D96-653E-59AB-8FFDAF31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製作專案遇到的問題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7E3C6-6572-2AE7-ABDC-CD64A2BC2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891" y="1474839"/>
            <a:ext cx="5594776" cy="51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問題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zh-TW" altLang="en-US" sz="2000" dirty="0"/>
              <a:t>有髒汙將字相連或是字是截斷狀態。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可能原因</a:t>
            </a:r>
            <a:r>
              <a:rPr lang="en-US" altLang="zh-TW" sz="2000" dirty="0"/>
              <a:t>:</a:t>
            </a:r>
          </a:p>
          <a:p>
            <a:r>
              <a:rPr lang="en-US" altLang="zh-TW" sz="2000" dirty="0" err="1"/>
              <a:t>boundingbox</a:t>
            </a:r>
            <a:r>
              <a:rPr lang="zh-TW" altLang="en-US" sz="2000" dirty="0"/>
              <a:t>框下去會有問題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解決方法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zh-TW" altLang="en-US" sz="2000" dirty="0"/>
              <a:t>目前無法有效解決。</a:t>
            </a:r>
            <a:endParaRPr lang="en-US" altLang="zh-TW" sz="2000" dirty="0"/>
          </a:p>
          <a:p>
            <a:r>
              <a:rPr lang="zh-TW" altLang="en-US" sz="2000" dirty="0"/>
              <a:t>車牌太小，二值化連在一起也沒有解決</a:t>
            </a:r>
          </a:p>
          <a:p>
            <a:r>
              <a:rPr lang="zh-TW" altLang="en-US" sz="2000" dirty="0"/>
              <a:t>還有車牌上方或下方的螺絲也會影響二值化</a:t>
            </a:r>
          </a:p>
          <a:p>
            <a:pPr marL="0" indent="0">
              <a:buNone/>
            </a:pPr>
            <a:r>
              <a:rPr lang="zh-TW" altLang="en-US" sz="2000" dirty="0"/>
              <a:t>所以有時候會有兩個文字與螺絲連在一起，就找不到。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4B4E13-69CF-3BF8-B682-9D94A4E26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3"/>
          <a:stretch/>
        </p:blipFill>
        <p:spPr>
          <a:xfrm>
            <a:off x="611392" y="2347105"/>
            <a:ext cx="2491740" cy="37124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567D81-6D04-78E0-4CBA-2E87B2E67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"/>
          <a:stretch/>
        </p:blipFill>
        <p:spPr>
          <a:xfrm>
            <a:off x="3194572" y="2339440"/>
            <a:ext cx="2491740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5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A83CA-73F9-9CEF-E47E-C38182F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6A4CF-85D7-B54B-C42C-20A010AB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8696"/>
            <a:ext cx="11029616" cy="38927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/>
              <a:t>實際遇到特別多的狀況，圖太大，圖太小，車牌髒污一堆有的沒的</a:t>
            </a: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/>
              <a:t>改了幾個參數又會影響到原本偵測的到的圖片，非常麻煩，要找到</a:t>
            </a: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800" dirty="0"/>
              <a:t>通用的圖片基本上不太可能。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644790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B302B"/>
      </a:dk2>
      <a:lt2>
        <a:srgbClr val="F1F0F3"/>
      </a:lt2>
      <a:accent1>
        <a:srgbClr val="97A91E"/>
      </a:accent1>
      <a:accent2>
        <a:srgbClr val="5CB414"/>
      </a:accent2>
      <a:accent3>
        <a:srgbClr val="26B821"/>
      </a:accent3>
      <a:accent4>
        <a:srgbClr val="14B953"/>
      </a:accent4>
      <a:accent5>
        <a:srgbClr val="20B597"/>
      </a:accent5>
      <a:accent6>
        <a:srgbClr val="17ACD5"/>
      </a:accent6>
      <a:hlink>
        <a:srgbClr val="7568CC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817</Words>
  <Application>Microsoft Office PowerPoint</Application>
  <PresentationFormat>寬螢幕</PresentationFormat>
  <Paragraphs>84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Söhne</vt:lpstr>
      <vt:lpstr>微軟正黑體</vt:lpstr>
      <vt:lpstr>Arial</vt:lpstr>
      <vt:lpstr>Calibri</vt:lpstr>
      <vt:lpstr>Franklin Gothic Book</vt:lpstr>
      <vt:lpstr>Franklin Gothic Demi</vt:lpstr>
      <vt:lpstr>Gill Sans MT</vt:lpstr>
      <vt:lpstr>Times New Roman</vt:lpstr>
      <vt:lpstr>Wingdings</vt:lpstr>
      <vt:lpstr>Wingdings 2</vt:lpstr>
      <vt:lpstr>DividendVTI</vt:lpstr>
      <vt:lpstr>數位影像處理導論期末專案：車牌偵測</vt:lpstr>
      <vt:lpstr>1.方法與流程(1)</vt:lpstr>
      <vt:lpstr>1.方法與流程(2)</vt:lpstr>
      <vt:lpstr>1.方法與流程(3)</vt:lpstr>
      <vt:lpstr>1.方法與流程(4)</vt:lpstr>
      <vt:lpstr>1.方法與流程(5)</vt:lpstr>
      <vt:lpstr>2. 製作專案遇到的問題(1)</vt:lpstr>
      <vt:lpstr>2. 製作專案遇到的問題(2)</vt:lpstr>
      <vt:lpstr>3. 心得</vt:lpstr>
      <vt:lpstr>謝謝聆聽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數位影像處理導論期末專案：車牌偵測</dc:title>
  <dc:creator>Ian Hsieh</dc:creator>
  <cp:lastModifiedBy>陳孟勳</cp:lastModifiedBy>
  <cp:revision>17</cp:revision>
  <dcterms:created xsi:type="dcterms:W3CDTF">2024-01-02T09:55:26Z</dcterms:created>
  <dcterms:modified xsi:type="dcterms:W3CDTF">2024-01-04T07:17:46Z</dcterms:modified>
</cp:coreProperties>
</file>