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rRKFWDusNVlYgRxUkqHyPUWyn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8" descr="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28800"/>
            <a:ext cx="12192000" cy="2557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8" descr="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4000"/>
            <a:ext cx="12192000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828800" y="4724400"/>
            <a:ext cx="8534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ctrTitle"/>
          </p:nvPr>
        </p:nvSpPr>
        <p:spPr>
          <a:xfrm>
            <a:off x="3454400" y="2209800"/>
            <a:ext cx="8534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dt" idx="10"/>
          </p:nvPr>
        </p:nvSpPr>
        <p:spPr>
          <a:xfrm>
            <a:off x="0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ftr" idx="11"/>
          </p:nvPr>
        </p:nvSpPr>
        <p:spPr>
          <a:xfrm>
            <a:off x="4165600" y="64008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1"/>
          </p:nvPr>
        </p:nvSpPr>
        <p:spPr>
          <a:xfrm rot="5400000">
            <a:off x="3586163" y="-1768474"/>
            <a:ext cx="5113338" cy="1161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8"/>
          <p:cNvSpPr txBox="1">
            <a:spLocks noGrp="1"/>
          </p:cNvSpPr>
          <p:nvPr>
            <p:ph type="title"/>
          </p:nvPr>
        </p:nvSpPr>
        <p:spPr>
          <a:xfrm rot="5400000">
            <a:off x="7234502" y="1841766"/>
            <a:ext cx="6596063" cy="291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body" idx="1"/>
          </p:nvPr>
        </p:nvSpPr>
        <p:spPr>
          <a:xfrm rot="5400000">
            <a:off x="1305719" y="-971284"/>
            <a:ext cx="6596063" cy="85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1"/>
          </p:nvPr>
        </p:nvSpPr>
        <p:spPr>
          <a:xfrm>
            <a:off x="334434" y="1482725"/>
            <a:ext cx="5706533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2"/>
          </p:nvPr>
        </p:nvSpPr>
        <p:spPr>
          <a:xfrm>
            <a:off x="6244167" y="1482725"/>
            <a:ext cx="5706533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 descr="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152241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software/programmable/quartus-prime/downloa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730829" y="5108122"/>
            <a:ext cx="8534400" cy="58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NCKU CSIE DICLAB</a:t>
            </a:r>
            <a:endParaRPr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3454400" y="2209800"/>
            <a:ext cx="8534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數位</a:t>
            </a:r>
            <a:r>
              <a:rPr lang="en-US"/>
              <a:t>IC設計 Tool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安裝</a:t>
            </a:r>
            <a:r>
              <a:rPr lang="en-US"/>
              <a:t>&amp;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作業模擬教學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3235" y="2148074"/>
            <a:ext cx="5701698" cy="4539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336" y="2142985"/>
            <a:ext cx="5697519" cy="45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5: Installation</a:t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>
            <a:off x="4654057" y="6284848"/>
            <a:ext cx="846858" cy="43542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4654057" y="5915516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Click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77049" y="3169328"/>
            <a:ext cx="2467992" cy="433759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711337" y="3603087"/>
            <a:ext cx="26799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Select Quartus Prime Lite Edition (Free)</a:t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>
            <a:off x="10473439" y="6284848"/>
            <a:ext cx="846858" cy="43542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10473439" y="5915516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Click</a:t>
            </a:r>
            <a:endParaRPr/>
          </a:p>
        </p:txBody>
      </p:sp>
      <p:sp>
        <p:nvSpPr>
          <p:cNvPr id="188" name="Google Shape;188;p10"/>
          <p:cNvSpPr/>
          <p:nvPr/>
        </p:nvSpPr>
        <p:spPr>
          <a:xfrm>
            <a:off x="6577198" y="3243943"/>
            <a:ext cx="2008001" cy="761217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6368418" y="3988502"/>
            <a:ext cx="29153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Check available disk space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5313" y="1988598"/>
            <a:ext cx="5975036" cy="473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1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5: Installation</a:t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7578685" y="6321805"/>
            <a:ext cx="846858" cy="43542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7608961" y="5952473"/>
            <a:ext cx="7863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2.Click</a:t>
            </a:r>
            <a:endParaRPr/>
          </a:p>
        </p:txBody>
      </p:sp>
      <p:sp>
        <p:nvSpPr>
          <p:cNvPr id="199" name="Google Shape;199;p11"/>
          <p:cNvSpPr/>
          <p:nvPr/>
        </p:nvSpPr>
        <p:spPr>
          <a:xfrm>
            <a:off x="4552878" y="2876365"/>
            <a:ext cx="2069863" cy="278014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6617753" y="2830706"/>
            <a:ext cx="33607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Cancel check driver installation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2"/>
          <p:cNvPicPr preferRelativeResize="0"/>
          <p:nvPr/>
        </p:nvPicPr>
        <p:blipFill rotWithShape="1">
          <a:blip r:embed="rId3">
            <a:alphaModFix/>
          </a:blip>
          <a:srcRect l="1" t="1" r="333" b="46872"/>
          <a:stretch/>
        </p:blipFill>
        <p:spPr>
          <a:xfrm>
            <a:off x="1329793" y="2324375"/>
            <a:ext cx="9626076" cy="389645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6: Download device support file</a:t>
            </a:r>
            <a:endParaRPr b="1"/>
          </a:p>
        </p:txBody>
      </p:sp>
      <p:sp>
        <p:nvSpPr>
          <p:cNvPr id="208" name="Google Shape;208;p12"/>
          <p:cNvSpPr/>
          <p:nvPr/>
        </p:nvSpPr>
        <p:spPr>
          <a:xfrm>
            <a:off x="1717469" y="4413005"/>
            <a:ext cx="4503029" cy="644817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4702099" y="4087937"/>
            <a:ext cx="36549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Download Cyclone IV Device Support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481" y="2512381"/>
            <a:ext cx="5359350" cy="424778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3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7: Install Device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Windows搜尋 &gt; Device Installer</a:t>
            </a:r>
            <a:endParaRPr sz="2000"/>
          </a:p>
        </p:txBody>
      </p:sp>
      <p:sp>
        <p:nvSpPr>
          <p:cNvPr id="217" name="Google Shape;217;p13"/>
          <p:cNvSpPr/>
          <p:nvPr/>
        </p:nvSpPr>
        <p:spPr>
          <a:xfrm>
            <a:off x="669905" y="3304646"/>
            <a:ext cx="4115160" cy="690305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1016000" y="3994951"/>
            <a:ext cx="3494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Select path of device support file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3"/>
          <p:cNvSpPr/>
          <p:nvPr/>
        </p:nvSpPr>
        <p:spPr>
          <a:xfrm>
            <a:off x="4785065" y="6471821"/>
            <a:ext cx="674702" cy="288342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4700665" y="6102488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Click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7231" y="2512380"/>
            <a:ext cx="5330064" cy="422946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3"/>
          <p:cNvSpPr/>
          <p:nvPr/>
        </p:nvSpPr>
        <p:spPr>
          <a:xfrm>
            <a:off x="6375350" y="3604334"/>
            <a:ext cx="1667819" cy="575283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6375350" y="4315904"/>
            <a:ext cx="2984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Check Devices &amp; Cyclone IV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10197683" y="6425258"/>
            <a:ext cx="674702" cy="288342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10113283" y="6055925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Click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4214" y="2050741"/>
            <a:ext cx="5926012" cy="470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7" y="2050741"/>
            <a:ext cx="5921464" cy="470054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7: Install Device</a:t>
            </a:r>
            <a:endParaRPr/>
          </a:p>
        </p:txBody>
      </p:sp>
      <p:sp>
        <p:nvSpPr>
          <p:cNvPr id="234" name="Google Shape;234;p14"/>
          <p:cNvSpPr/>
          <p:nvPr/>
        </p:nvSpPr>
        <p:spPr>
          <a:xfrm>
            <a:off x="276207" y="3192792"/>
            <a:ext cx="2484749" cy="690305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222749" y="3883097"/>
            <a:ext cx="28624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Check available disk space</a:t>
            </a:r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4563124" y="6425258"/>
            <a:ext cx="674702" cy="288342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4478724" y="6055925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Click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10575993" y="6425258"/>
            <a:ext cx="674702" cy="288342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10491593" y="6055925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Click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>
            <a:spLocks noGrp="1"/>
          </p:cNvSpPr>
          <p:nvPr>
            <p:ph type="subTitle" idx="1"/>
          </p:nvPr>
        </p:nvSpPr>
        <p:spPr>
          <a:xfrm>
            <a:off x="1828800" y="4724400"/>
            <a:ext cx="8534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45" name="Google Shape;245;p15"/>
          <p:cNvSpPr txBox="1">
            <a:spLocks noGrp="1"/>
          </p:cNvSpPr>
          <p:nvPr>
            <p:ph type="ctrTitle"/>
          </p:nvPr>
        </p:nvSpPr>
        <p:spPr>
          <a:xfrm>
            <a:off x="3454400" y="2209800"/>
            <a:ext cx="8534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251" name="Google Shape;251;p16"/>
          <p:cNvSpPr txBox="1">
            <a:spLocks noGrp="1"/>
          </p:cNvSpPr>
          <p:nvPr>
            <p:ph type="body" idx="1"/>
          </p:nvPr>
        </p:nvSpPr>
        <p:spPr>
          <a:xfrm>
            <a:off x="373063" y="1491433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Step1: Create a new project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File -&gt; new project wizard </a:t>
            </a:r>
            <a:endParaRPr/>
          </a:p>
        </p:txBody>
      </p:sp>
      <p:pic>
        <p:nvPicPr>
          <p:cNvPr id="252" name="Google Shape;25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0926" y="2499859"/>
            <a:ext cx="9282948" cy="417593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6"/>
          <p:cNvSpPr/>
          <p:nvPr/>
        </p:nvSpPr>
        <p:spPr>
          <a:xfrm>
            <a:off x="6110876" y="3763145"/>
            <a:ext cx="1142180" cy="397779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6502400" y="3404263"/>
            <a:ext cx="1098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9625" y="2101075"/>
            <a:ext cx="5849175" cy="463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262" y="2101075"/>
            <a:ext cx="5836408" cy="463090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7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body" idx="1"/>
          </p:nvPr>
        </p:nvSpPr>
        <p:spPr>
          <a:xfrm>
            <a:off x="373063" y="1491433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Step1: Create a new project</a:t>
            </a: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3623878" y="6334199"/>
            <a:ext cx="515621" cy="397779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3332403" y="5964867"/>
            <a:ext cx="1098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6244090" y="3236207"/>
            <a:ext cx="1097742" cy="274324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7675961" y="4016443"/>
            <a:ext cx="35310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project name should be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same as the name of top module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6156467" y="2823982"/>
            <a:ext cx="1185365" cy="274325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7981025" y="1706607"/>
            <a:ext cx="270394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Modify the project path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use the default path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17"/>
          <p:cNvCxnSpPr/>
          <p:nvPr/>
        </p:nvCxnSpPr>
        <p:spPr>
          <a:xfrm rot="10800000" flipH="1">
            <a:off x="6565464" y="2101075"/>
            <a:ext cx="1415561" cy="722908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17"/>
          <p:cNvCxnSpPr>
            <a:stCxn id="265" idx="4"/>
          </p:cNvCxnSpPr>
          <p:nvPr/>
        </p:nvCxnSpPr>
        <p:spPr>
          <a:xfrm>
            <a:off x="6792961" y="3510531"/>
            <a:ext cx="2031300" cy="537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9638" y="2560743"/>
            <a:ext cx="5275441" cy="414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765" y="2558565"/>
            <a:ext cx="5254836" cy="414716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8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Step1: Create a new project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Add the file excepting the testbench</a:t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3757179" y="6360389"/>
            <a:ext cx="515621" cy="397779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3483459" y="5991057"/>
            <a:ext cx="1326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674765" y="3229175"/>
            <a:ext cx="1026407" cy="289614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10549902" y="3444536"/>
            <a:ext cx="245346" cy="221942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10076423" y="3149457"/>
            <a:ext cx="1326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1701172" y="3188117"/>
            <a:ext cx="2345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Select Empty project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6597166" y="4014994"/>
            <a:ext cx="39090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Select all .v files except the testbench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9251267" y="6396021"/>
            <a:ext cx="515621" cy="397779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9802400" y="6538472"/>
            <a:ext cx="1326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5. 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9985" y="2036070"/>
            <a:ext cx="5494219" cy="475888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9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295" name="Google Shape;295;p19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Step2: Select the device : </a:t>
            </a:r>
            <a:r>
              <a:rPr lang="en-US">
                <a:solidFill>
                  <a:srgbClr val="FF0000"/>
                </a:solidFill>
              </a:rPr>
              <a:t>EP4CE55F23A7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3533547" y="3557449"/>
            <a:ext cx="2609801" cy="289614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4156821" y="3202921"/>
            <a:ext cx="3595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Select device family (Cyclone IV E)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3409958" y="5415969"/>
            <a:ext cx="5245770" cy="364903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4451263" y="4825769"/>
            <a:ext cx="16358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Select device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6556352" y="6429961"/>
            <a:ext cx="515621" cy="397779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6151063" y="6116970"/>
            <a:ext cx="1326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simulation process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The simulation process and the necessary tools in this class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The tools can be downloaded from 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https://www.intel.com/content/www/us/en/software/programmable/quartus-prime/download.html#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441448" y="2221992"/>
            <a:ext cx="1426464" cy="112471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simulation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59808" y="2221992"/>
            <a:ext cx="1426464" cy="112471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678168" y="2221992"/>
            <a:ext cx="1426464" cy="112471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 Level simulation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2"/>
          <p:cNvCxnSpPr>
            <a:endCxn id="99" idx="1"/>
          </p:cNvCxnSpPr>
          <p:nvPr/>
        </p:nvCxnSpPr>
        <p:spPr>
          <a:xfrm>
            <a:off x="3868008" y="2784348"/>
            <a:ext cx="691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2" name="Google Shape;102;p2"/>
          <p:cNvCxnSpPr/>
          <p:nvPr/>
        </p:nvCxnSpPr>
        <p:spPr>
          <a:xfrm>
            <a:off x="5986272" y="2784348"/>
            <a:ext cx="69189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3" name="Google Shape;103;p2"/>
          <p:cNvSpPr/>
          <p:nvPr/>
        </p:nvSpPr>
        <p:spPr>
          <a:xfrm>
            <a:off x="2586255" y="3437516"/>
            <a:ext cx="1136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ModelSim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802398" y="342611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Quartus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822974" y="3426118"/>
            <a:ext cx="1136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ModelSim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4261282" y="1997476"/>
            <a:ext cx="4083728" cy="156247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0832" y="2450452"/>
            <a:ext cx="5015884" cy="432011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0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3 : Gate level simulation configuration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select ModelSim-Altera and Verilog HDL </a:t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1100832" y="3648595"/>
            <a:ext cx="2716566" cy="204313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3977197" y="6539617"/>
            <a:ext cx="665825" cy="204313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9116" y="2453813"/>
            <a:ext cx="5016254" cy="43167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0"/>
          <p:cNvSpPr/>
          <p:nvPr/>
        </p:nvSpPr>
        <p:spPr>
          <a:xfrm>
            <a:off x="3977197" y="6170285"/>
            <a:ext cx="668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9651507" y="6539617"/>
            <a:ext cx="665825" cy="204313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9651507" y="6170285"/>
            <a:ext cx="668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4 : compile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Assignment &gt; Settings &gt; Simulation &gt; More EDA Writer Settings</a:t>
            </a:r>
            <a:endParaRPr/>
          </a:p>
        </p:txBody>
      </p:sp>
      <p:pic>
        <p:nvPicPr>
          <p:cNvPr id="322" name="Google Shape;32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294" y="2494625"/>
            <a:ext cx="6548476" cy="410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6101" y="2476783"/>
            <a:ext cx="3902928" cy="424356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1"/>
          <p:cNvSpPr/>
          <p:nvPr/>
        </p:nvSpPr>
        <p:spPr>
          <a:xfrm>
            <a:off x="7416101" y="3894071"/>
            <a:ext cx="3290369" cy="269556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1"/>
          <p:cNvSpPr/>
          <p:nvPr/>
        </p:nvSpPr>
        <p:spPr>
          <a:xfrm>
            <a:off x="10706470" y="3854728"/>
            <a:ext cx="4757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Off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4 : compile</a:t>
            </a:r>
            <a:endParaRPr/>
          </a:p>
        </p:txBody>
      </p:sp>
      <p:pic>
        <p:nvPicPr>
          <p:cNvPr id="333" name="Google Shape;33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449" y="2077374"/>
            <a:ext cx="7891240" cy="467409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/>
          <p:nvPr/>
        </p:nvSpPr>
        <p:spPr>
          <a:xfrm>
            <a:off x="3714763" y="2395412"/>
            <a:ext cx="280839" cy="269556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2"/>
          <p:cNvSpPr/>
          <p:nvPr/>
        </p:nvSpPr>
        <p:spPr>
          <a:xfrm>
            <a:off x="3714763" y="2092591"/>
            <a:ext cx="6158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7039" y="2894120"/>
            <a:ext cx="3906175" cy="319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subTitle" idx="1"/>
          </p:nvPr>
        </p:nvSpPr>
        <p:spPr>
          <a:xfrm>
            <a:off x="1828800" y="4724400"/>
            <a:ext cx="8534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42" name="Google Shape;342;p23"/>
          <p:cNvSpPr txBox="1">
            <a:spLocks noGrp="1"/>
          </p:cNvSpPr>
          <p:nvPr>
            <p:ph type="ctrTitle"/>
          </p:nvPr>
        </p:nvSpPr>
        <p:spPr>
          <a:xfrm>
            <a:off x="3454400" y="2209800"/>
            <a:ext cx="8534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Gate-Level Simulation by ModelSim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Gate-Level Simulation by ModelSim</a:t>
            </a:r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1 : the gate level file (*.vo,*.sdo) can be found in </a:t>
            </a:r>
            <a:r>
              <a:rPr lang="en-US" i="1"/>
              <a:t>simulation/modelsim</a:t>
            </a:r>
            <a:r>
              <a:rPr lang="en-US"/>
              <a:t> folder, and put them into </a:t>
            </a:r>
            <a:r>
              <a:rPr lang="en-US">
                <a:solidFill>
                  <a:srgbClr val="FF0000"/>
                </a:solidFill>
              </a:rPr>
              <a:t>modelsim project directory </a:t>
            </a:r>
            <a:r>
              <a:rPr lang="en-US"/>
              <a:t>created in functional simulation section.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FF0000"/>
                </a:solidFill>
              </a:rPr>
              <a:t>Simulation folder </a:t>
            </a:r>
            <a:r>
              <a:rPr lang="en-US" sz="1600"/>
              <a:t>is in the </a:t>
            </a:r>
            <a:r>
              <a:rPr lang="en-US" sz="1600">
                <a:solidFill>
                  <a:srgbClr val="FF0000"/>
                </a:solidFill>
              </a:rPr>
              <a:t>Quartus project </a:t>
            </a:r>
            <a:r>
              <a:rPr lang="en-US" sz="1600"/>
              <a:t>directory created in the synthesis section.</a:t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646" y="3371582"/>
            <a:ext cx="6424533" cy="293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59496" y="3168362"/>
            <a:ext cx="5315521" cy="3344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Gate-Level Simulation by ModelSim</a:t>
            </a:r>
            <a:endParaRPr/>
          </a:p>
        </p:txBody>
      </p:sp>
      <p:sp>
        <p:nvSpPr>
          <p:cNvPr id="356" name="Google Shape;356;p25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2 : gate level simulation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/>
              <a:t>(Simulate -&gt; Start Simulation Window)</a:t>
            </a:r>
            <a:endParaRPr sz="180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/>
              <a:t>This time, use the *.vo for simulation ( Replace the original top_module.v with *.vo )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/>
              <a:t>Repeat the steps of functional simulation. ( Need to cancel the no timingchecks. )</a:t>
            </a:r>
            <a:endParaRPr/>
          </a:p>
        </p:txBody>
      </p:sp>
      <p:pic>
        <p:nvPicPr>
          <p:cNvPr id="357" name="Google Shape;35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4209" y="3078139"/>
            <a:ext cx="4031622" cy="364924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5"/>
          <p:cNvSpPr/>
          <p:nvPr/>
        </p:nvSpPr>
        <p:spPr>
          <a:xfrm>
            <a:off x="6927541" y="4990082"/>
            <a:ext cx="2657475" cy="27064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6316392" y="4469528"/>
            <a:ext cx="424367" cy="30191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2939" y="3209455"/>
            <a:ext cx="4819892" cy="3386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9511" y="3238950"/>
            <a:ext cx="4230739" cy="287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12877" y="3451100"/>
            <a:ext cx="3679124" cy="465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9015" y="3238950"/>
            <a:ext cx="4246747" cy="287927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6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Gate-Level Simulation by ModelSim</a:t>
            </a:r>
            <a:endParaRPr/>
          </a:p>
        </p:txBody>
      </p:sp>
      <p:sp>
        <p:nvSpPr>
          <p:cNvPr id="369" name="Google Shape;369;p26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2: Gate Level Simulation 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lang="en-US" sz="1600"/>
              <a:t>Add </a:t>
            </a:r>
            <a:r>
              <a:rPr lang="en-US" sz="1600">
                <a:solidFill>
                  <a:srgbClr val="FF0000"/>
                </a:solidFill>
              </a:rPr>
              <a:t>cycloneive </a:t>
            </a:r>
            <a:r>
              <a:rPr lang="en-US" sz="1600"/>
              <a:t>and</a:t>
            </a:r>
            <a:r>
              <a:rPr lang="en-US" sz="1600">
                <a:solidFill>
                  <a:srgbClr val="FF0000"/>
                </a:solidFill>
              </a:rPr>
              <a:t> altera</a:t>
            </a:r>
            <a:r>
              <a:rPr lang="en-US" sz="1600"/>
              <a:t> library to search libraries ( click Libraries to add )</a:t>
            </a:r>
            <a:endParaRPr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lang="en-US" sz="1600"/>
              <a:t>your quartus installation disk/altera/13.0sp1/modelsim_ase/altera/Verilog/cycloneii 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lang="en-US" sz="1600"/>
              <a:t>Add </a:t>
            </a:r>
            <a:r>
              <a:rPr lang="en-US" sz="1600">
                <a:solidFill>
                  <a:srgbClr val="FF0000"/>
                </a:solidFill>
              </a:rPr>
              <a:t>*.sdo </a:t>
            </a:r>
            <a:r>
              <a:rPr lang="en-US" sz="1600"/>
              <a:t>to SDF Files and fill </a:t>
            </a:r>
            <a:r>
              <a:rPr lang="en-US" sz="1600">
                <a:solidFill>
                  <a:srgbClr val="00B0F0"/>
                </a:solidFill>
              </a:rPr>
              <a:t>the instance name </a:t>
            </a:r>
            <a:r>
              <a:rPr lang="en-US" sz="1600">
                <a:solidFill>
                  <a:srgbClr val="FF0000"/>
                </a:solidFill>
              </a:rPr>
              <a:t>of </a:t>
            </a:r>
            <a:r>
              <a:rPr lang="en-US" sz="1600">
                <a:solidFill>
                  <a:srgbClr val="00B050"/>
                </a:solidFill>
              </a:rPr>
              <a:t>your design</a:t>
            </a:r>
            <a:r>
              <a:rPr lang="en-US" sz="1600">
                <a:solidFill>
                  <a:srgbClr val="FF0000"/>
                </a:solidFill>
              </a:rPr>
              <a:t> in </a:t>
            </a:r>
            <a:r>
              <a:rPr lang="en-US" sz="1600">
                <a:solidFill>
                  <a:srgbClr val="262672"/>
                </a:solidFill>
              </a:rPr>
              <a:t>testbench.v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in “apply to region”  (click SDF to add)</a:t>
            </a:r>
            <a:endParaRPr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370" name="Google Shape;370;p26"/>
          <p:cNvSpPr/>
          <p:nvPr/>
        </p:nvSpPr>
        <p:spPr>
          <a:xfrm>
            <a:off x="5660761" y="4294565"/>
            <a:ext cx="2388585" cy="27064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8880250" y="3582621"/>
            <a:ext cx="219362" cy="185776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9099612" y="3577499"/>
            <a:ext cx="267248" cy="190898"/>
          </a:xfrm>
          <a:prstGeom prst="rect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5660761" y="4769614"/>
            <a:ext cx="429353" cy="203101"/>
          </a:xfrm>
          <a:prstGeom prst="rect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364412" y="4012672"/>
            <a:ext cx="3337576" cy="27524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26"/>
          <p:cNvCxnSpPr>
            <a:endCxn id="370" idx="1"/>
          </p:cNvCxnSpPr>
          <p:nvPr/>
        </p:nvCxnSpPr>
        <p:spPr>
          <a:xfrm>
            <a:off x="1982461" y="2866588"/>
            <a:ext cx="3678300" cy="15633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76" name="Google Shape;376;p26"/>
          <p:cNvCxnSpPr/>
          <p:nvPr/>
        </p:nvCxnSpPr>
        <p:spPr>
          <a:xfrm>
            <a:off x="4349404" y="2891657"/>
            <a:ext cx="4927459" cy="672126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77" name="Google Shape;377;p26"/>
          <p:cNvCxnSpPr>
            <a:endCxn id="371" idx="1"/>
          </p:cNvCxnSpPr>
          <p:nvPr/>
        </p:nvCxnSpPr>
        <p:spPr>
          <a:xfrm>
            <a:off x="6069550" y="2875709"/>
            <a:ext cx="2810700" cy="799800"/>
          </a:xfrm>
          <a:prstGeom prst="straightConnector1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78" name="Google Shape;378;p26"/>
          <p:cNvSpPr txBox="1"/>
          <p:nvPr/>
        </p:nvSpPr>
        <p:spPr>
          <a:xfrm>
            <a:off x="9612813" y="3146739"/>
            <a:ext cx="1479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Testbench file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p26"/>
          <p:cNvCxnSpPr/>
          <p:nvPr/>
        </p:nvCxnSpPr>
        <p:spPr>
          <a:xfrm flipH="1">
            <a:off x="6113914" y="3768397"/>
            <a:ext cx="3162950" cy="1096566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80" name="Google Shape;380;p26"/>
          <p:cNvSpPr/>
          <p:nvPr/>
        </p:nvSpPr>
        <p:spPr>
          <a:xfrm>
            <a:off x="1392185" y="3563783"/>
            <a:ext cx="403214" cy="20461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6113914" y="3554364"/>
            <a:ext cx="403214" cy="20461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1828800" y="4724400"/>
            <a:ext cx="8534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ctrTitle"/>
          </p:nvPr>
        </p:nvSpPr>
        <p:spPr>
          <a:xfrm>
            <a:off x="3299012" y="2209800"/>
            <a:ext cx="8689788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38746"/>
          <a:stretch/>
        </p:blipFill>
        <p:spPr>
          <a:xfrm>
            <a:off x="1693232" y="2050414"/>
            <a:ext cx="9618335" cy="439275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1: Register and sign in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7922008" y="2050414"/>
            <a:ext cx="496278" cy="49967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7353937" y="1681082"/>
            <a:ext cx="41335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here to create an account and sign in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0794" y="2092553"/>
            <a:ext cx="9784074" cy="450351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2: Click “ Download for Windows(free, no license required)“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7868307" y="4942113"/>
            <a:ext cx="3220607" cy="674915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0727097" y="4757447"/>
            <a:ext cx="11210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896" y="2169886"/>
            <a:ext cx="11433869" cy="418669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3: Select software version (20.1.1)</a:t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3559404" y="3897032"/>
            <a:ext cx="1963281" cy="348621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4821916" y="3542504"/>
            <a:ext cx="21180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version 20.1.1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4573" y="2086062"/>
            <a:ext cx="8955484" cy="458257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4: Download Quartus setup execution file</a:t>
            </a:r>
            <a:endParaRPr b="1"/>
          </a:p>
        </p:txBody>
      </p:sp>
      <p:sp>
        <p:nvSpPr>
          <p:cNvPr id="147" name="Google Shape;147;p7"/>
          <p:cNvSpPr/>
          <p:nvPr/>
        </p:nvSpPr>
        <p:spPr>
          <a:xfrm>
            <a:off x="3681499" y="2494237"/>
            <a:ext cx="1478330" cy="61182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3736830" y="2139709"/>
            <a:ext cx="31794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Click the ‘Individual Files’ tab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2276762" y="5242416"/>
            <a:ext cx="4503029" cy="644817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5865074" y="4967422"/>
            <a:ext cx="2179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Download Quartus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5: Installation</a:t>
            </a:r>
            <a:endParaRPr/>
          </a:p>
        </p:txBody>
      </p:sp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7056" y="2186781"/>
            <a:ext cx="85915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073" y="2148112"/>
            <a:ext cx="5746094" cy="45613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5: Installation</a:t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569200" y="5553892"/>
            <a:ext cx="3000078" cy="43542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4695177" y="6316243"/>
            <a:ext cx="846858" cy="43542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4661458" y="5983430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Click</a:t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901892" y="6002550"/>
            <a:ext cx="24980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Accept the agreement</a:t>
            </a:r>
            <a:endParaRPr/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628" y="2148112"/>
            <a:ext cx="5727006" cy="456133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9"/>
          <p:cNvSpPr/>
          <p:nvPr/>
        </p:nvSpPr>
        <p:spPr>
          <a:xfrm>
            <a:off x="6248167" y="2930265"/>
            <a:ext cx="4319093" cy="738363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7066218" y="3670062"/>
            <a:ext cx="26829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Set installation path</a:t>
            </a:r>
            <a:endParaRPr/>
          </a:p>
        </p:txBody>
      </p:sp>
      <p:sp>
        <p:nvSpPr>
          <p:cNvPr id="172" name="Google Shape;172;p9"/>
          <p:cNvSpPr/>
          <p:nvPr/>
        </p:nvSpPr>
        <p:spPr>
          <a:xfrm>
            <a:off x="10567260" y="6274016"/>
            <a:ext cx="846858" cy="43542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10533541" y="5941203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Click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CKU">
  <a:themeElements>
    <a:clrScheme name="NCKU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寬螢幕</PresentationFormat>
  <Paragraphs>118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DFKai-SB</vt:lpstr>
      <vt:lpstr>Arial</vt:lpstr>
      <vt:lpstr>Calibri</vt:lpstr>
      <vt:lpstr>NCKU</vt:lpstr>
      <vt:lpstr>數位IC設計 Tool安裝&amp;作業模擬教學</vt:lpstr>
      <vt:lpstr>The simulation process</vt:lpstr>
      <vt:lpstr>Download and install Quartus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Synthesis by Quartus</vt:lpstr>
      <vt:lpstr>Synthesis by Quartus</vt:lpstr>
      <vt:lpstr>Synthesis by Quartus</vt:lpstr>
      <vt:lpstr>Synthesis by Quartus</vt:lpstr>
      <vt:lpstr>Synthesis by Quartus</vt:lpstr>
      <vt:lpstr>Synthesis by Quartus</vt:lpstr>
      <vt:lpstr>Synthesis by Quartus</vt:lpstr>
      <vt:lpstr>Synthesis by Quartus</vt:lpstr>
      <vt:lpstr>Gate-Level Simulation by ModelSim</vt:lpstr>
      <vt:lpstr>Gate-Level Simulation by ModelSim</vt:lpstr>
      <vt:lpstr>Gate-Level Simulation by ModelSim</vt:lpstr>
      <vt:lpstr>Gate-Level Simulation by ModelSim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數位IC設計 Tool安裝&amp;作業模擬教學</dc:title>
  <dc:creator>Lin</dc:creator>
  <cp:lastModifiedBy>黃奕淳</cp:lastModifiedBy>
  <cp:revision>1</cp:revision>
  <dcterms:created xsi:type="dcterms:W3CDTF">2016-04-08T13:58:24Z</dcterms:created>
  <dcterms:modified xsi:type="dcterms:W3CDTF">2024-04-30T06:08:50Z</dcterms:modified>
</cp:coreProperties>
</file>