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0"/>
  </p:notesMasterIdLst>
  <p:sldIdLst>
    <p:sldId id="257" r:id="rId2"/>
    <p:sldId id="264" r:id="rId3"/>
    <p:sldId id="258" r:id="rId4"/>
    <p:sldId id="263" r:id="rId5"/>
    <p:sldId id="279" r:id="rId6"/>
    <p:sldId id="281" r:id="rId7"/>
    <p:sldId id="283" r:id="rId8"/>
    <p:sldId id="265" r:id="rId9"/>
    <p:sldId id="256" r:id="rId10"/>
    <p:sldId id="260" r:id="rId11"/>
    <p:sldId id="262" r:id="rId12"/>
    <p:sldId id="267" r:id="rId13"/>
    <p:sldId id="266" r:id="rId14"/>
    <p:sldId id="273" r:id="rId15"/>
    <p:sldId id="274" r:id="rId16"/>
    <p:sldId id="275" r:id="rId17"/>
    <p:sldId id="270" r:id="rId18"/>
    <p:sldId id="268" r:id="rId19"/>
    <p:sldId id="272" r:id="rId20"/>
    <p:sldId id="269" r:id="rId21"/>
    <p:sldId id="271" r:id="rId22"/>
    <p:sldId id="276" r:id="rId23"/>
    <p:sldId id="277" r:id="rId24"/>
    <p:sldId id="280" r:id="rId25"/>
    <p:sldId id="278" r:id="rId26"/>
    <p:sldId id="285" r:id="rId27"/>
    <p:sldId id="286"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79148"/>
  </p:normalViewPr>
  <p:slideViewPr>
    <p:cSldViewPr snapToGrid="0" snapToObjects="1">
      <p:cViewPr varScale="1">
        <p:scale>
          <a:sx n="123" d="100"/>
          <a:sy n="123" d="100"/>
        </p:scale>
        <p:origin x="19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8F6318BE-1871-45B6-BE6C-1F9A648B4450}"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5A304EE-F161-4A22-8E92-9953ED4BC849}">
      <dgm:prSet/>
      <dgm:spPr/>
      <dgm:t>
        <a:bodyPr/>
        <a:lstStyle/>
        <a:p>
          <a:pPr>
            <a:lnSpc>
              <a:spcPct val="100000"/>
            </a:lnSpc>
            <a:defRPr cap="all"/>
          </a:pPr>
          <a:r>
            <a:rPr lang="en-US"/>
            <a:t>Brief introduction on the data</a:t>
          </a:r>
        </a:p>
      </dgm:t>
    </dgm:pt>
    <dgm:pt modelId="{B0D9F3AD-6878-4BD7-9CFB-976AAFAC4A8C}" type="parTrans" cxnId="{D00CF59B-E8B7-4C9E-A142-91402B136054}">
      <dgm:prSet/>
      <dgm:spPr/>
      <dgm:t>
        <a:bodyPr/>
        <a:lstStyle/>
        <a:p>
          <a:endParaRPr lang="en-US"/>
        </a:p>
      </dgm:t>
    </dgm:pt>
    <dgm:pt modelId="{E8EA5608-69C6-4CC1-86B6-809F60A5AE16}" type="sibTrans" cxnId="{D00CF59B-E8B7-4C9E-A142-91402B136054}">
      <dgm:prSet/>
      <dgm:spPr/>
      <dgm:t>
        <a:bodyPr/>
        <a:lstStyle/>
        <a:p>
          <a:endParaRPr lang="en-US"/>
        </a:p>
      </dgm:t>
    </dgm:pt>
    <dgm:pt modelId="{4B14AD67-3D75-4CE3-9634-237009318D37}">
      <dgm:prSet/>
      <dgm:spPr/>
      <dgm:t>
        <a:bodyPr/>
        <a:lstStyle/>
        <a:p>
          <a:pPr>
            <a:lnSpc>
              <a:spcPct val="100000"/>
            </a:lnSpc>
            <a:defRPr cap="all"/>
          </a:pPr>
          <a:r>
            <a:rPr lang="en-US" dirty="0"/>
            <a:t>Future Action</a:t>
          </a:r>
        </a:p>
      </dgm:t>
    </dgm:pt>
    <dgm:pt modelId="{371EF17D-CA23-4857-91B9-D5EBD2E39B64}" type="parTrans" cxnId="{CB341FE2-4EBF-49CE-A08D-7BEC608A8595}">
      <dgm:prSet/>
      <dgm:spPr/>
      <dgm:t>
        <a:bodyPr/>
        <a:lstStyle/>
        <a:p>
          <a:endParaRPr lang="en-US"/>
        </a:p>
      </dgm:t>
    </dgm:pt>
    <dgm:pt modelId="{0330014B-DFA6-49A7-9965-EE44A91A129E}" type="sibTrans" cxnId="{CB341FE2-4EBF-49CE-A08D-7BEC608A8595}">
      <dgm:prSet/>
      <dgm:spPr/>
      <dgm:t>
        <a:bodyPr/>
        <a:lstStyle/>
        <a:p>
          <a:endParaRPr lang="en-US"/>
        </a:p>
      </dgm:t>
    </dgm:pt>
    <dgm:pt modelId="{E3D2E2A5-DFB8-4792-8457-AB3A75AF5E7E}">
      <dgm:prSet/>
      <dgm:spPr/>
      <dgm:t>
        <a:bodyPr/>
        <a:lstStyle/>
        <a:p>
          <a:pPr>
            <a:lnSpc>
              <a:spcPct val="100000"/>
            </a:lnSpc>
            <a:defRPr cap="all"/>
          </a:pPr>
          <a:r>
            <a:rPr lang="en-US"/>
            <a:t>Findings</a:t>
          </a:r>
        </a:p>
      </dgm:t>
    </dgm:pt>
    <dgm:pt modelId="{7E6E4E06-1009-4B5E-957F-95BCB8D4B149}" type="parTrans" cxnId="{3C079105-7D7F-4F80-90D1-C0593844A401}">
      <dgm:prSet/>
      <dgm:spPr/>
      <dgm:t>
        <a:bodyPr/>
        <a:lstStyle/>
        <a:p>
          <a:endParaRPr lang="en-US"/>
        </a:p>
      </dgm:t>
    </dgm:pt>
    <dgm:pt modelId="{4C7DEE40-A5B1-4F5C-8C01-9EFD0A7A151D}" type="sibTrans" cxnId="{3C079105-7D7F-4F80-90D1-C0593844A401}">
      <dgm:prSet/>
      <dgm:spPr/>
      <dgm:t>
        <a:bodyPr/>
        <a:lstStyle/>
        <a:p>
          <a:endParaRPr lang="en-US"/>
        </a:p>
      </dgm:t>
    </dgm:pt>
    <dgm:pt modelId="{ADE72432-520A-4194-893B-C471347264AB}" type="pres">
      <dgm:prSet presAssocID="{8F6318BE-1871-45B6-BE6C-1F9A648B4450}" presName="root" presStyleCnt="0">
        <dgm:presLayoutVars>
          <dgm:dir/>
          <dgm:resizeHandles val="exact"/>
        </dgm:presLayoutVars>
      </dgm:prSet>
      <dgm:spPr/>
    </dgm:pt>
    <dgm:pt modelId="{D0D9B1D3-F23D-4B6F-9F32-09247517A696}" type="pres">
      <dgm:prSet presAssocID="{E5A304EE-F161-4A22-8E92-9953ED4BC849}" presName="compNode" presStyleCnt="0"/>
      <dgm:spPr/>
    </dgm:pt>
    <dgm:pt modelId="{209DF9FD-3CEB-4767-8416-6852CD7FBFA9}" type="pres">
      <dgm:prSet presAssocID="{E5A304EE-F161-4A22-8E92-9953ED4BC849}" presName="iconBgRect" presStyleLbl="bgShp" presStyleIdx="0" presStyleCnt="3"/>
      <dgm:spPr/>
    </dgm:pt>
    <dgm:pt modelId="{14744AE5-351D-47A3-AC03-97F185CFB90F}" type="pres">
      <dgm:prSet presAssocID="{E5A304EE-F161-4A22-8E92-9953ED4BC8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0164F124-0645-4005-89CD-D16771DE3166}" type="pres">
      <dgm:prSet presAssocID="{E5A304EE-F161-4A22-8E92-9953ED4BC849}" presName="spaceRect" presStyleCnt="0"/>
      <dgm:spPr/>
    </dgm:pt>
    <dgm:pt modelId="{FA06BB95-4981-4A51-9A59-2D69C65ABA13}" type="pres">
      <dgm:prSet presAssocID="{E5A304EE-F161-4A22-8E92-9953ED4BC849}" presName="textRect" presStyleLbl="revTx" presStyleIdx="0" presStyleCnt="3">
        <dgm:presLayoutVars>
          <dgm:chMax val="1"/>
          <dgm:chPref val="1"/>
        </dgm:presLayoutVars>
      </dgm:prSet>
      <dgm:spPr/>
    </dgm:pt>
    <dgm:pt modelId="{110001C7-280C-49B5-95E5-D4215F6A911B}" type="pres">
      <dgm:prSet presAssocID="{E8EA5608-69C6-4CC1-86B6-809F60A5AE16}" presName="sibTrans" presStyleCnt="0"/>
      <dgm:spPr/>
    </dgm:pt>
    <dgm:pt modelId="{3F3E14D8-F17E-4680-B648-1ABB9AF076DC}" type="pres">
      <dgm:prSet presAssocID="{E3D2E2A5-DFB8-4792-8457-AB3A75AF5E7E}" presName="compNode" presStyleCnt="0"/>
      <dgm:spPr/>
    </dgm:pt>
    <dgm:pt modelId="{7C1A4D0A-4133-4C1C-942D-BE70199DE62D}" type="pres">
      <dgm:prSet presAssocID="{E3D2E2A5-DFB8-4792-8457-AB3A75AF5E7E}" presName="iconBgRect" presStyleLbl="bgShp" presStyleIdx="1" presStyleCnt="3"/>
      <dgm:spPr/>
    </dgm:pt>
    <dgm:pt modelId="{94CE8CF5-2EC6-472E-AFEE-A707694300BE}" type="pres">
      <dgm:prSet presAssocID="{E3D2E2A5-DFB8-4792-8457-AB3A75AF5E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2C951EC6-B788-4CB2-91C0-0E297454C887}" type="pres">
      <dgm:prSet presAssocID="{E3D2E2A5-DFB8-4792-8457-AB3A75AF5E7E}" presName="spaceRect" presStyleCnt="0"/>
      <dgm:spPr/>
    </dgm:pt>
    <dgm:pt modelId="{E592483B-839F-4241-A7A5-5E34660BB791}" type="pres">
      <dgm:prSet presAssocID="{E3D2E2A5-DFB8-4792-8457-AB3A75AF5E7E}" presName="textRect" presStyleLbl="revTx" presStyleIdx="1" presStyleCnt="3">
        <dgm:presLayoutVars>
          <dgm:chMax val="1"/>
          <dgm:chPref val="1"/>
        </dgm:presLayoutVars>
      </dgm:prSet>
      <dgm:spPr/>
    </dgm:pt>
    <dgm:pt modelId="{025843F2-ED85-FE4F-A55D-3A8E46CDB90F}" type="pres">
      <dgm:prSet presAssocID="{4C7DEE40-A5B1-4F5C-8C01-9EFD0A7A151D}" presName="sibTrans" presStyleCnt="0"/>
      <dgm:spPr/>
    </dgm:pt>
    <dgm:pt modelId="{86A3AAB2-70B7-43C8-8703-9C524BD9A3F7}" type="pres">
      <dgm:prSet presAssocID="{4B14AD67-3D75-4CE3-9634-237009318D37}" presName="compNode" presStyleCnt="0"/>
      <dgm:spPr/>
    </dgm:pt>
    <dgm:pt modelId="{28A08706-415C-45DD-943F-F818D9A69E6D}" type="pres">
      <dgm:prSet presAssocID="{4B14AD67-3D75-4CE3-9634-237009318D37}" presName="iconBgRect" presStyleLbl="bgShp" presStyleIdx="2" presStyleCnt="3"/>
      <dgm:spPr/>
    </dgm:pt>
    <dgm:pt modelId="{4A237F00-3B2C-443C-AED1-09F62B8E3F46}" type="pres">
      <dgm:prSet presAssocID="{4B14AD67-3D75-4CE3-9634-237009318D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2B7094DD-2F66-4994-8FC0-F3A2426B4746}" type="pres">
      <dgm:prSet presAssocID="{4B14AD67-3D75-4CE3-9634-237009318D37}" presName="spaceRect" presStyleCnt="0"/>
      <dgm:spPr/>
    </dgm:pt>
    <dgm:pt modelId="{D2258E89-40BB-4588-92FE-04E520AFC01F}" type="pres">
      <dgm:prSet presAssocID="{4B14AD67-3D75-4CE3-9634-237009318D37}" presName="textRect" presStyleLbl="revTx" presStyleIdx="2" presStyleCnt="3">
        <dgm:presLayoutVars>
          <dgm:chMax val="1"/>
          <dgm:chPref val="1"/>
        </dgm:presLayoutVars>
      </dgm:prSet>
      <dgm:spPr/>
    </dgm:pt>
  </dgm:ptLst>
  <dgm:cxnLst>
    <dgm:cxn modelId="{3C079105-7D7F-4F80-90D1-C0593844A401}" srcId="{8F6318BE-1871-45B6-BE6C-1F9A648B4450}" destId="{E3D2E2A5-DFB8-4792-8457-AB3A75AF5E7E}" srcOrd="1" destOrd="0" parTransId="{7E6E4E06-1009-4B5E-957F-95BCB8D4B149}" sibTransId="{4C7DEE40-A5B1-4F5C-8C01-9EFD0A7A151D}"/>
    <dgm:cxn modelId="{012FB742-C815-4878-8CCA-92DE3D9BE033}" type="presOf" srcId="{8F6318BE-1871-45B6-BE6C-1F9A648B4450}" destId="{ADE72432-520A-4194-893B-C471347264AB}" srcOrd="0" destOrd="0" presId="urn:microsoft.com/office/officeart/2018/5/layout/IconCircleLabelList"/>
    <dgm:cxn modelId="{D00CF59B-E8B7-4C9E-A142-91402B136054}" srcId="{8F6318BE-1871-45B6-BE6C-1F9A648B4450}" destId="{E5A304EE-F161-4A22-8E92-9953ED4BC849}" srcOrd="0" destOrd="0" parTransId="{B0D9F3AD-6878-4BD7-9CFB-976AAFAC4A8C}" sibTransId="{E8EA5608-69C6-4CC1-86B6-809F60A5AE16}"/>
    <dgm:cxn modelId="{472CE5AB-B4BD-C444-AE10-9DF2189B8186}" type="presOf" srcId="{4B14AD67-3D75-4CE3-9634-237009318D37}" destId="{D2258E89-40BB-4588-92FE-04E520AFC01F}" srcOrd="0" destOrd="0" presId="urn:microsoft.com/office/officeart/2018/5/layout/IconCircleLabelList"/>
    <dgm:cxn modelId="{0CD21EBB-F290-4F4A-AADB-E788BA65CFF2}" type="presOf" srcId="{E3D2E2A5-DFB8-4792-8457-AB3A75AF5E7E}" destId="{E592483B-839F-4241-A7A5-5E34660BB791}" srcOrd="0" destOrd="0" presId="urn:microsoft.com/office/officeart/2018/5/layout/IconCircleLabelList"/>
    <dgm:cxn modelId="{2245C8CF-4BC2-954E-AA65-2FAF94982B84}" type="presOf" srcId="{E5A304EE-F161-4A22-8E92-9953ED4BC849}" destId="{FA06BB95-4981-4A51-9A59-2D69C65ABA13}" srcOrd="0" destOrd="0" presId="urn:microsoft.com/office/officeart/2018/5/layout/IconCircleLabelList"/>
    <dgm:cxn modelId="{CB341FE2-4EBF-49CE-A08D-7BEC608A8595}" srcId="{8F6318BE-1871-45B6-BE6C-1F9A648B4450}" destId="{4B14AD67-3D75-4CE3-9634-237009318D37}" srcOrd="2" destOrd="0" parTransId="{371EF17D-CA23-4857-91B9-D5EBD2E39B64}" sibTransId="{0330014B-DFA6-49A7-9965-EE44A91A129E}"/>
    <dgm:cxn modelId="{4DC3E21B-8C88-7D40-8FD2-A031630F60B0}" type="presParOf" srcId="{ADE72432-520A-4194-893B-C471347264AB}" destId="{D0D9B1D3-F23D-4B6F-9F32-09247517A696}" srcOrd="0" destOrd="0" presId="urn:microsoft.com/office/officeart/2018/5/layout/IconCircleLabelList"/>
    <dgm:cxn modelId="{25AD5C4D-FDBF-0447-94C8-F0E945B8AF7A}" type="presParOf" srcId="{D0D9B1D3-F23D-4B6F-9F32-09247517A696}" destId="{209DF9FD-3CEB-4767-8416-6852CD7FBFA9}" srcOrd="0" destOrd="0" presId="urn:microsoft.com/office/officeart/2018/5/layout/IconCircleLabelList"/>
    <dgm:cxn modelId="{C3AE9AD7-7918-6249-B538-D91EDCBB94A5}" type="presParOf" srcId="{D0D9B1D3-F23D-4B6F-9F32-09247517A696}" destId="{14744AE5-351D-47A3-AC03-97F185CFB90F}" srcOrd="1" destOrd="0" presId="urn:microsoft.com/office/officeart/2018/5/layout/IconCircleLabelList"/>
    <dgm:cxn modelId="{02AEE98F-9882-4C46-A171-76991593863B}" type="presParOf" srcId="{D0D9B1D3-F23D-4B6F-9F32-09247517A696}" destId="{0164F124-0645-4005-89CD-D16771DE3166}" srcOrd="2" destOrd="0" presId="urn:microsoft.com/office/officeart/2018/5/layout/IconCircleLabelList"/>
    <dgm:cxn modelId="{FCA3B9E6-258D-E44F-81C8-2EBE0839CCAC}" type="presParOf" srcId="{D0D9B1D3-F23D-4B6F-9F32-09247517A696}" destId="{FA06BB95-4981-4A51-9A59-2D69C65ABA13}" srcOrd="3" destOrd="0" presId="urn:microsoft.com/office/officeart/2018/5/layout/IconCircleLabelList"/>
    <dgm:cxn modelId="{FA958F8F-05ED-6A4E-B223-BE9A81D2B383}" type="presParOf" srcId="{ADE72432-520A-4194-893B-C471347264AB}" destId="{110001C7-280C-49B5-95E5-D4215F6A911B}" srcOrd="1" destOrd="0" presId="urn:microsoft.com/office/officeart/2018/5/layout/IconCircleLabelList"/>
    <dgm:cxn modelId="{F0BDC33D-0755-A549-AEA0-A44ED4A1143F}" type="presParOf" srcId="{ADE72432-520A-4194-893B-C471347264AB}" destId="{3F3E14D8-F17E-4680-B648-1ABB9AF076DC}" srcOrd="2" destOrd="0" presId="urn:microsoft.com/office/officeart/2018/5/layout/IconCircleLabelList"/>
    <dgm:cxn modelId="{B2EACE9A-DACF-E948-AB4A-9BE99B32A16B}" type="presParOf" srcId="{3F3E14D8-F17E-4680-B648-1ABB9AF076DC}" destId="{7C1A4D0A-4133-4C1C-942D-BE70199DE62D}" srcOrd="0" destOrd="0" presId="urn:microsoft.com/office/officeart/2018/5/layout/IconCircleLabelList"/>
    <dgm:cxn modelId="{55B2E428-A145-9946-A260-25FC05FBC3BF}" type="presParOf" srcId="{3F3E14D8-F17E-4680-B648-1ABB9AF076DC}" destId="{94CE8CF5-2EC6-472E-AFEE-A707694300BE}" srcOrd="1" destOrd="0" presId="urn:microsoft.com/office/officeart/2018/5/layout/IconCircleLabelList"/>
    <dgm:cxn modelId="{F492F2BC-1917-1840-B188-5129FCB177FD}" type="presParOf" srcId="{3F3E14D8-F17E-4680-B648-1ABB9AF076DC}" destId="{2C951EC6-B788-4CB2-91C0-0E297454C887}" srcOrd="2" destOrd="0" presId="urn:microsoft.com/office/officeart/2018/5/layout/IconCircleLabelList"/>
    <dgm:cxn modelId="{3C561875-910F-0F43-9C74-60E72AB7A4AA}" type="presParOf" srcId="{3F3E14D8-F17E-4680-B648-1ABB9AF076DC}" destId="{E592483B-839F-4241-A7A5-5E34660BB791}" srcOrd="3" destOrd="0" presId="urn:microsoft.com/office/officeart/2018/5/layout/IconCircleLabelList"/>
    <dgm:cxn modelId="{829DFBEC-6B81-2146-AFC0-7165D8FD3DC0}" type="presParOf" srcId="{ADE72432-520A-4194-893B-C471347264AB}" destId="{025843F2-ED85-FE4F-A55D-3A8E46CDB90F}" srcOrd="3" destOrd="0" presId="urn:microsoft.com/office/officeart/2018/5/layout/IconCircleLabelList"/>
    <dgm:cxn modelId="{661FC15F-2155-EB44-AD44-58239E4656B9}" type="presParOf" srcId="{ADE72432-520A-4194-893B-C471347264AB}" destId="{86A3AAB2-70B7-43C8-8703-9C524BD9A3F7}" srcOrd="4" destOrd="0" presId="urn:microsoft.com/office/officeart/2018/5/layout/IconCircleLabelList"/>
    <dgm:cxn modelId="{AABF4578-9BE3-C849-9885-97C27F4F10F3}" type="presParOf" srcId="{86A3AAB2-70B7-43C8-8703-9C524BD9A3F7}" destId="{28A08706-415C-45DD-943F-F818D9A69E6D}" srcOrd="0" destOrd="0" presId="urn:microsoft.com/office/officeart/2018/5/layout/IconCircleLabelList"/>
    <dgm:cxn modelId="{54B309AE-FADD-1440-8C5F-E4F99C8440A8}" type="presParOf" srcId="{86A3AAB2-70B7-43C8-8703-9C524BD9A3F7}" destId="{4A237F00-3B2C-443C-AED1-09F62B8E3F46}" srcOrd="1" destOrd="0" presId="urn:microsoft.com/office/officeart/2018/5/layout/IconCircleLabelList"/>
    <dgm:cxn modelId="{F2657459-8FF7-0646-B0E1-6DAD9521B3EA}" type="presParOf" srcId="{86A3AAB2-70B7-43C8-8703-9C524BD9A3F7}" destId="{2B7094DD-2F66-4994-8FC0-F3A2426B4746}" srcOrd="2" destOrd="0" presId="urn:microsoft.com/office/officeart/2018/5/layout/IconCircleLabelList"/>
    <dgm:cxn modelId="{33DBBA5E-397E-9744-B448-57BE2FC10A22}" type="presParOf" srcId="{86A3AAB2-70B7-43C8-8703-9C524BD9A3F7}" destId="{D2258E89-40BB-4588-92FE-04E520AFC01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4B2AB2-B9AE-42CF-A11B-0F5B9372A4AB}"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42182C1-6DB4-40DA-99C5-0101BAE90833}">
      <dgm:prSet/>
      <dgm:spPr/>
      <dgm:t>
        <a:bodyPr/>
        <a:lstStyle/>
        <a:p>
          <a:pPr>
            <a:defRPr cap="all"/>
          </a:pPr>
          <a:r>
            <a:rPr lang="en-US"/>
            <a:t>Do a sentiment analysis</a:t>
          </a:r>
        </a:p>
      </dgm:t>
    </dgm:pt>
    <dgm:pt modelId="{0C3C6B77-AF2F-4DAF-99FB-A6E931CD7FE6}" type="parTrans" cxnId="{2D342DB5-712B-4BF7-B314-AF8737B97125}">
      <dgm:prSet/>
      <dgm:spPr/>
      <dgm:t>
        <a:bodyPr/>
        <a:lstStyle/>
        <a:p>
          <a:endParaRPr lang="en-US"/>
        </a:p>
      </dgm:t>
    </dgm:pt>
    <dgm:pt modelId="{F3C02AF9-2AD6-4598-93EA-7A28CA88377B}" type="sibTrans" cxnId="{2D342DB5-712B-4BF7-B314-AF8737B97125}">
      <dgm:prSet/>
      <dgm:spPr/>
      <dgm:t>
        <a:bodyPr/>
        <a:lstStyle/>
        <a:p>
          <a:endParaRPr lang="en-US"/>
        </a:p>
      </dgm:t>
    </dgm:pt>
    <dgm:pt modelId="{D0A81A69-91AC-4CA2-8B89-5814D3E17E22}">
      <dgm:prSet/>
      <dgm:spPr/>
      <dgm:t>
        <a:bodyPr/>
        <a:lstStyle/>
        <a:p>
          <a:pPr>
            <a:defRPr cap="all"/>
          </a:pPr>
          <a:r>
            <a:rPr lang="en-US"/>
            <a:t>Re-run analysis to improve predictions</a:t>
          </a:r>
        </a:p>
      </dgm:t>
    </dgm:pt>
    <dgm:pt modelId="{860416AA-85B6-41E6-B1C4-125C308DD3C3}" type="parTrans" cxnId="{85DE425A-0FF7-4487-8762-C065CCF61E64}">
      <dgm:prSet/>
      <dgm:spPr/>
      <dgm:t>
        <a:bodyPr/>
        <a:lstStyle/>
        <a:p>
          <a:endParaRPr lang="en-US"/>
        </a:p>
      </dgm:t>
    </dgm:pt>
    <dgm:pt modelId="{694CCEBC-490F-4193-8716-627A50C7E443}" type="sibTrans" cxnId="{85DE425A-0FF7-4487-8762-C065CCF61E64}">
      <dgm:prSet/>
      <dgm:spPr/>
      <dgm:t>
        <a:bodyPr/>
        <a:lstStyle/>
        <a:p>
          <a:endParaRPr lang="en-US"/>
        </a:p>
      </dgm:t>
    </dgm:pt>
    <dgm:pt modelId="{C25DB66D-42EB-4BCF-82DB-3529A1055F13}" type="pres">
      <dgm:prSet presAssocID="{594B2AB2-B9AE-42CF-A11B-0F5B9372A4AB}" presName="root" presStyleCnt="0">
        <dgm:presLayoutVars>
          <dgm:dir/>
          <dgm:resizeHandles val="exact"/>
        </dgm:presLayoutVars>
      </dgm:prSet>
      <dgm:spPr/>
    </dgm:pt>
    <dgm:pt modelId="{7F8D9973-A314-46FD-BC57-7D9A65ED67BB}" type="pres">
      <dgm:prSet presAssocID="{F42182C1-6DB4-40DA-99C5-0101BAE90833}" presName="compNode" presStyleCnt="0"/>
      <dgm:spPr/>
    </dgm:pt>
    <dgm:pt modelId="{07EF7727-468E-4C24-B48D-C1688029A10F}" type="pres">
      <dgm:prSet presAssocID="{F42182C1-6DB4-40DA-99C5-0101BAE90833}" presName="iconBgRect" presStyleLbl="bgShp" presStyleIdx="0" presStyleCnt="2"/>
      <dgm:spPr/>
    </dgm:pt>
    <dgm:pt modelId="{73E58957-E813-44C0-90C7-CA3F310FEBC6}" type="pres">
      <dgm:prSet presAssocID="{F42182C1-6DB4-40DA-99C5-0101BAE908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DFF21970-D042-4EA2-BFA3-A80A9AA3F165}" type="pres">
      <dgm:prSet presAssocID="{F42182C1-6DB4-40DA-99C5-0101BAE90833}" presName="spaceRect" presStyleCnt="0"/>
      <dgm:spPr/>
    </dgm:pt>
    <dgm:pt modelId="{CF9D4130-F851-444F-AC5B-1A96ED0A0CC9}" type="pres">
      <dgm:prSet presAssocID="{F42182C1-6DB4-40DA-99C5-0101BAE90833}" presName="textRect" presStyleLbl="revTx" presStyleIdx="0" presStyleCnt="2">
        <dgm:presLayoutVars>
          <dgm:chMax val="1"/>
          <dgm:chPref val="1"/>
        </dgm:presLayoutVars>
      </dgm:prSet>
      <dgm:spPr/>
    </dgm:pt>
    <dgm:pt modelId="{841632A7-CDD9-43DA-943B-D930152756DA}" type="pres">
      <dgm:prSet presAssocID="{F3C02AF9-2AD6-4598-93EA-7A28CA88377B}" presName="sibTrans" presStyleCnt="0"/>
      <dgm:spPr/>
    </dgm:pt>
    <dgm:pt modelId="{700E6D0D-C824-4209-AEEA-3669DE052740}" type="pres">
      <dgm:prSet presAssocID="{D0A81A69-91AC-4CA2-8B89-5814D3E17E22}" presName="compNode" presStyleCnt="0"/>
      <dgm:spPr/>
    </dgm:pt>
    <dgm:pt modelId="{BED05C00-58D0-4CEF-8243-254095DA1428}" type="pres">
      <dgm:prSet presAssocID="{D0A81A69-91AC-4CA2-8B89-5814D3E17E22}" presName="iconBgRect" presStyleLbl="bgShp" presStyleIdx="1" presStyleCnt="2"/>
      <dgm:spPr/>
    </dgm:pt>
    <dgm:pt modelId="{4F02D481-8B29-406A-B9D2-BFD7A4120669}" type="pres">
      <dgm:prSet presAssocID="{D0A81A69-91AC-4CA2-8B89-5814D3E17E2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5BD82BF3-E744-4AE9-B8FC-3EB89E6BE670}" type="pres">
      <dgm:prSet presAssocID="{D0A81A69-91AC-4CA2-8B89-5814D3E17E22}" presName="spaceRect" presStyleCnt="0"/>
      <dgm:spPr/>
    </dgm:pt>
    <dgm:pt modelId="{2A5CFC6B-BD9A-4FCA-BF8A-19AABFFDD498}" type="pres">
      <dgm:prSet presAssocID="{D0A81A69-91AC-4CA2-8B89-5814D3E17E22}" presName="textRect" presStyleLbl="revTx" presStyleIdx="1" presStyleCnt="2">
        <dgm:presLayoutVars>
          <dgm:chMax val="1"/>
          <dgm:chPref val="1"/>
        </dgm:presLayoutVars>
      </dgm:prSet>
      <dgm:spPr/>
    </dgm:pt>
  </dgm:ptLst>
  <dgm:cxnLst>
    <dgm:cxn modelId="{85DE425A-0FF7-4487-8762-C065CCF61E64}" srcId="{594B2AB2-B9AE-42CF-A11B-0F5B9372A4AB}" destId="{D0A81A69-91AC-4CA2-8B89-5814D3E17E22}" srcOrd="1" destOrd="0" parTransId="{860416AA-85B6-41E6-B1C4-125C308DD3C3}" sibTransId="{694CCEBC-490F-4193-8716-627A50C7E443}"/>
    <dgm:cxn modelId="{F9A44F83-A6AF-46C2-9A05-83E90B2386E5}" type="presOf" srcId="{D0A81A69-91AC-4CA2-8B89-5814D3E17E22}" destId="{2A5CFC6B-BD9A-4FCA-BF8A-19AABFFDD498}" srcOrd="0" destOrd="0" presId="urn:microsoft.com/office/officeart/2018/5/layout/IconCircleLabelList"/>
    <dgm:cxn modelId="{2D342DB5-712B-4BF7-B314-AF8737B97125}" srcId="{594B2AB2-B9AE-42CF-A11B-0F5B9372A4AB}" destId="{F42182C1-6DB4-40DA-99C5-0101BAE90833}" srcOrd="0" destOrd="0" parTransId="{0C3C6B77-AF2F-4DAF-99FB-A6E931CD7FE6}" sibTransId="{F3C02AF9-2AD6-4598-93EA-7A28CA88377B}"/>
    <dgm:cxn modelId="{5EE1B9D4-8B8D-4E0E-A772-8141B09D0101}" type="presOf" srcId="{594B2AB2-B9AE-42CF-A11B-0F5B9372A4AB}" destId="{C25DB66D-42EB-4BCF-82DB-3529A1055F13}" srcOrd="0" destOrd="0" presId="urn:microsoft.com/office/officeart/2018/5/layout/IconCircleLabelList"/>
    <dgm:cxn modelId="{0FAD3EEC-1805-48BE-B601-B59D5AC6DE9C}" type="presOf" srcId="{F42182C1-6DB4-40DA-99C5-0101BAE90833}" destId="{CF9D4130-F851-444F-AC5B-1A96ED0A0CC9}" srcOrd="0" destOrd="0" presId="urn:microsoft.com/office/officeart/2018/5/layout/IconCircleLabelList"/>
    <dgm:cxn modelId="{39EAE021-ECC6-4298-A404-FCECDA7E7F38}" type="presParOf" srcId="{C25DB66D-42EB-4BCF-82DB-3529A1055F13}" destId="{7F8D9973-A314-46FD-BC57-7D9A65ED67BB}" srcOrd="0" destOrd="0" presId="urn:microsoft.com/office/officeart/2018/5/layout/IconCircleLabelList"/>
    <dgm:cxn modelId="{A9436854-5EB0-4383-BA17-277B9CA9E689}" type="presParOf" srcId="{7F8D9973-A314-46FD-BC57-7D9A65ED67BB}" destId="{07EF7727-468E-4C24-B48D-C1688029A10F}" srcOrd="0" destOrd="0" presId="urn:microsoft.com/office/officeart/2018/5/layout/IconCircleLabelList"/>
    <dgm:cxn modelId="{45C7D408-3B14-4668-B9A9-D1199CBC2531}" type="presParOf" srcId="{7F8D9973-A314-46FD-BC57-7D9A65ED67BB}" destId="{73E58957-E813-44C0-90C7-CA3F310FEBC6}" srcOrd="1" destOrd="0" presId="urn:microsoft.com/office/officeart/2018/5/layout/IconCircleLabelList"/>
    <dgm:cxn modelId="{389B676A-2D73-41B1-8691-913A5962D720}" type="presParOf" srcId="{7F8D9973-A314-46FD-BC57-7D9A65ED67BB}" destId="{DFF21970-D042-4EA2-BFA3-A80A9AA3F165}" srcOrd="2" destOrd="0" presId="urn:microsoft.com/office/officeart/2018/5/layout/IconCircleLabelList"/>
    <dgm:cxn modelId="{D0195343-266B-4F3A-A16C-75BBF3D6118B}" type="presParOf" srcId="{7F8D9973-A314-46FD-BC57-7D9A65ED67BB}" destId="{CF9D4130-F851-444F-AC5B-1A96ED0A0CC9}" srcOrd="3" destOrd="0" presId="urn:microsoft.com/office/officeart/2018/5/layout/IconCircleLabelList"/>
    <dgm:cxn modelId="{64B8D9A6-E241-481F-ADF2-14852E95119F}" type="presParOf" srcId="{C25DB66D-42EB-4BCF-82DB-3529A1055F13}" destId="{841632A7-CDD9-43DA-943B-D930152756DA}" srcOrd="1" destOrd="0" presId="urn:microsoft.com/office/officeart/2018/5/layout/IconCircleLabelList"/>
    <dgm:cxn modelId="{0E78B60D-E1B2-4F8C-BB2C-6BEDA506C17A}" type="presParOf" srcId="{C25DB66D-42EB-4BCF-82DB-3529A1055F13}" destId="{700E6D0D-C824-4209-AEEA-3669DE052740}" srcOrd="2" destOrd="0" presId="urn:microsoft.com/office/officeart/2018/5/layout/IconCircleLabelList"/>
    <dgm:cxn modelId="{A64DCB55-30E8-4077-B660-5131010F42C8}" type="presParOf" srcId="{700E6D0D-C824-4209-AEEA-3669DE052740}" destId="{BED05C00-58D0-4CEF-8243-254095DA1428}" srcOrd="0" destOrd="0" presId="urn:microsoft.com/office/officeart/2018/5/layout/IconCircleLabelList"/>
    <dgm:cxn modelId="{B0A81FD9-BAC1-4E62-9968-6CBA4CA129D5}" type="presParOf" srcId="{700E6D0D-C824-4209-AEEA-3669DE052740}" destId="{4F02D481-8B29-406A-B9D2-BFD7A4120669}" srcOrd="1" destOrd="0" presId="urn:microsoft.com/office/officeart/2018/5/layout/IconCircleLabelList"/>
    <dgm:cxn modelId="{82262C6D-BF37-4FBB-99BB-7902A0489CE6}" type="presParOf" srcId="{700E6D0D-C824-4209-AEEA-3669DE052740}" destId="{5BD82BF3-E744-4AE9-B8FC-3EB89E6BE670}" srcOrd="2" destOrd="0" presId="urn:microsoft.com/office/officeart/2018/5/layout/IconCircleLabelList"/>
    <dgm:cxn modelId="{A4155F0F-8A2C-44D4-8182-8AD55568A6AA}" type="presParOf" srcId="{700E6D0D-C824-4209-AEEA-3669DE052740}" destId="{2A5CFC6B-BD9A-4FCA-BF8A-19AABFFDD49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9DF9FD-3CEB-4767-8416-6852CD7FBFA9}">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744AE5-351D-47A3-AC03-97F185CFB90F}">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06BB95-4981-4A51-9A59-2D69C65ABA13}">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Brief introduction on the data</a:t>
          </a:r>
        </a:p>
      </dsp:txBody>
      <dsp:txXfrm>
        <a:off x="75768" y="3053169"/>
        <a:ext cx="3093750" cy="720000"/>
      </dsp:txXfrm>
    </dsp:sp>
    <dsp:sp modelId="{7C1A4D0A-4133-4C1C-942D-BE70199DE62D}">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CE8CF5-2EC6-472E-AFEE-A707694300BE}">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92483B-839F-4241-A7A5-5E34660BB791}">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Findings</a:t>
          </a:r>
        </a:p>
      </dsp:txBody>
      <dsp:txXfrm>
        <a:off x="3710925" y="3053169"/>
        <a:ext cx="3093750" cy="720000"/>
      </dsp:txXfrm>
    </dsp:sp>
    <dsp:sp modelId="{28A08706-415C-45DD-943F-F818D9A69E6D}">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237F00-3B2C-443C-AED1-09F62B8E3F46}">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258E89-40BB-4588-92FE-04E520AFC01F}">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Future Action</a:t>
          </a:r>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F7727-468E-4C24-B48D-C1688029A10F}">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E58957-E813-44C0-90C7-CA3F310FEBC6}">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9D4130-F851-444F-AC5B-1A96ED0A0CC9}">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Do a sentiment analysis</a:t>
          </a:r>
        </a:p>
      </dsp:txBody>
      <dsp:txXfrm>
        <a:off x="1342800" y="3255669"/>
        <a:ext cx="3600000" cy="720000"/>
      </dsp:txXfrm>
    </dsp:sp>
    <dsp:sp modelId="{BED05C00-58D0-4CEF-8243-254095DA1428}">
      <dsp:nvSpPr>
        <dsp:cNvPr id="0" name=""/>
        <dsp:cNvSpPr/>
      </dsp:nvSpPr>
      <dsp:spPr>
        <a:xfrm>
          <a:off x="6274800" y="3756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2D481-8B29-406A-B9D2-BFD7A4120669}">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5CFC6B-BD9A-4FCA-BF8A-19AABFFDD498}">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Re-run analysis to improve predictions</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47DE9-CBAB-534F-96E5-346E5E81B7F9}" type="datetimeFigureOut">
              <a:rPr lang="en-US" smtClean="0"/>
              <a:t>5/28/20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3A96A-77DC-EA47-9DF1-54A30119CFC0}" type="slidenum">
              <a:rPr lang="en-US" smtClean="0"/>
              <a:t>‹#›</a:t>
            </a:fld>
            <a:endParaRPr lang="en-US"/>
          </a:p>
        </p:txBody>
      </p:sp>
    </p:spTree>
    <p:extLst>
      <p:ext uri="{BB962C8B-B14F-4D97-AF65-F5344CB8AC3E}">
        <p14:creationId xmlns:p14="http://schemas.microsoft.com/office/powerpoint/2010/main" val="2724844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unsplash.com/@nickxshotz?utm_source=unsplash&amp;utm_medium=referral&amp;utm_content=creditCopyText"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unsplash.com/s/photos/audience?utm_source=unsplash&amp;utm_medium=referral&amp;utm_content=creditCopyText"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As you know, my name is Ian Irizarry. I was brought on this team to identify political trends on Reddit by analyzing text data within the subreddits r/ Republican and r/ democrats. Now, before we begin, I have a quick warning. Because you are a sophisticated audience, there will be some jargon, but not much. Promise. (next slide)</a:t>
            </a:r>
          </a:p>
        </p:txBody>
      </p:sp>
      <p:sp>
        <p:nvSpPr>
          <p:cNvPr id="4" name="Slide Number Placeholder 3"/>
          <p:cNvSpPr>
            <a:spLocks noGrp="1"/>
          </p:cNvSpPr>
          <p:nvPr>
            <p:ph type="sldNum" sz="quarter" idx="5"/>
          </p:nvPr>
        </p:nvSpPr>
        <p:spPr/>
        <p:txBody>
          <a:bodyPr/>
          <a:lstStyle/>
          <a:p>
            <a:fld id="{8293A96A-77DC-EA47-9DF1-54A30119CFC0}" type="slidenum">
              <a:rPr lang="en-US" smtClean="0"/>
              <a:t>1</a:t>
            </a:fld>
            <a:endParaRPr lang="en-US"/>
          </a:p>
        </p:txBody>
      </p:sp>
    </p:spTree>
    <p:extLst>
      <p:ext uri="{BB962C8B-B14F-4D97-AF65-F5344CB8AC3E}">
        <p14:creationId xmlns:p14="http://schemas.microsoft.com/office/powerpoint/2010/main" val="499511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be clear, this game show still has rules (change slide)</a:t>
            </a:r>
          </a:p>
        </p:txBody>
      </p:sp>
      <p:sp>
        <p:nvSpPr>
          <p:cNvPr id="4" name="Slide Number Placeholder 3"/>
          <p:cNvSpPr>
            <a:spLocks noGrp="1"/>
          </p:cNvSpPr>
          <p:nvPr>
            <p:ph type="sldNum" sz="quarter" idx="5"/>
          </p:nvPr>
        </p:nvSpPr>
        <p:spPr/>
        <p:txBody>
          <a:bodyPr/>
          <a:lstStyle/>
          <a:p>
            <a:fld id="{8293A96A-77DC-EA47-9DF1-54A30119CFC0}" type="slidenum">
              <a:rPr lang="en-US" smtClean="0"/>
              <a:t>10</a:t>
            </a:fld>
            <a:endParaRPr lang="en-US"/>
          </a:p>
        </p:txBody>
      </p:sp>
    </p:spTree>
    <p:extLst>
      <p:ext uri="{BB962C8B-B14F-4D97-AF65-F5344CB8AC3E}">
        <p14:creationId xmlns:p14="http://schemas.microsoft.com/office/powerpoint/2010/main" val="3944247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rule (click): silence is key. This means, I want you to play, without actually answering out loud. If you want to, throw it in Slack.</a:t>
            </a:r>
          </a:p>
          <a:p>
            <a:r>
              <a:rPr lang="en-US" dirty="0"/>
              <a:t>The second rule (click): enjoy the show. This means exactly how it sounds. It is my hope that this will be a fun little break from our busy days.</a:t>
            </a:r>
          </a:p>
        </p:txBody>
      </p:sp>
      <p:sp>
        <p:nvSpPr>
          <p:cNvPr id="4" name="Slide Number Placeholder 3"/>
          <p:cNvSpPr>
            <a:spLocks noGrp="1"/>
          </p:cNvSpPr>
          <p:nvPr>
            <p:ph type="sldNum" sz="quarter" idx="5"/>
          </p:nvPr>
        </p:nvSpPr>
        <p:spPr/>
        <p:txBody>
          <a:bodyPr/>
          <a:lstStyle/>
          <a:p>
            <a:fld id="{8293A96A-77DC-EA47-9DF1-54A30119CFC0}" type="slidenum">
              <a:rPr lang="en-US" smtClean="0"/>
              <a:t>11</a:t>
            </a:fld>
            <a:endParaRPr lang="en-US"/>
          </a:p>
        </p:txBody>
      </p:sp>
    </p:spTree>
    <p:extLst>
      <p:ext uri="{BB962C8B-B14F-4D97-AF65-F5344CB8AC3E}">
        <p14:creationId xmlns:p14="http://schemas.microsoft.com/office/powerpoint/2010/main" val="262298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went over the basic rules of the game but now you’re wondering: “how do we play?”.</a:t>
            </a:r>
          </a:p>
          <a:p>
            <a:endParaRPr lang="en-US" dirty="0"/>
          </a:p>
          <a:p>
            <a:r>
              <a:rPr lang="en-US" dirty="0"/>
              <a:t>Unlike an NLP model, the game is simple: I give you an actual reddit title post and you tell me quietly, to yourself, what subreddit you think the title appeared in: r/Republican or r/democrats. Since the data is new to you, you are my testing group.</a:t>
            </a:r>
          </a:p>
          <a:p>
            <a:endParaRPr lang="en-US" dirty="0"/>
          </a:p>
          <a:p>
            <a:r>
              <a:rPr lang="en-US" dirty="0"/>
              <a:t>At the end of each round, I will tell you the answer. Each round will be harder than the last and the 3</a:t>
            </a:r>
            <a:r>
              <a:rPr lang="en-US" baseline="30000" dirty="0"/>
              <a:t>rd</a:t>
            </a:r>
            <a:r>
              <a:rPr lang="en-US" dirty="0"/>
              <a:t> may make you wonder.</a:t>
            </a:r>
          </a:p>
        </p:txBody>
      </p:sp>
      <p:sp>
        <p:nvSpPr>
          <p:cNvPr id="4" name="Slide Number Placeholder 3"/>
          <p:cNvSpPr>
            <a:spLocks noGrp="1"/>
          </p:cNvSpPr>
          <p:nvPr>
            <p:ph type="sldNum" sz="quarter" idx="5"/>
          </p:nvPr>
        </p:nvSpPr>
        <p:spPr/>
        <p:txBody>
          <a:bodyPr/>
          <a:lstStyle/>
          <a:p>
            <a:fld id="{8293A96A-77DC-EA47-9DF1-54A30119CFC0}" type="slidenum">
              <a:rPr lang="en-US" smtClean="0"/>
              <a:t>12</a:t>
            </a:fld>
            <a:endParaRPr lang="en-US"/>
          </a:p>
        </p:txBody>
      </p:sp>
    </p:spTree>
    <p:extLst>
      <p:ext uri="{BB962C8B-B14F-4D97-AF65-F5344CB8AC3E}">
        <p14:creationId xmlns:p14="http://schemas.microsoft.com/office/powerpoint/2010/main" val="4112425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round 1 begins now. Who said it? (change slide)</a:t>
            </a:r>
          </a:p>
        </p:txBody>
      </p:sp>
      <p:sp>
        <p:nvSpPr>
          <p:cNvPr id="4" name="Slide Number Placeholder 3"/>
          <p:cNvSpPr>
            <a:spLocks noGrp="1"/>
          </p:cNvSpPr>
          <p:nvPr>
            <p:ph type="sldNum" sz="quarter" idx="5"/>
          </p:nvPr>
        </p:nvSpPr>
        <p:spPr/>
        <p:txBody>
          <a:bodyPr/>
          <a:lstStyle/>
          <a:p>
            <a:fld id="{8293A96A-77DC-EA47-9DF1-54A30119CFC0}" type="slidenum">
              <a:rPr lang="en-US" smtClean="0"/>
              <a:t>13</a:t>
            </a:fld>
            <a:endParaRPr lang="en-US"/>
          </a:p>
        </p:txBody>
      </p:sp>
    </p:spTree>
    <p:extLst>
      <p:ext uri="{BB962C8B-B14F-4D97-AF65-F5344CB8AC3E}">
        <p14:creationId xmlns:p14="http://schemas.microsoft.com/office/powerpoint/2010/main" val="3265316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guesses?</a:t>
            </a:r>
          </a:p>
          <a:p>
            <a:r>
              <a:rPr lang="en-US" dirty="0"/>
              <a:t>(silently)</a:t>
            </a:r>
          </a:p>
          <a:p>
            <a:r>
              <a:rPr lang="en-US" dirty="0"/>
              <a:t>3</a:t>
            </a:r>
          </a:p>
          <a:p>
            <a:r>
              <a:rPr lang="en-US" dirty="0"/>
              <a:t>2</a:t>
            </a:r>
          </a:p>
          <a:p>
            <a:r>
              <a:rPr lang="en-US" dirty="0"/>
              <a:t>1</a:t>
            </a:r>
          </a:p>
          <a:p>
            <a:r>
              <a:rPr lang="en-US" dirty="0"/>
              <a:t>The answer is: (change slide)</a:t>
            </a:r>
          </a:p>
        </p:txBody>
      </p:sp>
      <p:sp>
        <p:nvSpPr>
          <p:cNvPr id="4" name="Slide Number Placeholder 3"/>
          <p:cNvSpPr>
            <a:spLocks noGrp="1"/>
          </p:cNvSpPr>
          <p:nvPr>
            <p:ph type="sldNum" sz="quarter" idx="5"/>
          </p:nvPr>
        </p:nvSpPr>
        <p:spPr/>
        <p:txBody>
          <a:bodyPr/>
          <a:lstStyle/>
          <a:p>
            <a:fld id="{8293A96A-77DC-EA47-9DF1-54A30119CFC0}" type="slidenum">
              <a:rPr lang="en-US" smtClean="0"/>
              <a:t>14</a:t>
            </a:fld>
            <a:endParaRPr lang="en-US"/>
          </a:p>
        </p:txBody>
      </p:sp>
    </p:spTree>
    <p:extLst>
      <p:ext uri="{BB962C8B-B14F-4D97-AF65-F5344CB8AC3E}">
        <p14:creationId xmlns:p14="http://schemas.microsoft.com/office/powerpoint/2010/main" val="576682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our model and the actual subreddit the title was found in, the correct answer is r/democrats. (change slide)</a:t>
            </a:r>
          </a:p>
        </p:txBody>
      </p:sp>
      <p:sp>
        <p:nvSpPr>
          <p:cNvPr id="4" name="Slide Number Placeholder 3"/>
          <p:cNvSpPr>
            <a:spLocks noGrp="1"/>
          </p:cNvSpPr>
          <p:nvPr>
            <p:ph type="sldNum" sz="quarter" idx="5"/>
          </p:nvPr>
        </p:nvSpPr>
        <p:spPr/>
        <p:txBody>
          <a:bodyPr/>
          <a:lstStyle/>
          <a:p>
            <a:fld id="{8293A96A-77DC-EA47-9DF1-54A30119CFC0}" type="slidenum">
              <a:rPr lang="en-US" smtClean="0"/>
              <a:t>15</a:t>
            </a:fld>
            <a:endParaRPr lang="en-US"/>
          </a:p>
        </p:txBody>
      </p:sp>
    </p:spTree>
    <p:extLst>
      <p:ext uri="{BB962C8B-B14F-4D97-AF65-F5344CB8AC3E}">
        <p14:creationId xmlns:p14="http://schemas.microsoft.com/office/powerpoint/2010/main" val="1273093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Round 2. Who said it.(change slides)</a:t>
            </a:r>
          </a:p>
        </p:txBody>
      </p:sp>
      <p:sp>
        <p:nvSpPr>
          <p:cNvPr id="4" name="Slide Number Placeholder 3"/>
          <p:cNvSpPr>
            <a:spLocks noGrp="1"/>
          </p:cNvSpPr>
          <p:nvPr>
            <p:ph type="sldNum" sz="quarter" idx="5"/>
          </p:nvPr>
        </p:nvSpPr>
        <p:spPr/>
        <p:txBody>
          <a:bodyPr/>
          <a:lstStyle/>
          <a:p>
            <a:fld id="{8293A96A-77DC-EA47-9DF1-54A30119CFC0}" type="slidenum">
              <a:rPr lang="en-US" smtClean="0"/>
              <a:t>16</a:t>
            </a:fld>
            <a:endParaRPr lang="en-US"/>
          </a:p>
        </p:txBody>
      </p:sp>
    </p:spTree>
    <p:extLst>
      <p:ext uri="{BB962C8B-B14F-4D97-AF65-F5344CB8AC3E}">
        <p14:creationId xmlns:p14="http://schemas.microsoft.com/office/powerpoint/2010/main" val="4001381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guesses?</a:t>
            </a:r>
          </a:p>
          <a:p>
            <a:r>
              <a:rPr lang="en-US" dirty="0"/>
              <a:t>(silently)</a:t>
            </a:r>
          </a:p>
          <a:p>
            <a:r>
              <a:rPr lang="en-US" dirty="0"/>
              <a:t>3</a:t>
            </a:r>
          </a:p>
          <a:p>
            <a:r>
              <a:rPr lang="en-US" dirty="0"/>
              <a:t>2</a:t>
            </a:r>
          </a:p>
          <a:p>
            <a:r>
              <a:rPr lang="en-U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Survey says: (change slide)</a:t>
            </a:r>
          </a:p>
        </p:txBody>
      </p:sp>
      <p:sp>
        <p:nvSpPr>
          <p:cNvPr id="4" name="Slide Number Placeholder 3"/>
          <p:cNvSpPr>
            <a:spLocks noGrp="1"/>
          </p:cNvSpPr>
          <p:nvPr>
            <p:ph type="sldNum" sz="quarter" idx="5"/>
          </p:nvPr>
        </p:nvSpPr>
        <p:spPr/>
        <p:txBody>
          <a:bodyPr/>
          <a:lstStyle/>
          <a:p>
            <a:fld id="{8293A96A-77DC-EA47-9DF1-54A30119CFC0}" type="slidenum">
              <a:rPr lang="en-US" smtClean="0"/>
              <a:t>17</a:t>
            </a:fld>
            <a:endParaRPr lang="en-US"/>
          </a:p>
        </p:txBody>
      </p:sp>
    </p:spTree>
    <p:extLst>
      <p:ext uri="{BB962C8B-B14F-4D97-AF65-F5344CB8AC3E}">
        <p14:creationId xmlns:p14="http://schemas.microsoft.com/office/powerpoint/2010/main" val="2141419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our model and the actual subreddit the title was found in, the correct answer is r/Republican. (change slide)</a:t>
            </a:r>
          </a:p>
        </p:txBody>
      </p:sp>
      <p:sp>
        <p:nvSpPr>
          <p:cNvPr id="4" name="Slide Number Placeholder 3"/>
          <p:cNvSpPr>
            <a:spLocks noGrp="1"/>
          </p:cNvSpPr>
          <p:nvPr>
            <p:ph type="sldNum" sz="quarter" idx="5"/>
          </p:nvPr>
        </p:nvSpPr>
        <p:spPr/>
        <p:txBody>
          <a:bodyPr/>
          <a:lstStyle/>
          <a:p>
            <a:fld id="{8293A96A-77DC-EA47-9DF1-54A30119CFC0}" type="slidenum">
              <a:rPr lang="en-US" smtClean="0"/>
              <a:t>18</a:t>
            </a:fld>
            <a:endParaRPr lang="en-US"/>
          </a:p>
        </p:txBody>
      </p:sp>
    </p:spTree>
    <p:extLst>
      <p:ext uri="{BB962C8B-B14F-4D97-AF65-F5344CB8AC3E}">
        <p14:creationId xmlns:p14="http://schemas.microsoft.com/office/powerpoint/2010/main" val="1776458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round three. Our final round. Who said it! (change slide)</a:t>
            </a:r>
          </a:p>
        </p:txBody>
      </p:sp>
      <p:sp>
        <p:nvSpPr>
          <p:cNvPr id="4" name="Slide Number Placeholder 3"/>
          <p:cNvSpPr>
            <a:spLocks noGrp="1"/>
          </p:cNvSpPr>
          <p:nvPr>
            <p:ph type="sldNum" sz="quarter" idx="5"/>
          </p:nvPr>
        </p:nvSpPr>
        <p:spPr/>
        <p:txBody>
          <a:bodyPr/>
          <a:lstStyle/>
          <a:p>
            <a:fld id="{8293A96A-77DC-EA47-9DF1-54A30119CFC0}" type="slidenum">
              <a:rPr lang="en-US" smtClean="0"/>
              <a:t>19</a:t>
            </a:fld>
            <a:endParaRPr lang="en-US"/>
          </a:p>
        </p:txBody>
      </p:sp>
    </p:spTree>
    <p:extLst>
      <p:ext uri="{BB962C8B-B14F-4D97-AF65-F5344CB8AC3E}">
        <p14:creationId xmlns:p14="http://schemas.microsoft.com/office/powerpoint/2010/main" val="1161670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just to keep us on track, here is an overview of what we are going to be focusing on:</a:t>
            </a:r>
          </a:p>
          <a:p>
            <a:endParaRPr lang="en-US" dirty="0"/>
          </a:p>
          <a:p>
            <a:r>
              <a:rPr lang="en-US" dirty="0"/>
              <a:t>First, a quick overview of the data. This is primarily going to cover some quick observations of the data before gathering it.</a:t>
            </a:r>
          </a:p>
          <a:p>
            <a:endParaRPr lang="en-US" dirty="0"/>
          </a:p>
          <a:p>
            <a:r>
              <a:rPr lang="en-US" dirty="0"/>
              <a:t>Second, we come to the findings. This is where I show you how the model performed and what key words were the strongest predictors for determining one subreddit over the other. Plus I have a small bonus to help better understand NLP.</a:t>
            </a:r>
          </a:p>
          <a:p>
            <a:endParaRPr lang="en-US" dirty="0"/>
          </a:p>
          <a:p>
            <a:r>
              <a:rPr lang="en-US" dirty="0"/>
              <a:t>Finally, we will discuss future actions. This analysis revealed a lot and we should go over that.</a:t>
            </a:r>
          </a:p>
          <a:p>
            <a:endParaRPr lang="en-US" dirty="0"/>
          </a:p>
          <a:p>
            <a:r>
              <a:rPr lang="en-US" dirty="0"/>
              <a:t>So here we go (change slide).</a:t>
            </a:r>
          </a:p>
        </p:txBody>
      </p:sp>
      <p:sp>
        <p:nvSpPr>
          <p:cNvPr id="4" name="Slide Number Placeholder 3"/>
          <p:cNvSpPr>
            <a:spLocks noGrp="1"/>
          </p:cNvSpPr>
          <p:nvPr>
            <p:ph type="sldNum" sz="quarter" idx="5"/>
          </p:nvPr>
        </p:nvSpPr>
        <p:spPr/>
        <p:txBody>
          <a:bodyPr/>
          <a:lstStyle/>
          <a:p>
            <a:fld id="{8293A96A-77DC-EA47-9DF1-54A30119CFC0}" type="slidenum">
              <a:rPr lang="en-US" smtClean="0"/>
              <a:t>2</a:t>
            </a:fld>
            <a:endParaRPr lang="en-US"/>
          </a:p>
        </p:txBody>
      </p:sp>
    </p:spTree>
    <p:extLst>
      <p:ext uri="{BB962C8B-B14F-4D97-AF65-F5344CB8AC3E}">
        <p14:creationId xmlns:p14="http://schemas.microsoft.com/office/powerpoint/2010/main" val="899300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you guess?</a:t>
            </a:r>
          </a:p>
          <a:p>
            <a:r>
              <a:rPr lang="en-US" dirty="0"/>
              <a:t>(silently)</a:t>
            </a:r>
          </a:p>
          <a:p>
            <a:r>
              <a:rPr lang="en-US" dirty="0"/>
              <a:t>3</a:t>
            </a:r>
          </a:p>
          <a:p>
            <a:r>
              <a:rPr lang="en-US" dirty="0"/>
              <a:t>2</a:t>
            </a:r>
          </a:p>
          <a:p>
            <a:r>
              <a:rPr lang="en-US" dirty="0"/>
              <a:t>1</a:t>
            </a:r>
          </a:p>
          <a:p>
            <a:r>
              <a:rPr lang="en-US" dirty="0"/>
              <a:t>(change slide)</a:t>
            </a:r>
          </a:p>
        </p:txBody>
      </p:sp>
      <p:sp>
        <p:nvSpPr>
          <p:cNvPr id="4" name="Slide Number Placeholder 3"/>
          <p:cNvSpPr>
            <a:spLocks noGrp="1"/>
          </p:cNvSpPr>
          <p:nvPr>
            <p:ph type="sldNum" sz="quarter" idx="5"/>
          </p:nvPr>
        </p:nvSpPr>
        <p:spPr/>
        <p:txBody>
          <a:bodyPr/>
          <a:lstStyle/>
          <a:p>
            <a:fld id="{8293A96A-77DC-EA47-9DF1-54A30119CFC0}" type="slidenum">
              <a:rPr lang="en-US" smtClean="0"/>
              <a:t>20</a:t>
            </a:fld>
            <a:endParaRPr lang="en-US"/>
          </a:p>
        </p:txBody>
      </p:sp>
    </p:spTree>
    <p:extLst>
      <p:ext uri="{BB962C8B-B14F-4D97-AF65-F5344CB8AC3E}">
        <p14:creationId xmlns:p14="http://schemas.microsoft.com/office/powerpoint/2010/main" val="2380265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guessed, r/ Republican, then you might be my model which did get a lot right but in this case, not so much. (change slide)</a:t>
            </a:r>
          </a:p>
        </p:txBody>
      </p:sp>
      <p:sp>
        <p:nvSpPr>
          <p:cNvPr id="4" name="Slide Number Placeholder 3"/>
          <p:cNvSpPr>
            <a:spLocks noGrp="1"/>
          </p:cNvSpPr>
          <p:nvPr>
            <p:ph type="sldNum" sz="quarter" idx="5"/>
          </p:nvPr>
        </p:nvSpPr>
        <p:spPr/>
        <p:txBody>
          <a:bodyPr/>
          <a:lstStyle/>
          <a:p>
            <a:fld id="{8293A96A-77DC-EA47-9DF1-54A30119CFC0}" type="slidenum">
              <a:rPr lang="en-US" smtClean="0"/>
              <a:t>21</a:t>
            </a:fld>
            <a:endParaRPr lang="en-US"/>
          </a:p>
        </p:txBody>
      </p:sp>
    </p:spTree>
    <p:extLst>
      <p:ext uri="{BB962C8B-B14F-4D97-AF65-F5344CB8AC3E}">
        <p14:creationId xmlns:p14="http://schemas.microsoft.com/office/powerpoint/2010/main" val="2387450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because the actual answer is (change slide)</a:t>
            </a:r>
          </a:p>
        </p:txBody>
      </p:sp>
      <p:sp>
        <p:nvSpPr>
          <p:cNvPr id="4" name="Slide Number Placeholder 3"/>
          <p:cNvSpPr>
            <a:spLocks noGrp="1"/>
          </p:cNvSpPr>
          <p:nvPr>
            <p:ph type="sldNum" sz="quarter" idx="5"/>
          </p:nvPr>
        </p:nvSpPr>
        <p:spPr/>
        <p:txBody>
          <a:bodyPr/>
          <a:lstStyle/>
          <a:p>
            <a:fld id="{8293A96A-77DC-EA47-9DF1-54A30119CFC0}" type="slidenum">
              <a:rPr lang="en-US" smtClean="0"/>
              <a:t>22</a:t>
            </a:fld>
            <a:endParaRPr lang="en-US"/>
          </a:p>
        </p:txBody>
      </p:sp>
    </p:spTree>
    <p:extLst>
      <p:ext uri="{BB962C8B-B14F-4D97-AF65-F5344CB8AC3E}">
        <p14:creationId xmlns:p14="http://schemas.microsoft.com/office/powerpoint/2010/main" val="36328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r/democrats! ( change slide)</a:t>
            </a:r>
          </a:p>
        </p:txBody>
      </p:sp>
      <p:sp>
        <p:nvSpPr>
          <p:cNvPr id="4" name="Slide Number Placeholder 3"/>
          <p:cNvSpPr>
            <a:spLocks noGrp="1"/>
          </p:cNvSpPr>
          <p:nvPr>
            <p:ph type="sldNum" sz="quarter" idx="5"/>
          </p:nvPr>
        </p:nvSpPr>
        <p:spPr/>
        <p:txBody>
          <a:bodyPr/>
          <a:lstStyle/>
          <a:p>
            <a:fld id="{8293A96A-77DC-EA47-9DF1-54A30119CFC0}" type="slidenum">
              <a:rPr lang="en-US" smtClean="0"/>
              <a:t>23</a:t>
            </a:fld>
            <a:endParaRPr lang="en-US"/>
          </a:p>
        </p:txBody>
      </p:sp>
    </p:spTree>
    <p:extLst>
      <p:ext uri="{BB962C8B-B14F-4D97-AF65-F5344CB8AC3E}">
        <p14:creationId xmlns:p14="http://schemas.microsoft.com/office/powerpoint/2010/main" val="2017832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all fun aside, what happened here? (change slide)</a:t>
            </a:r>
          </a:p>
        </p:txBody>
      </p:sp>
      <p:sp>
        <p:nvSpPr>
          <p:cNvPr id="4" name="Slide Number Placeholder 3"/>
          <p:cNvSpPr>
            <a:spLocks noGrp="1"/>
          </p:cNvSpPr>
          <p:nvPr>
            <p:ph type="sldNum" sz="quarter" idx="5"/>
          </p:nvPr>
        </p:nvSpPr>
        <p:spPr/>
        <p:txBody>
          <a:bodyPr/>
          <a:lstStyle/>
          <a:p>
            <a:fld id="{8293A96A-77DC-EA47-9DF1-54A30119CFC0}" type="slidenum">
              <a:rPr lang="en-US" smtClean="0"/>
              <a:t>24</a:t>
            </a:fld>
            <a:endParaRPr lang="en-US"/>
          </a:p>
        </p:txBody>
      </p:sp>
    </p:spTree>
    <p:extLst>
      <p:ext uri="{BB962C8B-B14F-4D97-AF65-F5344CB8AC3E}">
        <p14:creationId xmlns:p14="http://schemas.microsoft.com/office/powerpoint/2010/main" val="999287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These are the words with the strongest probability of predicting whether they came from the Republican or democrats subreddit.</a:t>
            </a:r>
          </a:p>
          <a:p>
            <a:pPr marL="0" indent="0">
              <a:buNone/>
            </a:pPr>
            <a:endParaRPr lang="en-US" dirty="0"/>
          </a:p>
          <a:p>
            <a:pPr marL="0" indent="0">
              <a:buNone/>
            </a:pPr>
            <a:r>
              <a:rPr lang="en-US" dirty="0"/>
              <a:t>In the left table, are the values that will most likely lead to a republican prediction. On the right, the democrats.</a:t>
            </a:r>
          </a:p>
          <a:p>
            <a:pPr marL="0" indent="0">
              <a:buNone/>
            </a:pPr>
            <a:endParaRPr lang="en-US" dirty="0"/>
          </a:p>
          <a:p>
            <a:pPr marL="0" indent="0">
              <a:buNone/>
            </a:pPr>
            <a:r>
              <a:rPr lang="en-US" dirty="0"/>
              <a:t>If you are looking at the ”probs” section, you will notice really high numbers on the left table and really low numbers on the right table. The reason for that is because our model’s goal was to predict Republicans for us. So the higher probability shows the likelihood of us being able to do so. The lower probability indicates a low likelihood which means it inevitably would indicate the democrats subreddit.</a:t>
            </a:r>
          </a:p>
          <a:p>
            <a:pPr marL="0" indent="0">
              <a:buNone/>
            </a:pPr>
            <a:endParaRPr lang="en-US" dirty="0"/>
          </a:p>
          <a:p>
            <a:pPr marL="0" indent="0">
              <a:buNone/>
            </a:pPr>
            <a:r>
              <a:rPr lang="en-US" dirty="0"/>
              <a:t>So, in short, if you had this information, you probably would have made better predictions, if your predictions were wrong. (next slide)</a:t>
            </a:r>
          </a:p>
        </p:txBody>
      </p:sp>
      <p:sp>
        <p:nvSpPr>
          <p:cNvPr id="4" name="Slide Number Placeholder 3"/>
          <p:cNvSpPr>
            <a:spLocks noGrp="1"/>
          </p:cNvSpPr>
          <p:nvPr>
            <p:ph type="sldNum" sz="quarter" idx="5"/>
          </p:nvPr>
        </p:nvSpPr>
        <p:spPr/>
        <p:txBody>
          <a:bodyPr/>
          <a:lstStyle/>
          <a:p>
            <a:fld id="{8293A96A-77DC-EA47-9DF1-54A30119CFC0}" type="slidenum">
              <a:rPr lang="en-US" smtClean="0"/>
              <a:t>25</a:t>
            </a:fld>
            <a:endParaRPr lang="en-US"/>
          </a:p>
        </p:txBody>
      </p:sp>
    </p:spTree>
    <p:extLst>
      <p:ext uri="{BB962C8B-B14F-4D97-AF65-F5344CB8AC3E}">
        <p14:creationId xmlns:p14="http://schemas.microsoft.com/office/powerpoint/2010/main" val="10180244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may or may not have realized that this model has some predictive power but it’s not perfect.</a:t>
            </a:r>
          </a:p>
          <a:p>
            <a:endParaRPr lang="en-US" dirty="0"/>
          </a:p>
          <a:p>
            <a:r>
              <a:rPr lang="en-US" dirty="0"/>
              <a:t>After reviewing several random samples of the title data that I gathered, I noticed that some posts contained certain predictive words that would have been indicators in the opposing subreddit.. So what should we do to improve the predictions? Do a sentiment analysis. I think that, with the proper context, we can probably determine how the same word or phrase used in both subreddits may be interpreted differently.</a:t>
            </a:r>
          </a:p>
          <a:p>
            <a:pPr marL="228600" indent="-228600">
              <a:buFont typeface="+mj-lt"/>
              <a:buAutoNum type="arabicPeriod"/>
            </a:pPr>
            <a:endParaRPr lang="en-US" dirty="0"/>
          </a:p>
          <a:p>
            <a:pPr marL="228600" indent="-228600">
              <a:buFont typeface="+mj-lt"/>
              <a:buAutoNum type="arabicPeriod"/>
            </a:pPr>
            <a:r>
              <a:rPr lang="en-US" dirty="0"/>
              <a:t>Using the information in the sentiment analysis, the next goal might be to find a way to apply weights to certain words as stronger predictors of whether it’s republican or democrat.</a:t>
            </a:r>
          </a:p>
          <a:p>
            <a:pPr marL="228600" indent="-228600">
              <a:buFont typeface="+mj-lt"/>
              <a:buAutoNum type="arabicPeriod"/>
            </a:pPr>
            <a:endParaRPr lang="en-US" dirty="0"/>
          </a:p>
          <a:p>
            <a:pPr marL="0" indent="0">
              <a:buFont typeface="+mj-lt"/>
              <a:buNone/>
            </a:pPr>
            <a:r>
              <a:rPr lang="en-US" dirty="0"/>
              <a:t>So, with this all said and done…(change slide)</a:t>
            </a:r>
          </a:p>
        </p:txBody>
      </p:sp>
      <p:sp>
        <p:nvSpPr>
          <p:cNvPr id="4" name="Slide Number Placeholder 3"/>
          <p:cNvSpPr>
            <a:spLocks noGrp="1"/>
          </p:cNvSpPr>
          <p:nvPr>
            <p:ph type="sldNum" sz="quarter" idx="5"/>
          </p:nvPr>
        </p:nvSpPr>
        <p:spPr/>
        <p:txBody>
          <a:bodyPr/>
          <a:lstStyle/>
          <a:p>
            <a:fld id="{8293A96A-77DC-EA47-9DF1-54A30119CFC0}" type="slidenum">
              <a:rPr lang="en-US" smtClean="0"/>
              <a:t>27</a:t>
            </a:fld>
            <a:endParaRPr lang="en-US"/>
          </a:p>
        </p:txBody>
      </p:sp>
    </p:spTree>
    <p:extLst>
      <p:ext uri="{BB962C8B-B14F-4D97-AF65-F5344CB8AC3E}">
        <p14:creationId xmlns:p14="http://schemas.microsoft.com/office/powerpoint/2010/main" val="532680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playing ‘Who Said It’ and remember, I’m not wrong, but my model might be.</a:t>
            </a:r>
          </a:p>
          <a:p>
            <a:endParaRPr lang="en-US" dirty="0"/>
          </a:p>
          <a:p>
            <a:endParaRPr lang="en-US" dirty="0"/>
          </a:p>
          <a:p>
            <a:r>
              <a:rPr lang="en-US" dirty="0"/>
              <a:t>Questions?</a:t>
            </a:r>
          </a:p>
        </p:txBody>
      </p:sp>
      <p:sp>
        <p:nvSpPr>
          <p:cNvPr id="4" name="Slide Number Placeholder 3"/>
          <p:cNvSpPr>
            <a:spLocks noGrp="1"/>
          </p:cNvSpPr>
          <p:nvPr>
            <p:ph type="sldNum" sz="quarter" idx="5"/>
          </p:nvPr>
        </p:nvSpPr>
        <p:spPr/>
        <p:txBody>
          <a:bodyPr/>
          <a:lstStyle/>
          <a:p>
            <a:fld id="{8293A96A-77DC-EA47-9DF1-54A30119CFC0}" type="slidenum">
              <a:rPr lang="en-US" smtClean="0"/>
              <a:t>28</a:t>
            </a:fld>
            <a:endParaRPr lang="en-US"/>
          </a:p>
        </p:txBody>
      </p:sp>
    </p:spTree>
    <p:extLst>
      <p:ext uri="{BB962C8B-B14F-4D97-AF65-F5344CB8AC3E}">
        <p14:creationId xmlns:p14="http://schemas.microsoft.com/office/powerpoint/2010/main" val="3124974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we begin, I want to introduce the term that guided this analysis: Natural Language Processing, or NLP for short.</a:t>
            </a:r>
          </a:p>
          <a:p>
            <a:endParaRPr lang="en-US" dirty="0"/>
          </a:p>
          <a:p>
            <a:r>
              <a:rPr lang="en-US" dirty="0"/>
              <a:t>As I thought about explaining NLP, I asked myself how to best explain it as a concept. What would be the best way to demonstrate what NLP is? Then it hit me. But before I show you what that is. Let's cover the material and the model a little bit. (change slide)</a:t>
            </a:r>
          </a:p>
        </p:txBody>
      </p:sp>
      <p:sp>
        <p:nvSpPr>
          <p:cNvPr id="4" name="Slide Number Placeholder 3"/>
          <p:cNvSpPr>
            <a:spLocks noGrp="1"/>
          </p:cNvSpPr>
          <p:nvPr>
            <p:ph type="sldNum" sz="quarter" idx="5"/>
          </p:nvPr>
        </p:nvSpPr>
        <p:spPr/>
        <p:txBody>
          <a:bodyPr/>
          <a:lstStyle/>
          <a:p>
            <a:fld id="{8293A96A-77DC-EA47-9DF1-54A30119CFC0}" type="slidenum">
              <a:rPr lang="en-US" smtClean="0"/>
              <a:t>3</a:t>
            </a:fld>
            <a:endParaRPr lang="en-US"/>
          </a:p>
        </p:txBody>
      </p:sp>
    </p:spTree>
    <p:extLst>
      <p:ext uri="{BB962C8B-B14F-4D97-AF65-F5344CB8AC3E}">
        <p14:creationId xmlns:p14="http://schemas.microsoft.com/office/powerpoint/2010/main" val="1989610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part of my analysis process, I used </a:t>
            </a:r>
            <a:r>
              <a:rPr lang="en-US" dirty="0" err="1"/>
              <a:t>Reddits</a:t>
            </a:r>
            <a:r>
              <a:rPr lang="en-US" dirty="0"/>
              <a:t> API (or </a:t>
            </a:r>
            <a:r>
              <a:rPr lang="en-US" dirty="0" err="1"/>
              <a:t>Appliction</a:t>
            </a:r>
            <a:r>
              <a:rPr lang="en-US" dirty="0"/>
              <a:t> programming interface) to pull data from two subreddits: r/Republican and r/democrats.</a:t>
            </a:r>
          </a:p>
          <a:p>
            <a:endParaRPr lang="en-US" dirty="0"/>
          </a:p>
          <a:p>
            <a:r>
              <a:rPr lang="en-US" dirty="0"/>
              <a:t>As you can see in this image, democrats have more members but potentially less active users compared to the republican subreddits membership to membership online.</a:t>
            </a:r>
          </a:p>
          <a:p>
            <a:endParaRPr lang="en-US" dirty="0"/>
          </a:p>
          <a:p>
            <a:r>
              <a:rPr lang="en-US" dirty="0"/>
              <a:t>As I gathered the data, and ran my models, here is what I found. (change slide)</a:t>
            </a:r>
          </a:p>
        </p:txBody>
      </p:sp>
      <p:sp>
        <p:nvSpPr>
          <p:cNvPr id="4" name="Slide Number Placeholder 3"/>
          <p:cNvSpPr>
            <a:spLocks noGrp="1"/>
          </p:cNvSpPr>
          <p:nvPr>
            <p:ph type="sldNum" sz="quarter" idx="5"/>
          </p:nvPr>
        </p:nvSpPr>
        <p:spPr/>
        <p:txBody>
          <a:bodyPr/>
          <a:lstStyle/>
          <a:p>
            <a:fld id="{8293A96A-77DC-EA47-9DF1-54A30119CFC0}" type="slidenum">
              <a:rPr lang="en-US" smtClean="0"/>
              <a:t>4</a:t>
            </a:fld>
            <a:endParaRPr lang="en-US"/>
          </a:p>
        </p:txBody>
      </p:sp>
    </p:spTree>
    <p:extLst>
      <p:ext uri="{BB962C8B-B14F-4D97-AF65-F5344CB8AC3E}">
        <p14:creationId xmlns:p14="http://schemas.microsoft.com/office/powerpoint/2010/main" val="3119125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confusing looking table is called a confusion matrix. The point of this matrix is to demonstrate what predictions our model made compared to what the actual data is. For example, do you see that 2,311 number? That is my “True Positive”. That just means that out of the total predictions made, my model predicted 2311 Republican subreddit titles correctly. Do you see that 1024? That is my “False Positive” and all that means is my model falsely predicted a democrat title as a Republican.</a:t>
            </a:r>
          </a:p>
          <a:p>
            <a:endParaRPr lang="en-US" dirty="0"/>
          </a:p>
          <a:p>
            <a:r>
              <a:rPr lang="en-US" dirty="0"/>
              <a:t>Which brings me to my next slide which is evaluating how my model performed. (change slide)</a:t>
            </a:r>
          </a:p>
          <a:p>
            <a:endParaRPr lang="en-US" dirty="0"/>
          </a:p>
          <a:p>
            <a:endParaRPr lang="en-US" dirty="0"/>
          </a:p>
          <a:p>
            <a:r>
              <a:rPr lang="en-US" dirty="0"/>
              <a:t>Republican TP = 2311</a:t>
            </a:r>
          </a:p>
          <a:p>
            <a:r>
              <a:rPr lang="en-US" dirty="0"/>
              <a:t>Republican FP = 953 (type 1 error)</a:t>
            </a:r>
          </a:p>
          <a:p>
            <a:r>
              <a:rPr lang="en-US" dirty="0"/>
              <a:t>Democrats TN = 2106</a:t>
            </a:r>
          </a:p>
          <a:p>
            <a:r>
              <a:rPr lang="en-US" dirty="0"/>
              <a:t>Democrats FN = 1024 (type 2 error)</a:t>
            </a:r>
          </a:p>
        </p:txBody>
      </p:sp>
      <p:sp>
        <p:nvSpPr>
          <p:cNvPr id="4" name="Slide Number Placeholder 3"/>
          <p:cNvSpPr>
            <a:spLocks noGrp="1"/>
          </p:cNvSpPr>
          <p:nvPr>
            <p:ph type="sldNum" sz="quarter" idx="5"/>
          </p:nvPr>
        </p:nvSpPr>
        <p:spPr/>
        <p:txBody>
          <a:bodyPr/>
          <a:lstStyle/>
          <a:p>
            <a:fld id="{8293A96A-77DC-EA47-9DF1-54A30119CFC0}" type="slidenum">
              <a:rPr lang="en-US" smtClean="0"/>
              <a:t>5</a:t>
            </a:fld>
            <a:endParaRPr lang="en-US"/>
          </a:p>
        </p:txBody>
      </p:sp>
    </p:spTree>
    <p:extLst>
      <p:ext uri="{BB962C8B-B14F-4D97-AF65-F5344CB8AC3E}">
        <p14:creationId xmlns:p14="http://schemas.microsoft.com/office/powerpoint/2010/main" val="85684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So, you see four metrics here. These are </a:t>
            </a:r>
            <a:r>
              <a:rPr lang="en-US" dirty="0" err="1"/>
              <a:t>classfication</a:t>
            </a:r>
            <a:r>
              <a:rPr lang="en-US" dirty="0"/>
              <a:t> metrics.</a:t>
            </a:r>
          </a:p>
          <a:p>
            <a:endParaRPr lang="en-US" dirty="0"/>
          </a:p>
          <a:p>
            <a:r>
              <a:rPr lang="en-US" dirty="0"/>
              <a:t>Accuracy = TP + TN/ TP + TN + FP + FN: What percentage of observations did my model correctly predict?</a:t>
            </a:r>
          </a:p>
          <a:p>
            <a:endParaRPr lang="en-US" dirty="0"/>
          </a:p>
          <a:p>
            <a:r>
              <a:rPr lang="en-US" dirty="0"/>
              <a:t>Sensitivity/Recall/True Positive Rate = TP/FP + FN: of all the Republican’s, how many did I correctly predict</a:t>
            </a:r>
          </a:p>
          <a:p>
            <a:endParaRPr lang="en-US" dirty="0"/>
          </a:p>
          <a:p>
            <a:r>
              <a:rPr lang="en-US" dirty="0"/>
              <a:t>Specificity/True Negative Rate = TN/TN + FP: how many Democrats did I correctly predict?</a:t>
            </a:r>
          </a:p>
          <a:p>
            <a:endParaRPr lang="en-US" dirty="0"/>
          </a:p>
          <a:p>
            <a:r>
              <a:rPr lang="en-US" dirty="0"/>
              <a:t>Precision = TP/TP + FP: Of those my model predicted were Republican, how many were correct?</a:t>
            </a:r>
          </a:p>
        </p:txBody>
      </p:sp>
      <p:sp>
        <p:nvSpPr>
          <p:cNvPr id="4" name="Slide Number Placeholder 3"/>
          <p:cNvSpPr>
            <a:spLocks noGrp="1"/>
          </p:cNvSpPr>
          <p:nvPr>
            <p:ph type="sldNum" sz="quarter" idx="5"/>
          </p:nvPr>
        </p:nvSpPr>
        <p:spPr/>
        <p:txBody>
          <a:bodyPr/>
          <a:lstStyle/>
          <a:p>
            <a:fld id="{8293A96A-77DC-EA47-9DF1-54A30119CFC0}" type="slidenum">
              <a:rPr lang="en-US" smtClean="0"/>
              <a:t>6</a:t>
            </a:fld>
            <a:endParaRPr lang="en-US"/>
          </a:p>
        </p:txBody>
      </p:sp>
    </p:spTree>
    <p:extLst>
      <p:ext uri="{BB962C8B-B14F-4D97-AF65-F5344CB8AC3E}">
        <p14:creationId xmlns:p14="http://schemas.microsoft.com/office/powerpoint/2010/main" val="1304929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just reviewed, the metrics but they don't really tell us how the model works. So we must ask our original question, how does NLP work? How shall we introduce NLP?  And the best way is obviously…(change slide)</a:t>
            </a:r>
          </a:p>
        </p:txBody>
      </p:sp>
      <p:sp>
        <p:nvSpPr>
          <p:cNvPr id="4" name="Slide Number Placeholder 3"/>
          <p:cNvSpPr>
            <a:spLocks noGrp="1"/>
          </p:cNvSpPr>
          <p:nvPr>
            <p:ph type="sldNum" sz="quarter" idx="5"/>
          </p:nvPr>
        </p:nvSpPr>
        <p:spPr/>
        <p:txBody>
          <a:bodyPr/>
          <a:lstStyle/>
          <a:p>
            <a:fld id="{8293A96A-77DC-EA47-9DF1-54A30119CFC0}" type="slidenum">
              <a:rPr lang="en-US" smtClean="0"/>
              <a:t>7</a:t>
            </a:fld>
            <a:endParaRPr lang="en-US"/>
          </a:p>
        </p:txBody>
      </p:sp>
    </p:spTree>
    <p:extLst>
      <p:ext uri="{BB962C8B-B14F-4D97-AF65-F5344CB8AC3E}">
        <p14:creationId xmlns:p14="http://schemas.microsoft.com/office/powerpoint/2010/main" val="1019074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game show. And not just any game show, we'll be playing... (change slide)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Photo by </a:t>
            </a:r>
            <a:r>
              <a:rPr lang="en-US" sz="1200" b="0" i="0" kern="1200" dirty="0">
                <a:solidFill>
                  <a:schemeClr val="tx1"/>
                </a:solidFill>
                <a:effectLst/>
                <a:latin typeface="+mn-lt"/>
                <a:ea typeface="+mn-ea"/>
                <a:cs typeface="+mn-cs"/>
                <a:hlinkClick r:id="rId3"/>
              </a:rPr>
              <a:t>Nicholas Green</a:t>
            </a:r>
            <a:r>
              <a:rPr lang="en-US" sz="1200" b="0" i="0" kern="1200" dirty="0">
                <a:solidFill>
                  <a:schemeClr val="tx1"/>
                </a:solidFill>
                <a:effectLst/>
                <a:latin typeface="+mn-lt"/>
                <a:ea typeface="+mn-ea"/>
                <a:cs typeface="+mn-cs"/>
              </a:rPr>
              <a:t> on </a:t>
            </a:r>
            <a:r>
              <a:rPr lang="en-US" sz="1200" b="0" i="0" kern="1200" dirty="0">
                <a:solidFill>
                  <a:schemeClr val="tx1"/>
                </a:solidFill>
                <a:effectLst/>
                <a:latin typeface="+mn-lt"/>
                <a:ea typeface="+mn-ea"/>
                <a:cs typeface="+mn-cs"/>
                <a:hlinkClick r:id="rId4"/>
              </a:rPr>
              <a:t>Unsplash</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293A96A-77DC-EA47-9DF1-54A30119CFC0}" type="slidenum">
              <a:rPr lang="en-US" smtClean="0"/>
              <a:t>8</a:t>
            </a:fld>
            <a:endParaRPr lang="en-US"/>
          </a:p>
        </p:txBody>
      </p:sp>
    </p:spTree>
    <p:extLst>
      <p:ext uri="{BB962C8B-B14F-4D97-AF65-F5344CB8AC3E}">
        <p14:creationId xmlns:p14="http://schemas.microsoft.com/office/powerpoint/2010/main" val="1641217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SAID IT. (click next) A game show that isn't a game show and is actually a data science presentation where the only prize is having heard  and seen it.</a:t>
            </a:r>
          </a:p>
          <a:p>
            <a:endParaRPr lang="en-US" dirty="0"/>
          </a:p>
          <a:p>
            <a:r>
              <a:rPr lang="en-US" dirty="0"/>
              <a:t>Now the game is simple, it’s all about predictions.</a:t>
            </a:r>
          </a:p>
          <a:p>
            <a:endParaRPr lang="en-US" dirty="0"/>
          </a:p>
          <a:p>
            <a:r>
              <a:rPr lang="en-US" dirty="0"/>
              <a:t>Why are we doing this? Because that's what NLP is all about. Making predictions with text data (change slide)</a:t>
            </a:r>
          </a:p>
        </p:txBody>
      </p:sp>
      <p:sp>
        <p:nvSpPr>
          <p:cNvPr id="4" name="Slide Number Placeholder 3"/>
          <p:cNvSpPr>
            <a:spLocks noGrp="1"/>
          </p:cNvSpPr>
          <p:nvPr>
            <p:ph type="sldNum" sz="quarter" idx="5"/>
          </p:nvPr>
        </p:nvSpPr>
        <p:spPr/>
        <p:txBody>
          <a:bodyPr/>
          <a:lstStyle/>
          <a:p>
            <a:fld id="{8293A96A-77DC-EA47-9DF1-54A30119CFC0}" type="slidenum">
              <a:rPr lang="en-US" smtClean="0"/>
              <a:t>9</a:t>
            </a:fld>
            <a:endParaRPr lang="en-US"/>
          </a:p>
        </p:txBody>
      </p:sp>
    </p:spTree>
    <p:extLst>
      <p:ext uri="{BB962C8B-B14F-4D97-AF65-F5344CB8AC3E}">
        <p14:creationId xmlns:p14="http://schemas.microsoft.com/office/powerpoint/2010/main" val="3841945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5/28/20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176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5/28/20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653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5/28/20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236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5/28/20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59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5/28/20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465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5/28/20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162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5/28/20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767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5/28/20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473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5/28/20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190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5/28/20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3468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5/28/20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3956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5/28/20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18879398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73" r:id="rId6"/>
    <p:sldLayoutId id="2147483668" r:id="rId7"/>
    <p:sldLayoutId id="2147483669" r:id="rId8"/>
    <p:sldLayoutId id="2147483670" r:id="rId9"/>
    <p:sldLayoutId id="2147483672"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34">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Rectangle 36">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38">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F5451A00-00B3-5E4E-AB2E-C3A76A521C50}"/>
              </a:ext>
            </a:extLst>
          </p:cNvPr>
          <p:cNvSpPr>
            <a:spLocks noGrp="1"/>
          </p:cNvSpPr>
          <p:nvPr>
            <p:ph type="ctrTitle"/>
          </p:nvPr>
        </p:nvSpPr>
        <p:spPr>
          <a:xfrm>
            <a:off x="3315031" y="1380754"/>
            <a:ext cx="5561938" cy="2513516"/>
          </a:xfrm>
        </p:spPr>
        <p:txBody>
          <a:bodyPr vert="horz" lIns="91440" tIns="45720" rIns="91440" bIns="45720" rtlCol="0">
            <a:normAutofit/>
          </a:bodyPr>
          <a:lstStyle/>
          <a:p>
            <a:r>
              <a:rPr lang="en-US" b="0" kern="1200" cap="none" spc="0" dirty="0">
                <a:ln w="0"/>
                <a:effectLst>
                  <a:outerShdw blurRad="38100" dist="19050" dir="2700000" algn="tl" rotWithShape="0">
                    <a:schemeClr val="dk1">
                      <a:alpha val="40000"/>
                    </a:schemeClr>
                  </a:outerShdw>
                </a:effectLst>
                <a:latin typeface="+mj-lt"/>
                <a:ea typeface="+mj-ea"/>
                <a:cs typeface="+mj-cs"/>
              </a:rPr>
              <a:t>Political Trends on Reddit</a:t>
            </a:r>
          </a:p>
        </p:txBody>
      </p:sp>
      <p:sp>
        <p:nvSpPr>
          <p:cNvPr id="7" name="Subtitle 6">
            <a:extLst>
              <a:ext uri="{FF2B5EF4-FFF2-40B4-BE49-F238E27FC236}">
                <a16:creationId xmlns:a16="http://schemas.microsoft.com/office/drawing/2014/main" id="{A252E650-7813-8440-8930-F93033F5DEA4}"/>
              </a:ext>
            </a:extLst>
          </p:cNvPr>
          <p:cNvSpPr>
            <a:spLocks noGrp="1"/>
          </p:cNvSpPr>
          <p:nvPr>
            <p:ph type="subTitle" idx="1"/>
          </p:nvPr>
        </p:nvSpPr>
        <p:spPr>
          <a:xfrm>
            <a:off x="3315031" y="4076802"/>
            <a:ext cx="5561938" cy="1534587"/>
          </a:xfrm>
        </p:spPr>
        <p:txBody>
          <a:bodyPr vert="horz" lIns="91440" tIns="45720" rIns="91440" bIns="45720" rtlCol="0">
            <a:normAutofit/>
          </a:bodyPr>
          <a:lstStyle/>
          <a:p>
            <a:r>
              <a:rPr lang="en-US" kern="1200">
                <a:latin typeface="+mn-lt"/>
                <a:ea typeface="+mn-ea"/>
                <a:cs typeface="+mn-cs"/>
              </a:rPr>
              <a:t>An Analysis of the Subreddits:</a:t>
            </a:r>
          </a:p>
          <a:p>
            <a:r>
              <a:rPr lang="en-US"/>
              <a:t>r/Republican</a:t>
            </a:r>
          </a:p>
          <a:p>
            <a:r>
              <a:rPr lang="en-US" kern="1200">
                <a:latin typeface="+mn-lt"/>
                <a:ea typeface="+mn-ea"/>
                <a:cs typeface="+mn-cs"/>
              </a:rPr>
              <a:t>r/democrats</a:t>
            </a:r>
          </a:p>
        </p:txBody>
      </p:sp>
      <p:sp>
        <p:nvSpPr>
          <p:cNvPr id="41" name="Arc 40">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4498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935ED4-8473-CB4C-8E0C-94174D997D45}"/>
              </a:ext>
            </a:extLst>
          </p:cNvPr>
          <p:cNvSpPr>
            <a:spLocks noGrp="1"/>
          </p:cNvSpPr>
          <p:nvPr>
            <p:ph type="title"/>
          </p:nvPr>
        </p:nvSpPr>
        <p:spPr>
          <a:xfrm>
            <a:off x="860742" y="1124988"/>
            <a:ext cx="4425962" cy="2387600"/>
          </a:xfrm>
        </p:spPr>
        <p:txBody>
          <a:bodyPr vert="horz" lIns="91440" tIns="45720" rIns="91440" bIns="45720" rtlCol="0" anchor="b">
            <a:normAutofit/>
          </a:bodyPr>
          <a:lstStyle/>
          <a:p>
            <a:r>
              <a:rPr lang="en-US" sz="6000" kern="1200">
                <a:solidFill>
                  <a:schemeClr val="tx1"/>
                </a:solidFill>
                <a:latin typeface="+mj-lt"/>
                <a:ea typeface="+mj-ea"/>
                <a:cs typeface="+mj-cs"/>
              </a:rPr>
              <a:t>Rules</a:t>
            </a:r>
          </a:p>
        </p:txBody>
      </p:sp>
      <p:pic>
        <p:nvPicPr>
          <p:cNvPr id="5" name="Picture 4">
            <a:extLst>
              <a:ext uri="{FF2B5EF4-FFF2-40B4-BE49-F238E27FC236}">
                <a16:creationId xmlns:a16="http://schemas.microsoft.com/office/drawing/2014/main" id="{F52C01AB-34DF-4B66-9E69-0E80BAE5C7BF}"/>
              </a:ext>
            </a:extLst>
          </p:cNvPr>
          <p:cNvPicPr>
            <a:picLocks noChangeAspect="1"/>
          </p:cNvPicPr>
          <p:nvPr/>
        </p:nvPicPr>
        <p:blipFill rotWithShape="1">
          <a:blip r:embed="rId3"/>
          <a:srcRect l="37142" r="-2" b="-2"/>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9" name="Rectangle 18">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2689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5ED4-8473-CB4C-8E0C-94174D997D45}"/>
              </a:ext>
            </a:extLst>
          </p:cNvPr>
          <p:cNvSpPr>
            <a:spLocks noGrp="1"/>
          </p:cNvSpPr>
          <p:nvPr>
            <p:ph type="title"/>
          </p:nvPr>
        </p:nvSpPr>
        <p:spPr>
          <a:xfrm>
            <a:off x="275373" y="2561515"/>
            <a:ext cx="5458395" cy="662948"/>
          </a:xfrm>
        </p:spPr>
        <p:txBody>
          <a:bodyPr vert="horz" lIns="91440" tIns="45720" rIns="91440" bIns="45720" rtlCol="0" anchor="t">
            <a:normAutofit/>
          </a:bodyPr>
          <a:lstStyle/>
          <a:p>
            <a:r>
              <a:rPr lang="en-US" sz="3200" kern="1200" dirty="0">
                <a:solidFill>
                  <a:schemeClr val="tx1"/>
                </a:solidFill>
                <a:latin typeface="Arial" panose="020B0604020202020204" pitchFamily="34" charset="0"/>
                <a:cs typeface="Arial" panose="020B0604020202020204" pitchFamily="34" charset="0"/>
              </a:rPr>
              <a:t>1. Silence is key</a:t>
            </a:r>
          </a:p>
        </p:txBody>
      </p:sp>
      <p:pic>
        <p:nvPicPr>
          <p:cNvPr id="5" name="Picture 4">
            <a:extLst>
              <a:ext uri="{FF2B5EF4-FFF2-40B4-BE49-F238E27FC236}">
                <a16:creationId xmlns:a16="http://schemas.microsoft.com/office/drawing/2014/main" id="{F52C01AB-34DF-4B66-9E69-0E80BAE5C7BF}"/>
              </a:ext>
            </a:extLst>
          </p:cNvPr>
          <p:cNvPicPr>
            <a:picLocks noChangeAspect="1"/>
          </p:cNvPicPr>
          <p:nvPr/>
        </p:nvPicPr>
        <p:blipFill rotWithShape="1">
          <a:blip r:embed="rId3"/>
          <a:srcRect l="37142" r="-2" b="-2"/>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2" name="Title 1">
            <a:extLst>
              <a:ext uri="{FF2B5EF4-FFF2-40B4-BE49-F238E27FC236}">
                <a16:creationId xmlns:a16="http://schemas.microsoft.com/office/drawing/2014/main" id="{C1C419DC-E6D8-9846-90CE-59F70DCBD999}"/>
              </a:ext>
            </a:extLst>
          </p:cNvPr>
          <p:cNvSpPr txBox="1">
            <a:spLocks/>
          </p:cNvSpPr>
          <p:nvPr/>
        </p:nvSpPr>
        <p:spPr>
          <a:xfrm>
            <a:off x="275372" y="3633129"/>
            <a:ext cx="5458395" cy="66294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2. Enjoy the show</a:t>
            </a:r>
          </a:p>
        </p:txBody>
      </p:sp>
    </p:spTree>
    <p:extLst>
      <p:ext uri="{BB962C8B-B14F-4D97-AF65-F5344CB8AC3E}">
        <p14:creationId xmlns:p14="http://schemas.microsoft.com/office/powerpoint/2010/main" val="19606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45DFB2-0883-DD4C-A0E2-84E2D2DE4C1C}"/>
              </a:ext>
            </a:extLst>
          </p:cNvPr>
          <p:cNvSpPr/>
          <p:nvPr/>
        </p:nvSpPr>
        <p:spPr>
          <a:xfrm>
            <a:off x="4148194" y="2967335"/>
            <a:ext cx="389561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How to Play</a:t>
            </a:r>
          </a:p>
        </p:txBody>
      </p:sp>
    </p:spTree>
    <p:extLst>
      <p:ext uri="{BB962C8B-B14F-4D97-AF65-F5344CB8AC3E}">
        <p14:creationId xmlns:p14="http://schemas.microsoft.com/office/powerpoint/2010/main" val="2675559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1F6BCF-3080-4C5F-A8FB-5D1DB1196512}"/>
              </a:ext>
            </a:extLst>
          </p:cNvPr>
          <p:cNvPicPr>
            <a:picLocks noChangeAspect="1"/>
          </p:cNvPicPr>
          <p:nvPr/>
        </p:nvPicPr>
        <p:blipFill rotWithShape="1">
          <a:blip r:embed="rId3"/>
          <a:srcRect t="8437" b="7293"/>
          <a:stretch/>
        </p:blipFill>
        <p:spPr>
          <a:xfrm>
            <a:off x="-2" y="10"/>
            <a:ext cx="12192002" cy="6857990"/>
          </a:xfrm>
          <a:prstGeom prst="rect">
            <a:avLst/>
          </a:prstGeom>
        </p:spPr>
      </p:pic>
      <p:sp>
        <p:nvSpPr>
          <p:cNvPr id="2" name="Title 1">
            <a:extLst>
              <a:ext uri="{FF2B5EF4-FFF2-40B4-BE49-F238E27FC236}">
                <a16:creationId xmlns:a16="http://schemas.microsoft.com/office/drawing/2014/main" id="{4F7AAD2D-EE66-3D42-883E-A0DADA15A005}"/>
              </a:ext>
            </a:extLst>
          </p:cNvPr>
          <p:cNvSpPr>
            <a:spLocks noGrp="1"/>
          </p:cNvSpPr>
          <p:nvPr>
            <p:ph type="ctrTitle"/>
          </p:nvPr>
        </p:nvSpPr>
        <p:spPr>
          <a:xfrm>
            <a:off x="5097442" y="734737"/>
            <a:ext cx="4785360" cy="2807208"/>
          </a:xfrm>
        </p:spPr>
        <p:txBody>
          <a:bodyPr anchor="b">
            <a:normAutofit/>
          </a:bodyPr>
          <a:lstStyle/>
          <a:p>
            <a:pPr algn="l"/>
            <a:r>
              <a:rPr lang="en-US" sz="6600" dirty="0"/>
              <a:t>Who Said It!</a:t>
            </a:r>
          </a:p>
        </p:txBody>
      </p:sp>
      <p:sp>
        <p:nvSpPr>
          <p:cNvPr id="3" name="Subtitle 2">
            <a:extLst>
              <a:ext uri="{FF2B5EF4-FFF2-40B4-BE49-F238E27FC236}">
                <a16:creationId xmlns:a16="http://schemas.microsoft.com/office/drawing/2014/main" id="{77D61702-88F6-DC48-8FAA-6EB39D46D917}"/>
              </a:ext>
            </a:extLst>
          </p:cNvPr>
          <p:cNvSpPr>
            <a:spLocks noGrp="1"/>
          </p:cNvSpPr>
          <p:nvPr>
            <p:ph type="subTitle" idx="1"/>
          </p:nvPr>
        </p:nvSpPr>
        <p:spPr>
          <a:xfrm>
            <a:off x="5097442" y="3412114"/>
            <a:ext cx="4576638" cy="1208141"/>
          </a:xfrm>
        </p:spPr>
        <p:txBody>
          <a:bodyPr anchor="ctr">
            <a:normAutofit/>
          </a:bodyPr>
          <a:lstStyle/>
          <a:p>
            <a:r>
              <a:rPr lang="en-US" b="1" dirty="0"/>
              <a:t>Round 1</a:t>
            </a:r>
          </a:p>
        </p:txBody>
      </p:sp>
    </p:spTree>
    <p:extLst>
      <p:ext uri="{BB962C8B-B14F-4D97-AF65-F5344CB8AC3E}">
        <p14:creationId xmlns:p14="http://schemas.microsoft.com/office/powerpoint/2010/main" val="4040093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1F6BCF-3080-4C5F-A8FB-5D1DB1196512}"/>
              </a:ext>
            </a:extLst>
          </p:cNvPr>
          <p:cNvPicPr>
            <a:picLocks noChangeAspect="1"/>
          </p:cNvPicPr>
          <p:nvPr/>
        </p:nvPicPr>
        <p:blipFill rotWithShape="1">
          <a:blip r:embed="rId3"/>
          <a:srcRect t="8437" b="7293"/>
          <a:stretch/>
        </p:blipFill>
        <p:spPr>
          <a:xfrm>
            <a:off x="-2" y="10"/>
            <a:ext cx="12192002" cy="6857990"/>
          </a:xfrm>
          <a:prstGeom prst="rect">
            <a:avLst/>
          </a:prstGeom>
        </p:spPr>
      </p:pic>
      <p:sp>
        <p:nvSpPr>
          <p:cNvPr id="2" name="Title 1">
            <a:extLst>
              <a:ext uri="{FF2B5EF4-FFF2-40B4-BE49-F238E27FC236}">
                <a16:creationId xmlns:a16="http://schemas.microsoft.com/office/drawing/2014/main" id="{4F7AAD2D-EE66-3D42-883E-A0DADA15A005}"/>
              </a:ext>
            </a:extLst>
          </p:cNvPr>
          <p:cNvSpPr>
            <a:spLocks noGrp="1"/>
          </p:cNvSpPr>
          <p:nvPr>
            <p:ph type="ctrTitle"/>
          </p:nvPr>
        </p:nvSpPr>
        <p:spPr>
          <a:xfrm>
            <a:off x="5097442" y="734737"/>
            <a:ext cx="4785360" cy="2807208"/>
          </a:xfrm>
        </p:spPr>
        <p:txBody>
          <a:bodyPr anchor="b">
            <a:normAutofit/>
          </a:bodyPr>
          <a:lstStyle/>
          <a:p>
            <a:pPr algn="l"/>
            <a:r>
              <a:rPr lang="en-US" sz="6600" dirty="0"/>
              <a:t>Who Said It!</a:t>
            </a:r>
          </a:p>
        </p:txBody>
      </p:sp>
      <p:sp>
        <p:nvSpPr>
          <p:cNvPr id="3" name="Subtitle 2">
            <a:extLst>
              <a:ext uri="{FF2B5EF4-FFF2-40B4-BE49-F238E27FC236}">
                <a16:creationId xmlns:a16="http://schemas.microsoft.com/office/drawing/2014/main" id="{77D61702-88F6-DC48-8FAA-6EB39D46D917}"/>
              </a:ext>
            </a:extLst>
          </p:cNvPr>
          <p:cNvSpPr>
            <a:spLocks noGrp="1"/>
          </p:cNvSpPr>
          <p:nvPr>
            <p:ph type="subTitle" idx="1"/>
          </p:nvPr>
        </p:nvSpPr>
        <p:spPr>
          <a:xfrm>
            <a:off x="5097442" y="3412114"/>
            <a:ext cx="4576638" cy="1208141"/>
          </a:xfrm>
        </p:spPr>
        <p:txBody>
          <a:bodyPr anchor="ctr">
            <a:normAutofit fontScale="92500" lnSpcReduction="10000"/>
          </a:bodyPr>
          <a:lstStyle/>
          <a:p>
            <a:r>
              <a:rPr lang="en-US" b="1" dirty="0"/>
              <a:t>"Trump doesn't have to spend a dime on any anti-Biden material. Sanders supporters do it all for him."</a:t>
            </a:r>
          </a:p>
        </p:txBody>
      </p:sp>
    </p:spTree>
    <p:extLst>
      <p:ext uri="{BB962C8B-B14F-4D97-AF65-F5344CB8AC3E}">
        <p14:creationId xmlns:p14="http://schemas.microsoft.com/office/powerpoint/2010/main" val="1475216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1F6BCF-3080-4C5F-A8FB-5D1DB1196512}"/>
              </a:ext>
            </a:extLst>
          </p:cNvPr>
          <p:cNvPicPr>
            <a:picLocks noChangeAspect="1"/>
          </p:cNvPicPr>
          <p:nvPr/>
        </p:nvPicPr>
        <p:blipFill rotWithShape="1">
          <a:blip r:embed="rId3"/>
          <a:srcRect t="8437" b="7293"/>
          <a:stretch/>
        </p:blipFill>
        <p:spPr>
          <a:xfrm>
            <a:off x="-2" y="10"/>
            <a:ext cx="12192002" cy="6857990"/>
          </a:xfrm>
          <a:prstGeom prst="rect">
            <a:avLst/>
          </a:prstGeom>
        </p:spPr>
      </p:pic>
      <p:sp>
        <p:nvSpPr>
          <p:cNvPr id="2" name="Title 1">
            <a:extLst>
              <a:ext uri="{FF2B5EF4-FFF2-40B4-BE49-F238E27FC236}">
                <a16:creationId xmlns:a16="http://schemas.microsoft.com/office/drawing/2014/main" id="{4F7AAD2D-EE66-3D42-883E-A0DADA15A005}"/>
              </a:ext>
            </a:extLst>
          </p:cNvPr>
          <p:cNvSpPr>
            <a:spLocks noGrp="1"/>
          </p:cNvSpPr>
          <p:nvPr>
            <p:ph type="ctrTitle"/>
          </p:nvPr>
        </p:nvSpPr>
        <p:spPr>
          <a:xfrm>
            <a:off x="5097442" y="734737"/>
            <a:ext cx="4785360" cy="2807208"/>
          </a:xfrm>
        </p:spPr>
        <p:txBody>
          <a:bodyPr anchor="b">
            <a:normAutofit/>
          </a:bodyPr>
          <a:lstStyle/>
          <a:p>
            <a:pPr algn="l"/>
            <a:r>
              <a:rPr lang="en-US" sz="6600" dirty="0"/>
              <a:t>Who Said It!</a:t>
            </a:r>
          </a:p>
        </p:txBody>
      </p:sp>
      <p:sp>
        <p:nvSpPr>
          <p:cNvPr id="3" name="Subtitle 2">
            <a:extLst>
              <a:ext uri="{FF2B5EF4-FFF2-40B4-BE49-F238E27FC236}">
                <a16:creationId xmlns:a16="http://schemas.microsoft.com/office/drawing/2014/main" id="{77D61702-88F6-DC48-8FAA-6EB39D46D917}"/>
              </a:ext>
            </a:extLst>
          </p:cNvPr>
          <p:cNvSpPr>
            <a:spLocks noGrp="1"/>
          </p:cNvSpPr>
          <p:nvPr>
            <p:ph type="subTitle" idx="1"/>
          </p:nvPr>
        </p:nvSpPr>
        <p:spPr>
          <a:xfrm>
            <a:off x="5097442" y="3412114"/>
            <a:ext cx="4576638" cy="1208141"/>
          </a:xfrm>
        </p:spPr>
        <p:txBody>
          <a:bodyPr anchor="ctr">
            <a:normAutofit/>
          </a:bodyPr>
          <a:lstStyle/>
          <a:p>
            <a:r>
              <a:rPr lang="en-US" b="1" dirty="0"/>
              <a:t>r/democrats</a:t>
            </a:r>
          </a:p>
        </p:txBody>
      </p:sp>
    </p:spTree>
    <p:extLst>
      <p:ext uri="{BB962C8B-B14F-4D97-AF65-F5344CB8AC3E}">
        <p14:creationId xmlns:p14="http://schemas.microsoft.com/office/powerpoint/2010/main" val="3015936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1F6BCF-3080-4C5F-A8FB-5D1DB1196512}"/>
              </a:ext>
            </a:extLst>
          </p:cNvPr>
          <p:cNvPicPr>
            <a:picLocks noChangeAspect="1"/>
          </p:cNvPicPr>
          <p:nvPr/>
        </p:nvPicPr>
        <p:blipFill rotWithShape="1">
          <a:blip r:embed="rId3"/>
          <a:srcRect t="8437" b="7293"/>
          <a:stretch/>
        </p:blipFill>
        <p:spPr>
          <a:xfrm>
            <a:off x="-2" y="10"/>
            <a:ext cx="12192002" cy="6857990"/>
          </a:xfrm>
          <a:prstGeom prst="rect">
            <a:avLst/>
          </a:prstGeom>
        </p:spPr>
      </p:pic>
      <p:sp>
        <p:nvSpPr>
          <p:cNvPr id="2" name="Title 1">
            <a:extLst>
              <a:ext uri="{FF2B5EF4-FFF2-40B4-BE49-F238E27FC236}">
                <a16:creationId xmlns:a16="http://schemas.microsoft.com/office/drawing/2014/main" id="{4F7AAD2D-EE66-3D42-883E-A0DADA15A005}"/>
              </a:ext>
            </a:extLst>
          </p:cNvPr>
          <p:cNvSpPr>
            <a:spLocks noGrp="1"/>
          </p:cNvSpPr>
          <p:nvPr>
            <p:ph type="ctrTitle"/>
          </p:nvPr>
        </p:nvSpPr>
        <p:spPr>
          <a:xfrm>
            <a:off x="5097442" y="734737"/>
            <a:ext cx="4785360" cy="2807208"/>
          </a:xfrm>
        </p:spPr>
        <p:txBody>
          <a:bodyPr anchor="b">
            <a:normAutofit/>
          </a:bodyPr>
          <a:lstStyle/>
          <a:p>
            <a:pPr algn="l"/>
            <a:r>
              <a:rPr lang="en-US" sz="6600" dirty="0"/>
              <a:t>Who Said It!</a:t>
            </a:r>
          </a:p>
        </p:txBody>
      </p:sp>
      <p:sp>
        <p:nvSpPr>
          <p:cNvPr id="3" name="Subtitle 2">
            <a:extLst>
              <a:ext uri="{FF2B5EF4-FFF2-40B4-BE49-F238E27FC236}">
                <a16:creationId xmlns:a16="http://schemas.microsoft.com/office/drawing/2014/main" id="{77D61702-88F6-DC48-8FAA-6EB39D46D917}"/>
              </a:ext>
            </a:extLst>
          </p:cNvPr>
          <p:cNvSpPr>
            <a:spLocks noGrp="1"/>
          </p:cNvSpPr>
          <p:nvPr>
            <p:ph type="subTitle" idx="1"/>
          </p:nvPr>
        </p:nvSpPr>
        <p:spPr>
          <a:xfrm>
            <a:off x="5097442" y="3412114"/>
            <a:ext cx="4576638" cy="1208141"/>
          </a:xfrm>
        </p:spPr>
        <p:txBody>
          <a:bodyPr anchor="ctr">
            <a:normAutofit/>
          </a:bodyPr>
          <a:lstStyle/>
          <a:p>
            <a:r>
              <a:rPr lang="en-US" b="1" dirty="0"/>
              <a:t>Round 2</a:t>
            </a:r>
          </a:p>
        </p:txBody>
      </p:sp>
    </p:spTree>
    <p:extLst>
      <p:ext uri="{BB962C8B-B14F-4D97-AF65-F5344CB8AC3E}">
        <p14:creationId xmlns:p14="http://schemas.microsoft.com/office/powerpoint/2010/main" val="226748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1F6BCF-3080-4C5F-A8FB-5D1DB1196512}"/>
              </a:ext>
            </a:extLst>
          </p:cNvPr>
          <p:cNvPicPr>
            <a:picLocks noChangeAspect="1"/>
          </p:cNvPicPr>
          <p:nvPr/>
        </p:nvPicPr>
        <p:blipFill rotWithShape="1">
          <a:blip r:embed="rId3"/>
          <a:srcRect t="8437" b="7293"/>
          <a:stretch/>
        </p:blipFill>
        <p:spPr>
          <a:xfrm>
            <a:off x="-2" y="10"/>
            <a:ext cx="12192002" cy="6857990"/>
          </a:xfrm>
          <a:prstGeom prst="rect">
            <a:avLst/>
          </a:prstGeom>
        </p:spPr>
      </p:pic>
      <p:sp>
        <p:nvSpPr>
          <p:cNvPr id="2" name="Title 1">
            <a:extLst>
              <a:ext uri="{FF2B5EF4-FFF2-40B4-BE49-F238E27FC236}">
                <a16:creationId xmlns:a16="http://schemas.microsoft.com/office/drawing/2014/main" id="{4F7AAD2D-EE66-3D42-883E-A0DADA15A005}"/>
              </a:ext>
            </a:extLst>
          </p:cNvPr>
          <p:cNvSpPr>
            <a:spLocks noGrp="1"/>
          </p:cNvSpPr>
          <p:nvPr>
            <p:ph type="ctrTitle"/>
          </p:nvPr>
        </p:nvSpPr>
        <p:spPr>
          <a:xfrm>
            <a:off x="5097442" y="734737"/>
            <a:ext cx="4785360" cy="2807208"/>
          </a:xfrm>
        </p:spPr>
        <p:txBody>
          <a:bodyPr anchor="b">
            <a:normAutofit/>
          </a:bodyPr>
          <a:lstStyle/>
          <a:p>
            <a:pPr algn="l"/>
            <a:r>
              <a:rPr lang="en-US" sz="6600" dirty="0"/>
              <a:t>Who Said It!</a:t>
            </a:r>
          </a:p>
        </p:txBody>
      </p:sp>
      <p:sp>
        <p:nvSpPr>
          <p:cNvPr id="3" name="Subtitle 2">
            <a:extLst>
              <a:ext uri="{FF2B5EF4-FFF2-40B4-BE49-F238E27FC236}">
                <a16:creationId xmlns:a16="http://schemas.microsoft.com/office/drawing/2014/main" id="{77D61702-88F6-DC48-8FAA-6EB39D46D917}"/>
              </a:ext>
            </a:extLst>
          </p:cNvPr>
          <p:cNvSpPr>
            <a:spLocks noGrp="1"/>
          </p:cNvSpPr>
          <p:nvPr>
            <p:ph type="subTitle" idx="1"/>
          </p:nvPr>
        </p:nvSpPr>
        <p:spPr>
          <a:xfrm>
            <a:off x="5097442" y="3412114"/>
            <a:ext cx="4576638" cy="1208141"/>
          </a:xfrm>
        </p:spPr>
        <p:txBody>
          <a:bodyPr anchor="ctr">
            <a:normAutofit fontScale="92500" lnSpcReduction="10000"/>
          </a:bodyPr>
          <a:lstStyle/>
          <a:p>
            <a:r>
              <a:rPr lang="en-US" b="1" dirty="0"/>
              <a:t>'House Dem closing argument: Only guilty people assert their rights and insist on judicial review, or something'</a:t>
            </a:r>
          </a:p>
        </p:txBody>
      </p:sp>
    </p:spTree>
    <p:extLst>
      <p:ext uri="{BB962C8B-B14F-4D97-AF65-F5344CB8AC3E}">
        <p14:creationId xmlns:p14="http://schemas.microsoft.com/office/powerpoint/2010/main" val="3837239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1F6BCF-3080-4C5F-A8FB-5D1DB1196512}"/>
              </a:ext>
            </a:extLst>
          </p:cNvPr>
          <p:cNvPicPr>
            <a:picLocks noChangeAspect="1"/>
          </p:cNvPicPr>
          <p:nvPr/>
        </p:nvPicPr>
        <p:blipFill rotWithShape="1">
          <a:blip r:embed="rId3"/>
          <a:srcRect t="8437" b="7293"/>
          <a:stretch/>
        </p:blipFill>
        <p:spPr>
          <a:xfrm>
            <a:off x="-2" y="10"/>
            <a:ext cx="12192002" cy="6857990"/>
          </a:xfrm>
          <a:prstGeom prst="rect">
            <a:avLst/>
          </a:prstGeom>
        </p:spPr>
      </p:pic>
      <p:sp>
        <p:nvSpPr>
          <p:cNvPr id="2" name="Title 1">
            <a:extLst>
              <a:ext uri="{FF2B5EF4-FFF2-40B4-BE49-F238E27FC236}">
                <a16:creationId xmlns:a16="http://schemas.microsoft.com/office/drawing/2014/main" id="{4F7AAD2D-EE66-3D42-883E-A0DADA15A005}"/>
              </a:ext>
            </a:extLst>
          </p:cNvPr>
          <p:cNvSpPr>
            <a:spLocks noGrp="1"/>
          </p:cNvSpPr>
          <p:nvPr>
            <p:ph type="ctrTitle"/>
          </p:nvPr>
        </p:nvSpPr>
        <p:spPr>
          <a:xfrm>
            <a:off x="5097442" y="734737"/>
            <a:ext cx="4785360" cy="2807208"/>
          </a:xfrm>
        </p:spPr>
        <p:txBody>
          <a:bodyPr anchor="b">
            <a:normAutofit/>
          </a:bodyPr>
          <a:lstStyle/>
          <a:p>
            <a:pPr algn="l"/>
            <a:r>
              <a:rPr lang="en-US" sz="6600" dirty="0"/>
              <a:t>Who Said It!</a:t>
            </a:r>
          </a:p>
        </p:txBody>
      </p:sp>
      <p:sp>
        <p:nvSpPr>
          <p:cNvPr id="3" name="Subtitle 2">
            <a:extLst>
              <a:ext uri="{FF2B5EF4-FFF2-40B4-BE49-F238E27FC236}">
                <a16:creationId xmlns:a16="http://schemas.microsoft.com/office/drawing/2014/main" id="{77D61702-88F6-DC48-8FAA-6EB39D46D917}"/>
              </a:ext>
            </a:extLst>
          </p:cNvPr>
          <p:cNvSpPr>
            <a:spLocks noGrp="1"/>
          </p:cNvSpPr>
          <p:nvPr>
            <p:ph type="subTitle" idx="1"/>
          </p:nvPr>
        </p:nvSpPr>
        <p:spPr>
          <a:xfrm>
            <a:off x="5097442" y="3412114"/>
            <a:ext cx="4576638" cy="1208141"/>
          </a:xfrm>
        </p:spPr>
        <p:txBody>
          <a:bodyPr anchor="ctr">
            <a:normAutofit/>
          </a:bodyPr>
          <a:lstStyle/>
          <a:p>
            <a:r>
              <a:rPr lang="en-US" b="1" dirty="0"/>
              <a:t>r/Republican</a:t>
            </a:r>
          </a:p>
        </p:txBody>
      </p:sp>
    </p:spTree>
    <p:extLst>
      <p:ext uri="{BB962C8B-B14F-4D97-AF65-F5344CB8AC3E}">
        <p14:creationId xmlns:p14="http://schemas.microsoft.com/office/powerpoint/2010/main" val="3441469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1F6BCF-3080-4C5F-A8FB-5D1DB1196512}"/>
              </a:ext>
            </a:extLst>
          </p:cNvPr>
          <p:cNvPicPr>
            <a:picLocks noChangeAspect="1"/>
          </p:cNvPicPr>
          <p:nvPr/>
        </p:nvPicPr>
        <p:blipFill rotWithShape="1">
          <a:blip r:embed="rId3"/>
          <a:srcRect t="8437" b="7293"/>
          <a:stretch/>
        </p:blipFill>
        <p:spPr>
          <a:xfrm>
            <a:off x="-2" y="10"/>
            <a:ext cx="12192002" cy="6857990"/>
          </a:xfrm>
          <a:prstGeom prst="rect">
            <a:avLst/>
          </a:prstGeom>
        </p:spPr>
      </p:pic>
      <p:sp>
        <p:nvSpPr>
          <p:cNvPr id="2" name="Title 1">
            <a:extLst>
              <a:ext uri="{FF2B5EF4-FFF2-40B4-BE49-F238E27FC236}">
                <a16:creationId xmlns:a16="http://schemas.microsoft.com/office/drawing/2014/main" id="{4F7AAD2D-EE66-3D42-883E-A0DADA15A005}"/>
              </a:ext>
            </a:extLst>
          </p:cNvPr>
          <p:cNvSpPr>
            <a:spLocks noGrp="1"/>
          </p:cNvSpPr>
          <p:nvPr>
            <p:ph type="ctrTitle"/>
          </p:nvPr>
        </p:nvSpPr>
        <p:spPr>
          <a:xfrm>
            <a:off x="5097442" y="734737"/>
            <a:ext cx="4785360" cy="2807208"/>
          </a:xfrm>
        </p:spPr>
        <p:txBody>
          <a:bodyPr anchor="b">
            <a:normAutofit/>
          </a:bodyPr>
          <a:lstStyle/>
          <a:p>
            <a:pPr algn="l"/>
            <a:r>
              <a:rPr lang="en-US" sz="6600" dirty="0"/>
              <a:t>Who Said It!</a:t>
            </a:r>
          </a:p>
        </p:txBody>
      </p:sp>
      <p:sp>
        <p:nvSpPr>
          <p:cNvPr id="3" name="Subtitle 2">
            <a:extLst>
              <a:ext uri="{FF2B5EF4-FFF2-40B4-BE49-F238E27FC236}">
                <a16:creationId xmlns:a16="http://schemas.microsoft.com/office/drawing/2014/main" id="{77D61702-88F6-DC48-8FAA-6EB39D46D917}"/>
              </a:ext>
            </a:extLst>
          </p:cNvPr>
          <p:cNvSpPr>
            <a:spLocks noGrp="1"/>
          </p:cNvSpPr>
          <p:nvPr>
            <p:ph type="subTitle" idx="1"/>
          </p:nvPr>
        </p:nvSpPr>
        <p:spPr>
          <a:xfrm>
            <a:off x="5097442" y="3412114"/>
            <a:ext cx="4576638" cy="1208141"/>
          </a:xfrm>
        </p:spPr>
        <p:txBody>
          <a:bodyPr anchor="ctr">
            <a:normAutofit/>
          </a:bodyPr>
          <a:lstStyle/>
          <a:p>
            <a:r>
              <a:rPr lang="en-US" b="1" dirty="0"/>
              <a:t>Round 3</a:t>
            </a:r>
          </a:p>
        </p:txBody>
      </p:sp>
    </p:spTree>
    <p:extLst>
      <p:ext uri="{BB962C8B-B14F-4D97-AF65-F5344CB8AC3E}">
        <p14:creationId xmlns:p14="http://schemas.microsoft.com/office/powerpoint/2010/main" val="297429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FFFDE7-3B15-224B-B10D-3417E0316978}"/>
              </a:ext>
            </a:extLst>
          </p:cNvPr>
          <p:cNvSpPr>
            <a:spLocks noGrp="1"/>
          </p:cNvSpPr>
          <p:nvPr>
            <p:ph type="title"/>
          </p:nvPr>
        </p:nvSpPr>
        <p:spPr>
          <a:xfrm>
            <a:off x="838200" y="459863"/>
            <a:ext cx="10515600" cy="1004594"/>
          </a:xfrm>
        </p:spPr>
        <p:txBody>
          <a:bodyPr>
            <a:normAutofit/>
          </a:bodyPr>
          <a:lstStyle/>
          <a:p>
            <a:pPr algn="ctr"/>
            <a:r>
              <a:rPr lang="en-US" b="1" dirty="0">
                <a:solidFill>
                  <a:srgbClr val="FFFFFF"/>
                </a:solidFill>
                <a:latin typeface="Arial" panose="020B0604020202020204" pitchFamily="34" charset="0"/>
                <a:cs typeface="Arial" panose="020B0604020202020204" pitchFamily="34" charset="0"/>
              </a:rPr>
              <a:t>Overview</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EAF9031-249B-4CE8-94A5-B10989ECD143}"/>
              </a:ext>
            </a:extLst>
          </p:cNvPr>
          <p:cNvGraphicFramePr>
            <a:graphicFrameLocks noGrp="1"/>
          </p:cNvGraphicFramePr>
          <p:nvPr>
            <p:ph idx="1"/>
            <p:extLst>
              <p:ext uri="{D42A27DB-BD31-4B8C-83A1-F6EECF244321}">
                <p14:modId xmlns:p14="http://schemas.microsoft.com/office/powerpoint/2010/main" val="102752338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2655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1F6BCF-3080-4C5F-A8FB-5D1DB1196512}"/>
              </a:ext>
            </a:extLst>
          </p:cNvPr>
          <p:cNvPicPr>
            <a:picLocks noChangeAspect="1"/>
          </p:cNvPicPr>
          <p:nvPr/>
        </p:nvPicPr>
        <p:blipFill rotWithShape="1">
          <a:blip r:embed="rId3"/>
          <a:srcRect t="8437" b="7293"/>
          <a:stretch/>
        </p:blipFill>
        <p:spPr>
          <a:xfrm>
            <a:off x="-2" y="10"/>
            <a:ext cx="12192002" cy="6857990"/>
          </a:xfrm>
          <a:prstGeom prst="rect">
            <a:avLst/>
          </a:prstGeom>
        </p:spPr>
      </p:pic>
      <p:sp>
        <p:nvSpPr>
          <p:cNvPr id="2" name="Title 1">
            <a:extLst>
              <a:ext uri="{FF2B5EF4-FFF2-40B4-BE49-F238E27FC236}">
                <a16:creationId xmlns:a16="http://schemas.microsoft.com/office/drawing/2014/main" id="{4F7AAD2D-EE66-3D42-883E-A0DADA15A005}"/>
              </a:ext>
            </a:extLst>
          </p:cNvPr>
          <p:cNvSpPr>
            <a:spLocks noGrp="1"/>
          </p:cNvSpPr>
          <p:nvPr>
            <p:ph type="ctrTitle"/>
          </p:nvPr>
        </p:nvSpPr>
        <p:spPr>
          <a:xfrm>
            <a:off x="5097442" y="734737"/>
            <a:ext cx="4785360" cy="2807208"/>
          </a:xfrm>
        </p:spPr>
        <p:txBody>
          <a:bodyPr anchor="b">
            <a:normAutofit/>
          </a:bodyPr>
          <a:lstStyle/>
          <a:p>
            <a:pPr algn="l"/>
            <a:r>
              <a:rPr lang="en-US" sz="6600" dirty="0"/>
              <a:t>Who Said It!</a:t>
            </a:r>
          </a:p>
        </p:txBody>
      </p:sp>
      <p:sp>
        <p:nvSpPr>
          <p:cNvPr id="3" name="Subtitle 2">
            <a:extLst>
              <a:ext uri="{FF2B5EF4-FFF2-40B4-BE49-F238E27FC236}">
                <a16:creationId xmlns:a16="http://schemas.microsoft.com/office/drawing/2014/main" id="{77D61702-88F6-DC48-8FAA-6EB39D46D917}"/>
              </a:ext>
            </a:extLst>
          </p:cNvPr>
          <p:cNvSpPr>
            <a:spLocks noGrp="1"/>
          </p:cNvSpPr>
          <p:nvPr>
            <p:ph type="subTitle" idx="1"/>
          </p:nvPr>
        </p:nvSpPr>
        <p:spPr>
          <a:xfrm>
            <a:off x="5097442" y="3412114"/>
            <a:ext cx="4576638" cy="1208141"/>
          </a:xfrm>
        </p:spPr>
        <p:txBody>
          <a:bodyPr anchor="ctr">
            <a:normAutofit/>
          </a:bodyPr>
          <a:lstStyle/>
          <a:p>
            <a:r>
              <a:rPr lang="en-US" b="1" dirty="0"/>
              <a:t>'Have the left side statistically speaking done good?'</a:t>
            </a:r>
          </a:p>
        </p:txBody>
      </p:sp>
    </p:spTree>
    <p:extLst>
      <p:ext uri="{BB962C8B-B14F-4D97-AF65-F5344CB8AC3E}">
        <p14:creationId xmlns:p14="http://schemas.microsoft.com/office/powerpoint/2010/main" val="855837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1F6BCF-3080-4C5F-A8FB-5D1DB1196512}"/>
              </a:ext>
            </a:extLst>
          </p:cNvPr>
          <p:cNvPicPr>
            <a:picLocks noChangeAspect="1"/>
          </p:cNvPicPr>
          <p:nvPr/>
        </p:nvPicPr>
        <p:blipFill rotWithShape="1">
          <a:blip r:embed="rId3"/>
          <a:srcRect t="8437" b="7293"/>
          <a:stretch/>
        </p:blipFill>
        <p:spPr>
          <a:xfrm>
            <a:off x="-2" y="10"/>
            <a:ext cx="12192002" cy="6857990"/>
          </a:xfrm>
          <a:prstGeom prst="rect">
            <a:avLst/>
          </a:prstGeom>
        </p:spPr>
      </p:pic>
      <p:sp>
        <p:nvSpPr>
          <p:cNvPr id="2" name="Title 1">
            <a:extLst>
              <a:ext uri="{FF2B5EF4-FFF2-40B4-BE49-F238E27FC236}">
                <a16:creationId xmlns:a16="http://schemas.microsoft.com/office/drawing/2014/main" id="{4F7AAD2D-EE66-3D42-883E-A0DADA15A005}"/>
              </a:ext>
            </a:extLst>
          </p:cNvPr>
          <p:cNvSpPr>
            <a:spLocks noGrp="1"/>
          </p:cNvSpPr>
          <p:nvPr>
            <p:ph type="ctrTitle"/>
          </p:nvPr>
        </p:nvSpPr>
        <p:spPr>
          <a:xfrm>
            <a:off x="5097442" y="734737"/>
            <a:ext cx="4785360" cy="2807208"/>
          </a:xfrm>
        </p:spPr>
        <p:txBody>
          <a:bodyPr anchor="b">
            <a:normAutofit/>
          </a:bodyPr>
          <a:lstStyle/>
          <a:p>
            <a:pPr algn="l"/>
            <a:r>
              <a:rPr lang="en-US" sz="6600" dirty="0"/>
              <a:t>Who Said It!</a:t>
            </a:r>
          </a:p>
        </p:txBody>
      </p:sp>
      <p:sp>
        <p:nvSpPr>
          <p:cNvPr id="3" name="Subtitle 2">
            <a:extLst>
              <a:ext uri="{FF2B5EF4-FFF2-40B4-BE49-F238E27FC236}">
                <a16:creationId xmlns:a16="http://schemas.microsoft.com/office/drawing/2014/main" id="{77D61702-88F6-DC48-8FAA-6EB39D46D917}"/>
              </a:ext>
            </a:extLst>
          </p:cNvPr>
          <p:cNvSpPr>
            <a:spLocks noGrp="1"/>
          </p:cNvSpPr>
          <p:nvPr>
            <p:ph type="subTitle" idx="1"/>
          </p:nvPr>
        </p:nvSpPr>
        <p:spPr>
          <a:xfrm>
            <a:off x="5097442" y="3412114"/>
            <a:ext cx="4576638" cy="1208141"/>
          </a:xfrm>
        </p:spPr>
        <p:txBody>
          <a:bodyPr anchor="ctr">
            <a:normAutofit/>
          </a:bodyPr>
          <a:lstStyle/>
          <a:p>
            <a:r>
              <a:rPr lang="en-US" b="1" dirty="0"/>
              <a:t>r/Republican</a:t>
            </a:r>
          </a:p>
        </p:txBody>
      </p:sp>
    </p:spTree>
    <p:extLst>
      <p:ext uri="{BB962C8B-B14F-4D97-AF65-F5344CB8AC3E}">
        <p14:creationId xmlns:p14="http://schemas.microsoft.com/office/powerpoint/2010/main" val="210516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1F6BCF-3080-4C5F-A8FB-5D1DB1196512}"/>
              </a:ext>
            </a:extLst>
          </p:cNvPr>
          <p:cNvPicPr>
            <a:picLocks noChangeAspect="1"/>
          </p:cNvPicPr>
          <p:nvPr/>
        </p:nvPicPr>
        <p:blipFill rotWithShape="1">
          <a:blip r:embed="rId3"/>
          <a:srcRect t="8437" b="7293"/>
          <a:stretch/>
        </p:blipFill>
        <p:spPr>
          <a:xfrm>
            <a:off x="-2" y="10"/>
            <a:ext cx="12192002" cy="6857990"/>
          </a:xfrm>
          <a:prstGeom prst="rect">
            <a:avLst/>
          </a:prstGeom>
        </p:spPr>
      </p:pic>
      <p:sp>
        <p:nvSpPr>
          <p:cNvPr id="2" name="Title 1">
            <a:extLst>
              <a:ext uri="{FF2B5EF4-FFF2-40B4-BE49-F238E27FC236}">
                <a16:creationId xmlns:a16="http://schemas.microsoft.com/office/drawing/2014/main" id="{4F7AAD2D-EE66-3D42-883E-A0DADA15A005}"/>
              </a:ext>
            </a:extLst>
          </p:cNvPr>
          <p:cNvSpPr>
            <a:spLocks noGrp="1"/>
          </p:cNvSpPr>
          <p:nvPr>
            <p:ph type="ctrTitle"/>
          </p:nvPr>
        </p:nvSpPr>
        <p:spPr>
          <a:xfrm>
            <a:off x="5097442" y="734737"/>
            <a:ext cx="4785360" cy="2807208"/>
          </a:xfrm>
        </p:spPr>
        <p:txBody>
          <a:bodyPr anchor="b">
            <a:normAutofit/>
          </a:bodyPr>
          <a:lstStyle/>
          <a:p>
            <a:pPr algn="l"/>
            <a:r>
              <a:rPr lang="en-US" sz="6600" dirty="0"/>
              <a:t>Who Said It!</a:t>
            </a:r>
          </a:p>
        </p:txBody>
      </p:sp>
      <p:sp>
        <p:nvSpPr>
          <p:cNvPr id="3" name="Subtitle 2">
            <a:extLst>
              <a:ext uri="{FF2B5EF4-FFF2-40B4-BE49-F238E27FC236}">
                <a16:creationId xmlns:a16="http://schemas.microsoft.com/office/drawing/2014/main" id="{77D61702-88F6-DC48-8FAA-6EB39D46D917}"/>
              </a:ext>
            </a:extLst>
          </p:cNvPr>
          <p:cNvSpPr>
            <a:spLocks noGrp="1"/>
          </p:cNvSpPr>
          <p:nvPr>
            <p:ph type="subTitle" idx="1"/>
          </p:nvPr>
        </p:nvSpPr>
        <p:spPr>
          <a:xfrm>
            <a:off x="5097442" y="3412114"/>
            <a:ext cx="4576638" cy="1208141"/>
          </a:xfrm>
        </p:spPr>
        <p:txBody>
          <a:bodyPr anchor="ctr">
            <a:normAutofit/>
          </a:bodyPr>
          <a:lstStyle/>
          <a:p>
            <a:r>
              <a:rPr lang="en-US" b="1" dirty="0"/>
              <a:t>Actual Answer:</a:t>
            </a:r>
          </a:p>
        </p:txBody>
      </p:sp>
    </p:spTree>
    <p:extLst>
      <p:ext uri="{BB962C8B-B14F-4D97-AF65-F5344CB8AC3E}">
        <p14:creationId xmlns:p14="http://schemas.microsoft.com/office/powerpoint/2010/main" val="882117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1F6BCF-3080-4C5F-A8FB-5D1DB1196512}"/>
              </a:ext>
            </a:extLst>
          </p:cNvPr>
          <p:cNvPicPr>
            <a:picLocks noChangeAspect="1"/>
          </p:cNvPicPr>
          <p:nvPr/>
        </p:nvPicPr>
        <p:blipFill rotWithShape="1">
          <a:blip r:embed="rId3"/>
          <a:srcRect t="8437" b="7293"/>
          <a:stretch/>
        </p:blipFill>
        <p:spPr>
          <a:xfrm>
            <a:off x="-2" y="10"/>
            <a:ext cx="12192002" cy="6857990"/>
          </a:xfrm>
          <a:prstGeom prst="rect">
            <a:avLst/>
          </a:prstGeom>
        </p:spPr>
      </p:pic>
      <p:sp>
        <p:nvSpPr>
          <p:cNvPr id="2" name="Title 1">
            <a:extLst>
              <a:ext uri="{FF2B5EF4-FFF2-40B4-BE49-F238E27FC236}">
                <a16:creationId xmlns:a16="http://schemas.microsoft.com/office/drawing/2014/main" id="{4F7AAD2D-EE66-3D42-883E-A0DADA15A005}"/>
              </a:ext>
            </a:extLst>
          </p:cNvPr>
          <p:cNvSpPr>
            <a:spLocks noGrp="1"/>
          </p:cNvSpPr>
          <p:nvPr>
            <p:ph type="ctrTitle"/>
          </p:nvPr>
        </p:nvSpPr>
        <p:spPr>
          <a:xfrm>
            <a:off x="5097442" y="734737"/>
            <a:ext cx="4785360" cy="2807208"/>
          </a:xfrm>
        </p:spPr>
        <p:txBody>
          <a:bodyPr anchor="b">
            <a:normAutofit/>
          </a:bodyPr>
          <a:lstStyle/>
          <a:p>
            <a:pPr algn="l"/>
            <a:r>
              <a:rPr lang="en-US" sz="6600" dirty="0"/>
              <a:t>Who Said It!</a:t>
            </a:r>
          </a:p>
        </p:txBody>
      </p:sp>
      <p:sp>
        <p:nvSpPr>
          <p:cNvPr id="3" name="Subtitle 2">
            <a:extLst>
              <a:ext uri="{FF2B5EF4-FFF2-40B4-BE49-F238E27FC236}">
                <a16:creationId xmlns:a16="http://schemas.microsoft.com/office/drawing/2014/main" id="{77D61702-88F6-DC48-8FAA-6EB39D46D917}"/>
              </a:ext>
            </a:extLst>
          </p:cNvPr>
          <p:cNvSpPr>
            <a:spLocks noGrp="1"/>
          </p:cNvSpPr>
          <p:nvPr>
            <p:ph type="subTitle" idx="1"/>
          </p:nvPr>
        </p:nvSpPr>
        <p:spPr>
          <a:xfrm>
            <a:off x="5097442" y="3412114"/>
            <a:ext cx="4576638" cy="1208141"/>
          </a:xfrm>
        </p:spPr>
        <p:txBody>
          <a:bodyPr anchor="ctr">
            <a:normAutofit/>
          </a:bodyPr>
          <a:lstStyle/>
          <a:p>
            <a:r>
              <a:rPr lang="en-US" b="1" dirty="0"/>
              <a:t>r/democrats</a:t>
            </a:r>
          </a:p>
        </p:txBody>
      </p:sp>
    </p:spTree>
    <p:extLst>
      <p:ext uri="{BB962C8B-B14F-4D97-AF65-F5344CB8AC3E}">
        <p14:creationId xmlns:p14="http://schemas.microsoft.com/office/powerpoint/2010/main" val="3257489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5CE250AB-7390-6641-8EC5-5189B009AB71}"/>
              </a:ext>
            </a:extLst>
          </p:cNvPr>
          <p:cNvSpPr/>
          <p:nvPr/>
        </p:nvSpPr>
        <p:spPr>
          <a:xfrm>
            <a:off x="4038600" y="1939159"/>
            <a:ext cx="7644627" cy="275108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b="0" kern="1200" cap="none" spc="0">
                <a:ln w="0"/>
                <a:solidFill>
                  <a:schemeClr val="tx1"/>
                </a:solidFill>
                <a:effectLst>
                  <a:outerShdw blurRad="38100" dist="19050" dir="2700000" algn="tl" rotWithShape="0">
                    <a:schemeClr val="dk1">
                      <a:alpha val="40000"/>
                    </a:schemeClr>
                  </a:outerShdw>
                </a:effectLst>
                <a:latin typeface="+mj-lt"/>
                <a:ea typeface="+mj-ea"/>
                <a:cs typeface="+mj-cs"/>
              </a:rPr>
              <a:t>What Just Happened?</a:t>
            </a:r>
          </a:p>
        </p:txBody>
      </p:sp>
      <p:sp>
        <p:nvSpPr>
          <p:cNvPr id="19" name="Oval 18">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Arc 20">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7095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6A05C1A-8DA4-0343-AB16-97CA0644EC5E}"/>
              </a:ext>
            </a:extLst>
          </p:cNvPr>
          <p:cNvPicPr>
            <a:picLocks noGrp="1" noChangeAspect="1"/>
          </p:cNvPicPr>
          <p:nvPr>
            <p:ph sz="half" idx="1"/>
          </p:nvPr>
        </p:nvPicPr>
        <p:blipFill>
          <a:blip r:embed="rId3"/>
          <a:stretch>
            <a:fillRect/>
          </a:stretch>
        </p:blipFill>
        <p:spPr>
          <a:xfrm>
            <a:off x="6396186" y="1941354"/>
            <a:ext cx="4305300" cy="3949700"/>
          </a:xfrm>
          <a:prstGeom prst="rect">
            <a:avLst/>
          </a:prstGeom>
        </p:spPr>
      </p:pic>
      <p:pic>
        <p:nvPicPr>
          <p:cNvPr id="8" name="Content Placeholder 7">
            <a:extLst>
              <a:ext uri="{FF2B5EF4-FFF2-40B4-BE49-F238E27FC236}">
                <a16:creationId xmlns:a16="http://schemas.microsoft.com/office/drawing/2014/main" id="{A6759A0C-BEA4-C247-89D2-DEB1BC133190}"/>
              </a:ext>
            </a:extLst>
          </p:cNvPr>
          <p:cNvPicPr>
            <a:picLocks noGrp="1" noChangeAspect="1"/>
          </p:cNvPicPr>
          <p:nvPr>
            <p:ph sz="half" idx="2"/>
          </p:nvPr>
        </p:nvPicPr>
        <p:blipFill>
          <a:blip r:embed="rId4"/>
          <a:stretch>
            <a:fillRect/>
          </a:stretch>
        </p:blipFill>
        <p:spPr>
          <a:xfrm>
            <a:off x="908923" y="1941354"/>
            <a:ext cx="4622800" cy="3962400"/>
          </a:xfrm>
          <a:prstGeom prst="rect">
            <a:avLst/>
          </a:prstGeom>
        </p:spPr>
      </p:pic>
      <p:sp>
        <p:nvSpPr>
          <p:cNvPr id="9" name="Rectangle 8">
            <a:extLst>
              <a:ext uri="{FF2B5EF4-FFF2-40B4-BE49-F238E27FC236}">
                <a16:creationId xmlns:a16="http://schemas.microsoft.com/office/drawing/2014/main" id="{7CB1303C-DC41-D944-BF66-B5E61453EB18}"/>
              </a:ext>
            </a:extLst>
          </p:cNvPr>
          <p:cNvSpPr/>
          <p:nvPr/>
        </p:nvSpPr>
        <p:spPr>
          <a:xfrm>
            <a:off x="6740873" y="793095"/>
            <a:ext cx="361592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Democrats</a:t>
            </a:r>
          </a:p>
        </p:txBody>
      </p:sp>
      <p:sp>
        <p:nvSpPr>
          <p:cNvPr id="10" name="Rectangle 9">
            <a:extLst>
              <a:ext uri="{FF2B5EF4-FFF2-40B4-BE49-F238E27FC236}">
                <a16:creationId xmlns:a16="http://schemas.microsoft.com/office/drawing/2014/main" id="{554F2497-53C8-1D42-9C30-4870DD246158}"/>
              </a:ext>
            </a:extLst>
          </p:cNvPr>
          <p:cNvSpPr/>
          <p:nvPr/>
        </p:nvSpPr>
        <p:spPr>
          <a:xfrm>
            <a:off x="1198198" y="793095"/>
            <a:ext cx="404424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25400" dir="5400000" algn="ctr" rotWithShape="0">
                    <a:srgbClr val="6E747A">
                      <a:alpha val="43000"/>
                    </a:srgbClr>
                  </a:outerShdw>
                </a:effectLst>
              </a:rPr>
              <a:t>Republicans</a:t>
            </a:r>
          </a:p>
        </p:txBody>
      </p:sp>
    </p:spTree>
    <p:extLst>
      <p:ext uri="{BB962C8B-B14F-4D97-AF65-F5344CB8AC3E}">
        <p14:creationId xmlns:p14="http://schemas.microsoft.com/office/powerpoint/2010/main" val="140811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A8780EF-A6FC-436D-BD53-6AFCA858886B}"/>
              </a:ext>
            </a:extLst>
          </p:cNvPr>
          <p:cNvPicPr>
            <a:picLocks noChangeAspect="1"/>
          </p:cNvPicPr>
          <p:nvPr/>
        </p:nvPicPr>
        <p:blipFill rotWithShape="1">
          <a:blip r:embed="rId2"/>
          <a:srcRect r="-1" b="15708"/>
          <a:stretch/>
        </p:blipFill>
        <p:spPr>
          <a:xfrm>
            <a:off x="20" y="10"/>
            <a:ext cx="12188932" cy="6857990"/>
          </a:xfrm>
          <a:prstGeom prst="rect">
            <a:avLst/>
          </a:prstGeom>
        </p:spPr>
      </p:pic>
      <p:sp>
        <p:nvSpPr>
          <p:cNvPr id="17" name="Rectangle 16">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2DD4312-CA9D-0942-AC55-C2065913A64B}"/>
              </a:ext>
            </a:extLst>
          </p:cNvPr>
          <p:cNvSpPr>
            <a:spLocks noGrp="1"/>
          </p:cNvSpPr>
          <p:nvPr>
            <p:ph type="ctrTitle" idx="4294967295"/>
          </p:nvPr>
        </p:nvSpPr>
        <p:spPr>
          <a:xfrm>
            <a:off x="1524000" y="4416721"/>
            <a:ext cx="9144000" cy="1152663"/>
          </a:xfrm>
        </p:spPr>
        <p:txBody>
          <a:bodyPr vert="horz" lIns="91440" tIns="45720" rIns="91440" bIns="45720" rtlCol="0" anchor="b">
            <a:normAutofit/>
          </a:bodyPr>
          <a:lstStyle/>
          <a:p>
            <a:pPr algn="ctr"/>
            <a:r>
              <a:rPr lang="en-US" sz="4800" kern="1200">
                <a:solidFill>
                  <a:schemeClr val="bg1"/>
                </a:solidFill>
                <a:latin typeface="+mj-lt"/>
                <a:ea typeface="+mj-ea"/>
                <a:cs typeface="+mj-cs"/>
              </a:rPr>
              <a:t>Next Steps</a:t>
            </a:r>
          </a:p>
        </p:txBody>
      </p:sp>
    </p:spTree>
    <p:extLst>
      <p:ext uri="{BB962C8B-B14F-4D97-AF65-F5344CB8AC3E}">
        <p14:creationId xmlns:p14="http://schemas.microsoft.com/office/powerpoint/2010/main" val="2393146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56F12D-884E-1F48-8C08-F3979AD097E9}"/>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Future Action</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8758D4A-7DF6-4809-ABF1-B43AECEAD2B2}"/>
              </a:ext>
            </a:extLst>
          </p:cNvPr>
          <p:cNvGraphicFramePr>
            <a:graphicFrameLocks noGrp="1"/>
          </p:cNvGraphicFramePr>
          <p:nvPr>
            <p:ph idx="1"/>
            <p:extLst>
              <p:ext uri="{D42A27DB-BD31-4B8C-83A1-F6EECF244321}">
                <p14:modId xmlns:p14="http://schemas.microsoft.com/office/powerpoint/2010/main" val="3947841499"/>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9903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433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28634A-3379-E548-ADEF-1F116D6B528A}"/>
              </a:ext>
            </a:extLst>
          </p:cNvPr>
          <p:cNvSpPr/>
          <p:nvPr/>
        </p:nvSpPr>
        <p:spPr>
          <a:xfrm>
            <a:off x="3055587" y="2967335"/>
            <a:ext cx="608083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Before we begin…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0102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5C3280-7E50-0045-8DD6-7CCB3540D9E3}"/>
              </a:ext>
            </a:extLst>
          </p:cNvPr>
          <p:cNvPicPr>
            <a:picLocks noChangeAspect="1"/>
          </p:cNvPicPr>
          <p:nvPr/>
        </p:nvPicPr>
        <p:blipFill>
          <a:blip r:embed="rId3"/>
          <a:stretch>
            <a:fillRect/>
          </a:stretch>
        </p:blipFill>
        <p:spPr>
          <a:xfrm>
            <a:off x="213360" y="1720850"/>
            <a:ext cx="6383867" cy="2393950"/>
          </a:xfrm>
          <a:prstGeom prst="rect">
            <a:avLst/>
          </a:prstGeom>
        </p:spPr>
      </p:pic>
      <p:pic>
        <p:nvPicPr>
          <p:cNvPr id="5" name="Picture 4">
            <a:extLst>
              <a:ext uri="{FF2B5EF4-FFF2-40B4-BE49-F238E27FC236}">
                <a16:creationId xmlns:a16="http://schemas.microsoft.com/office/drawing/2014/main" id="{E7D67BC1-1E27-1C41-9218-8C147D859940}"/>
              </a:ext>
            </a:extLst>
          </p:cNvPr>
          <p:cNvPicPr>
            <a:picLocks noChangeAspect="1"/>
          </p:cNvPicPr>
          <p:nvPr/>
        </p:nvPicPr>
        <p:blipFill>
          <a:blip r:embed="rId4"/>
          <a:stretch>
            <a:fillRect/>
          </a:stretch>
        </p:blipFill>
        <p:spPr>
          <a:xfrm>
            <a:off x="6095999" y="1720850"/>
            <a:ext cx="5683701" cy="2393950"/>
          </a:xfrm>
          <a:prstGeom prst="rect">
            <a:avLst/>
          </a:prstGeom>
        </p:spPr>
      </p:pic>
    </p:spTree>
    <p:extLst>
      <p:ext uri="{BB962C8B-B14F-4D97-AF65-F5344CB8AC3E}">
        <p14:creationId xmlns:p14="http://schemas.microsoft.com/office/powerpoint/2010/main" val="429097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39E6FB1-9F44-6A4E-985F-FB753372029E}"/>
              </a:ext>
            </a:extLst>
          </p:cNvPr>
          <p:cNvSpPr>
            <a:spLocks noGrp="1"/>
          </p:cNvSpPr>
          <p:nvPr>
            <p:ph type="title"/>
          </p:nvPr>
        </p:nvSpPr>
        <p:spPr/>
        <p:txBody>
          <a:bodyPr/>
          <a:lstStyle/>
          <a:p>
            <a:pPr algn="ctr"/>
            <a:r>
              <a:rPr lang="en-US" dirty="0"/>
              <a:t>Logistic Regression</a:t>
            </a:r>
          </a:p>
        </p:txBody>
      </p:sp>
      <p:pic>
        <p:nvPicPr>
          <p:cNvPr id="11" name="Content Placeholder 10">
            <a:extLst>
              <a:ext uri="{FF2B5EF4-FFF2-40B4-BE49-F238E27FC236}">
                <a16:creationId xmlns:a16="http://schemas.microsoft.com/office/drawing/2014/main" id="{BCEC3BC2-AA7A-FD45-936C-E28687A5F762}"/>
              </a:ext>
            </a:extLst>
          </p:cNvPr>
          <p:cNvPicPr>
            <a:picLocks noGrp="1" noChangeAspect="1"/>
          </p:cNvPicPr>
          <p:nvPr>
            <p:ph idx="1"/>
          </p:nvPr>
        </p:nvPicPr>
        <p:blipFill>
          <a:blip r:embed="rId3"/>
          <a:stretch>
            <a:fillRect/>
          </a:stretch>
        </p:blipFill>
        <p:spPr>
          <a:xfrm>
            <a:off x="889455" y="2222500"/>
            <a:ext cx="10413090" cy="1760220"/>
          </a:xfrm>
          <a:prstGeom prst="rect">
            <a:avLst/>
          </a:prstGeom>
        </p:spPr>
      </p:pic>
    </p:spTree>
    <p:extLst>
      <p:ext uri="{BB962C8B-B14F-4D97-AF65-F5344CB8AC3E}">
        <p14:creationId xmlns:p14="http://schemas.microsoft.com/office/powerpoint/2010/main" val="356855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8E84F81-1462-A34F-AC1E-431D9C861BAB}"/>
              </a:ext>
            </a:extLst>
          </p:cNvPr>
          <p:cNvGraphicFramePr>
            <a:graphicFrameLocks noGrp="1"/>
          </p:cNvGraphicFramePr>
          <p:nvPr>
            <p:extLst>
              <p:ext uri="{D42A27DB-BD31-4B8C-83A1-F6EECF244321}">
                <p14:modId xmlns:p14="http://schemas.microsoft.com/office/powerpoint/2010/main" val="1149784574"/>
              </p:ext>
            </p:extLst>
          </p:nvPr>
        </p:nvGraphicFramePr>
        <p:xfrm>
          <a:off x="1160979" y="2054831"/>
          <a:ext cx="9328936" cy="2835670"/>
        </p:xfrm>
        <a:graphic>
          <a:graphicData uri="http://schemas.openxmlformats.org/drawingml/2006/table">
            <a:tbl>
              <a:tblPr firstRow="1" bandRow="1">
                <a:tableStyleId>{5C22544A-7EE6-4342-B048-85BDC9FD1C3A}</a:tableStyleId>
              </a:tblPr>
              <a:tblGrid>
                <a:gridCol w="4664468">
                  <a:extLst>
                    <a:ext uri="{9D8B030D-6E8A-4147-A177-3AD203B41FA5}">
                      <a16:colId xmlns:a16="http://schemas.microsoft.com/office/drawing/2014/main" val="4102049248"/>
                    </a:ext>
                  </a:extLst>
                </a:gridCol>
                <a:gridCol w="4664468">
                  <a:extLst>
                    <a:ext uri="{9D8B030D-6E8A-4147-A177-3AD203B41FA5}">
                      <a16:colId xmlns:a16="http://schemas.microsoft.com/office/drawing/2014/main" val="3590479542"/>
                    </a:ext>
                  </a:extLst>
                </a:gridCol>
              </a:tblGrid>
              <a:tr h="567134">
                <a:tc>
                  <a:txBody>
                    <a:bodyPr/>
                    <a:lstStyle/>
                    <a:p>
                      <a:pPr algn="ctr"/>
                      <a:r>
                        <a:rPr lang="en-US" dirty="0"/>
                        <a:t>Classification Metrics</a:t>
                      </a:r>
                    </a:p>
                  </a:txBody>
                  <a:tcPr/>
                </a:tc>
                <a:tc>
                  <a:txBody>
                    <a:bodyPr/>
                    <a:lstStyle/>
                    <a:p>
                      <a:pPr algn="ctr"/>
                      <a:r>
                        <a:rPr lang="en-US" dirty="0"/>
                        <a:t>Scores</a:t>
                      </a:r>
                    </a:p>
                  </a:txBody>
                  <a:tcPr/>
                </a:tc>
                <a:extLst>
                  <a:ext uri="{0D108BD9-81ED-4DB2-BD59-A6C34878D82A}">
                    <a16:rowId xmlns:a16="http://schemas.microsoft.com/office/drawing/2014/main" val="1918960977"/>
                  </a:ext>
                </a:extLst>
              </a:tr>
              <a:tr h="567134">
                <a:tc>
                  <a:txBody>
                    <a:bodyPr/>
                    <a:lstStyle/>
                    <a:p>
                      <a:r>
                        <a:rPr lang="en-US" dirty="0"/>
                        <a:t>Accuracy</a:t>
                      </a:r>
                    </a:p>
                  </a:txBody>
                  <a:tcPr/>
                </a:tc>
                <a:tc>
                  <a:txBody>
                    <a:bodyPr/>
                    <a:lstStyle/>
                    <a:p>
                      <a:pPr algn="ctr"/>
                      <a:r>
                        <a:rPr lang="en-US" dirty="0"/>
                        <a:t>69%</a:t>
                      </a:r>
                    </a:p>
                  </a:txBody>
                  <a:tcPr/>
                </a:tc>
                <a:extLst>
                  <a:ext uri="{0D108BD9-81ED-4DB2-BD59-A6C34878D82A}">
                    <a16:rowId xmlns:a16="http://schemas.microsoft.com/office/drawing/2014/main" val="2632165354"/>
                  </a:ext>
                </a:extLst>
              </a:tr>
              <a:tr h="567134">
                <a:tc>
                  <a:txBody>
                    <a:bodyPr/>
                    <a:lstStyle/>
                    <a:p>
                      <a:r>
                        <a:rPr lang="en-US" dirty="0"/>
                        <a:t>Sensitivity (Republicans)</a:t>
                      </a:r>
                    </a:p>
                  </a:txBody>
                  <a:tcPr/>
                </a:tc>
                <a:tc>
                  <a:txBody>
                    <a:bodyPr/>
                    <a:lstStyle/>
                    <a:p>
                      <a:pPr algn="ctr"/>
                      <a:r>
                        <a:rPr lang="en-US" dirty="0"/>
                        <a:t>71%</a:t>
                      </a:r>
                    </a:p>
                  </a:txBody>
                  <a:tcPr/>
                </a:tc>
                <a:extLst>
                  <a:ext uri="{0D108BD9-81ED-4DB2-BD59-A6C34878D82A}">
                    <a16:rowId xmlns:a16="http://schemas.microsoft.com/office/drawing/2014/main" val="2198552584"/>
                  </a:ext>
                </a:extLst>
              </a:tr>
              <a:tr h="567134">
                <a:tc>
                  <a:txBody>
                    <a:bodyPr/>
                    <a:lstStyle/>
                    <a:p>
                      <a:r>
                        <a:rPr lang="en-US" dirty="0"/>
                        <a:t>Specificity (Democrats)</a:t>
                      </a:r>
                    </a:p>
                  </a:txBody>
                  <a:tcPr/>
                </a:tc>
                <a:tc>
                  <a:txBody>
                    <a:bodyPr/>
                    <a:lstStyle/>
                    <a:p>
                      <a:pPr algn="ctr"/>
                      <a:r>
                        <a:rPr lang="en-US" dirty="0"/>
                        <a:t>67%</a:t>
                      </a:r>
                    </a:p>
                  </a:txBody>
                  <a:tcPr/>
                </a:tc>
                <a:extLst>
                  <a:ext uri="{0D108BD9-81ED-4DB2-BD59-A6C34878D82A}">
                    <a16:rowId xmlns:a16="http://schemas.microsoft.com/office/drawing/2014/main" val="702027912"/>
                  </a:ext>
                </a:extLst>
              </a:tr>
              <a:tr h="567134">
                <a:tc>
                  <a:txBody>
                    <a:bodyPr/>
                    <a:lstStyle/>
                    <a:p>
                      <a:r>
                        <a:rPr lang="en-US" dirty="0"/>
                        <a:t>Precision</a:t>
                      </a:r>
                    </a:p>
                  </a:txBody>
                  <a:tcPr/>
                </a:tc>
                <a:tc>
                  <a:txBody>
                    <a:bodyPr/>
                    <a:lstStyle/>
                    <a:p>
                      <a:pPr algn="ctr"/>
                      <a:r>
                        <a:rPr lang="en-US" dirty="0"/>
                        <a:t>69%</a:t>
                      </a:r>
                    </a:p>
                  </a:txBody>
                  <a:tcPr/>
                </a:tc>
                <a:extLst>
                  <a:ext uri="{0D108BD9-81ED-4DB2-BD59-A6C34878D82A}">
                    <a16:rowId xmlns:a16="http://schemas.microsoft.com/office/drawing/2014/main" val="3419056467"/>
                  </a:ext>
                </a:extLst>
              </a:tr>
            </a:tbl>
          </a:graphicData>
        </a:graphic>
      </p:graphicFrame>
      <p:sp>
        <p:nvSpPr>
          <p:cNvPr id="5" name="Title 8">
            <a:extLst>
              <a:ext uri="{FF2B5EF4-FFF2-40B4-BE49-F238E27FC236}">
                <a16:creationId xmlns:a16="http://schemas.microsoft.com/office/drawing/2014/main" id="{35FBB100-2BCD-CB40-BD77-D89059314DA2}"/>
              </a:ext>
            </a:extLst>
          </p:cNvPr>
          <p:cNvSpPr>
            <a:spLocks noGrp="1"/>
          </p:cNvSpPr>
          <p:nvPr>
            <p:ph type="title"/>
          </p:nvPr>
        </p:nvSpPr>
        <p:spPr>
          <a:xfrm>
            <a:off x="838200" y="365125"/>
            <a:ext cx="10515600" cy="1325563"/>
          </a:xfrm>
        </p:spPr>
        <p:txBody>
          <a:bodyPr/>
          <a:lstStyle/>
          <a:p>
            <a:pPr algn="ctr"/>
            <a:r>
              <a:rPr lang="en-US" dirty="0"/>
              <a:t>Logistic Regression</a:t>
            </a:r>
          </a:p>
        </p:txBody>
      </p:sp>
    </p:spTree>
    <p:extLst>
      <p:ext uri="{BB962C8B-B14F-4D97-AF65-F5344CB8AC3E}">
        <p14:creationId xmlns:p14="http://schemas.microsoft.com/office/powerpoint/2010/main" val="3375464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28634A-3379-E548-ADEF-1F116D6B528A}"/>
              </a:ext>
            </a:extLst>
          </p:cNvPr>
          <p:cNvSpPr/>
          <p:nvPr/>
        </p:nvSpPr>
        <p:spPr>
          <a:xfrm>
            <a:off x="1309313" y="2967335"/>
            <a:ext cx="957339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How shall we introduce NLP…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3550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Arc 21">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958979" y="368138"/>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8" name="Oval 23">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69" y="569429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7" name="Picture 6" descr="A group of people standing in front of a crowd posing for the camera&#10;&#10;Description automatically generated">
            <a:extLst>
              <a:ext uri="{FF2B5EF4-FFF2-40B4-BE49-F238E27FC236}">
                <a16:creationId xmlns:a16="http://schemas.microsoft.com/office/drawing/2014/main" id="{7A7EA8E8-2D8B-BC44-9BE3-F912809CB91D}"/>
              </a:ext>
            </a:extLst>
          </p:cNvPr>
          <p:cNvPicPr>
            <a:picLocks noChangeAspect="1"/>
          </p:cNvPicPr>
          <p:nvPr/>
        </p:nvPicPr>
        <p:blipFill rotWithShape="1">
          <a:blip r:embed="rId3"/>
          <a:srcRect t="17935" r="1" b="1"/>
          <a:stretch/>
        </p:blipFill>
        <p:spPr>
          <a:xfrm>
            <a:off x="68969" y="145980"/>
            <a:ext cx="11986574" cy="6566040"/>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8" name="Rectangle 7">
            <a:extLst>
              <a:ext uri="{FF2B5EF4-FFF2-40B4-BE49-F238E27FC236}">
                <a16:creationId xmlns:a16="http://schemas.microsoft.com/office/drawing/2014/main" id="{7DEAFE85-D638-9E48-B36E-18C5BDFA652C}"/>
              </a:ext>
            </a:extLst>
          </p:cNvPr>
          <p:cNvSpPr/>
          <p:nvPr/>
        </p:nvSpPr>
        <p:spPr>
          <a:xfrm>
            <a:off x="3903669" y="4167764"/>
            <a:ext cx="4211410" cy="923330"/>
          </a:xfrm>
          <a:prstGeom prst="rect">
            <a:avLst/>
          </a:prstGeom>
          <a:solidFill>
            <a:schemeClr val="bg1"/>
          </a:solidFill>
        </p:spPr>
        <p:txBody>
          <a:bodyPr wrap="none" lIns="91440" tIns="45720" rIns="91440" bIns="45720">
            <a:spAutoFit/>
          </a:bodyPr>
          <a:lstStyle/>
          <a:p>
            <a:pPr algn="ctr"/>
            <a:r>
              <a:rPr lang="en-US" sz="5400" b="1" cap="none" spc="0" dirty="0">
                <a:ln w="0">
                  <a:solidFill>
                    <a:srgbClr val="FFC000"/>
                  </a:solidFill>
                </a:ln>
                <a:solidFill>
                  <a:srgbClr val="FFC000"/>
                </a:solidFill>
                <a:effectLst>
                  <a:outerShdw blurRad="50800" dist="38100" dir="2700000" algn="tl" rotWithShape="0">
                    <a:prstClr val="black">
                      <a:alpha val="40000"/>
                    </a:prstClr>
                  </a:outerShdw>
                </a:effectLst>
              </a:rPr>
              <a:t>Game Show</a:t>
            </a:r>
          </a:p>
        </p:txBody>
      </p:sp>
    </p:spTree>
    <p:extLst>
      <p:ext uri="{BB962C8B-B14F-4D97-AF65-F5344CB8AC3E}">
        <p14:creationId xmlns:p14="http://schemas.microsoft.com/office/powerpoint/2010/main" val="1279326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A1F6BCF-3080-4C5F-A8FB-5D1DB1196512}"/>
              </a:ext>
            </a:extLst>
          </p:cNvPr>
          <p:cNvPicPr>
            <a:picLocks noChangeAspect="1"/>
          </p:cNvPicPr>
          <p:nvPr/>
        </p:nvPicPr>
        <p:blipFill rotWithShape="1">
          <a:blip r:embed="rId3"/>
          <a:srcRect t="8437" b="7293"/>
          <a:stretch/>
        </p:blipFill>
        <p:spPr>
          <a:xfrm>
            <a:off x="-2" y="10"/>
            <a:ext cx="1219200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7AAD2D-EE66-3D42-883E-A0DADA15A005}"/>
              </a:ext>
            </a:extLst>
          </p:cNvPr>
          <p:cNvSpPr>
            <a:spLocks noGrp="1"/>
          </p:cNvSpPr>
          <p:nvPr>
            <p:ph type="ctrTitle"/>
          </p:nvPr>
        </p:nvSpPr>
        <p:spPr>
          <a:xfrm>
            <a:off x="5097442" y="734737"/>
            <a:ext cx="4785360" cy="2807208"/>
          </a:xfrm>
        </p:spPr>
        <p:txBody>
          <a:bodyPr anchor="b">
            <a:normAutofit/>
          </a:bodyPr>
          <a:lstStyle/>
          <a:p>
            <a:pPr algn="l"/>
            <a:r>
              <a:rPr lang="en-US" sz="6600" dirty="0"/>
              <a:t>Who Said It!</a:t>
            </a:r>
          </a:p>
        </p:txBody>
      </p:sp>
      <p:sp>
        <p:nvSpPr>
          <p:cNvPr id="3" name="Subtitle 2">
            <a:extLst>
              <a:ext uri="{FF2B5EF4-FFF2-40B4-BE49-F238E27FC236}">
                <a16:creationId xmlns:a16="http://schemas.microsoft.com/office/drawing/2014/main" id="{77D61702-88F6-DC48-8FAA-6EB39D46D917}"/>
              </a:ext>
            </a:extLst>
          </p:cNvPr>
          <p:cNvSpPr>
            <a:spLocks noGrp="1"/>
          </p:cNvSpPr>
          <p:nvPr>
            <p:ph type="subTitle" idx="1"/>
          </p:nvPr>
        </p:nvSpPr>
        <p:spPr>
          <a:xfrm>
            <a:off x="5306164" y="3541945"/>
            <a:ext cx="4576638" cy="1208141"/>
          </a:xfrm>
        </p:spPr>
        <p:txBody>
          <a:bodyPr>
            <a:normAutofit/>
          </a:bodyPr>
          <a:lstStyle/>
          <a:p>
            <a:pPr algn="l"/>
            <a:r>
              <a:rPr lang="en-US" dirty="0"/>
              <a:t>A Game Show That Isn’t a Game Show and Is Actually a Data Science Presentation.</a:t>
            </a:r>
          </a:p>
        </p:txBody>
      </p:sp>
    </p:spTree>
    <p:extLst>
      <p:ext uri="{BB962C8B-B14F-4D97-AF65-F5344CB8AC3E}">
        <p14:creationId xmlns:p14="http://schemas.microsoft.com/office/powerpoint/2010/main" val="26338991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hapesVTI">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1721</Words>
  <Application>Microsoft Macintosh PowerPoint</Application>
  <PresentationFormat>Widescreen</PresentationFormat>
  <Paragraphs>185</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Avenir Next LT Pro</vt:lpstr>
      <vt:lpstr>Calibri</vt:lpstr>
      <vt:lpstr>Tw Cen MT</vt:lpstr>
      <vt:lpstr>ShapesVTI</vt:lpstr>
      <vt:lpstr>Political Trends on Reddit</vt:lpstr>
      <vt:lpstr>Overview</vt:lpstr>
      <vt:lpstr>PowerPoint Presentation</vt:lpstr>
      <vt:lpstr>PowerPoint Presentation</vt:lpstr>
      <vt:lpstr>Logistic Regression</vt:lpstr>
      <vt:lpstr>Logistic Regression</vt:lpstr>
      <vt:lpstr>PowerPoint Presentation</vt:lpstr>
      <vt:lpstr>PowerPoint Presentation</vt:lpstr>
      <vt:lpstr>Who Said It!</vt:lpstr>
      <vt:lpstr>Rules</vt:lpstr>
      <vt:lpstr>1. Silence is key</vt:lpstr>
      <vt:lpstr>PowerPoint Presentation</vt:lpstr>
      <vt:lpstr>Who Said It!</vt:lpstr>
      <vt:lpstr>Who Said It!</vt:lpstr>
      <vt:lpstr>Who Said It!</vt:lpstr>
      <vt:lpstr>Who Said It!</vt:lpstr>
      <vt:lpstr>Who Said It!</vt:lpstr>
      <vt:lpstr>Who Said It!</vt:lpstr>
      <vt:lpstr>Who Said It!</vt:lpstr>
      <vt:lpstr>Who Said It!</vt:lpstr>
      <vt:lpstr>Who Said It!</vt:lpstr>
      <vt:lpstr>Who Said It!</vt:lpstr>
      <vt:lpstr>Who Said It!</vt:lpstr>
      <vt:lpstr>PowerPoint Presentation</vt:lpstr>
      <vt:lpstr>PowerPoint Presentation</vt:lpstr>
      <vt:lpstr>Next Steps</vt:lpstr>
      <vt:lpstr>Future Action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Trends on Reddit</dc:title>
  <dc:creator>Ian Irizarry</dc:creator>
  <cp:lastModifiedBy>Ian Irizarry</cp:lastModifiedBy>
  <cp:revision>9</cp:revision>
  <dcterms:created xsi:type="dcterms:W3CDTF">2020-05-29T16:19:19Z</dcterms:created>
  <dcterms:modified xsi:type="dcterms:W3CDTF">2020-05-29T21:13:17Z</dcterms:modified>
</cp:coreProperties>
</file>