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3462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462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文層級一…"/>
          <p:cNvSpPr txBox="1"/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00">
                <a:solidFill>
                  <a:srgbClr val="FFFFFF"/>
                </a:solidFill>
              </a:defRPr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</a:defRPr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</a:defRPr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</a:defRPr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b="1" sz="3000">
                <a:solidFill>
                  <a:srgbClr val="FFFFFF"/>
                </a:solidFill>
              </a:defRPr>
            </a:lvl5pPr>
          </a:lstStyle>
          <a:p>
            <a:pPr/>
            <a:r>
              <a:t>作者和日期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簡報標題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簡報標題</a:t>
            </a:r>
          </a:p>
        </p:txBody>
      </p:sp>
      <p:sp>
        <p:nvSpPr>
          <p:cNvPr id="13" name="內文層級一…"/>
          <p:cNvSpPr txBox="1"/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簡報副標題</a:t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內文層級一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聲明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型資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內文層級一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實資料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</a:lstStyle>
          <a:p>
            <a:pPr/>
            <a:r>
              <a:t>事實資料</a:t>
            </a:r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內文層級一…"/>
          <p:cNvSpPr txBox="1"/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00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b="1" sz="3000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b="1" sz="3000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b="1" sz="3000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b="1" sz="3000"/>
            </a:lvl5pPr>
          </a:lstStyle>
          <a:p>
            <a:pPr/>
            <a:r>
              <a:t>引文來源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內文層級一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「名言語錄」</a:t>
            </a:r>
          </a:p>
        </p:txBody>
      </p:sp>
      <p:sp>
        <p:nvSpPr>
          <p:cNvPr id="1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相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8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5" cy="543227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6" y="1270000"/>
            <a:ext cx="16859220" cy="112394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與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簡報標題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簡報標題</a:t>
            </a:r>
          </a:p>
        </p:txBody>
      </p:sp>
      <p:sp>
        <p:nvSpPr>
          <p:cNvPr id="23" name="內文層級一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00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b="1" sz="3000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b="1" sz="3000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b="1" sz="3000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b="1" sz="3000"/>
            </a:lvl5pPr>
          </a:lstStyle>
          <a:p>
            <a:pPr/>
            <a:r>
              <a:t>作者和日期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內文層級一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簡報副標題</a:t>
            </a:r>
          </a:p>
        </p:txBody>
      </p:sp>
      <p:sp>
        <p:nvSpPr>
          <p:cNvPr id="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替用標題與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幻燈片標題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幻燈片標題</a:t>
            </a:r>
          </a:p>
        </p:txBody>
      </p:sp>
      <p:sp>
        <p:nvSpPr>
          <p:cNvPr id="34" name="內文層級一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幻燈片副標題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燈片編號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43" name="內文層級一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pPr/>
            <a:r>
              <a:t>幻燈片副標題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內文層級一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幻燈片項目符號文字</a:t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、項目符號與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內文層級一…"/>
          <p:cNvSpPr txBox="1"/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pPr/>
            <a:r>
              <a:t>幻燈片副標題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內文層級一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幻燈片項目符號文字</a:t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7"/>
            <a:ext cx="16850011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幻燈片標題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節標題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章節標題</a:t>
            </a: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燈片標題"/>
          <p:cNvSpPr txBox="1"/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80" name="內文層級一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pPr/>
            <a:r>
              <a:t>幻燈片副標題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程標題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議程標題</a:t>
            </a:r>
          </a:p>
        </p:txBody>
      </p:sp>
      <p:sp>
        <p:nvSpPr>
          <p:cNvPr id="89" name="內文層級一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pPr/>
            <a:r>
              <a:t>議程副標題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內文層級一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議程主題</a:t>
            </a:r>
          </a:p>
        </p:txBody>
      </p:sp>
      <p:sp>
        <p:nvSpPr>
          <p:cNvPr id="9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標題文字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標題文字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towardsdatascience.com/tweepy-for-beginners-24baf21f2c25" TargetMode="External"/><Relationship Id="rId3" Type="http://schemas.openxmlformats.org/officeDocument/2006/relationships/hyperlink" Target="https://developer.twitter.com/en/docs/twitter-api/v1/accounts-and-users/follow-search-get-users/overview" TargetMode="External"/><Relationship Id="rId4" Type="http://schemas.openxmlformats.org/officeDocument/2006/relationships/hyperlink" Target="https://medium.com/geekculture/how-to-get-twitter-data-with-tweepy-4663fbc8b90b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witter.com" TargetMode="External"/><Relationship Id="rId3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roup 4 : Ian Johnson Vincy                                                                                           28 Oct 2021"/>
          <p:cNvSpPr txBox="1"/>
          <p:nvPr>
            <p:ph type="body" sz="quarter" idx="1"/>
          </p:nvPr>
        </p:nvSpPr>
        <p:spPr>
          <a:xfrm>
            <a:off x="1201341" y="11847162"/>
            <a:ext cx="21971002" cy="636980"/>
          </a:xfrm>
          <a:prstGeom prst="rect">
            <a:avLst/>
          </a:prstGeom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Group 4 : Ian Johnson Vincy                                                                                           28 Oct 2021</a:t>
            </a:r>
          </a:p>
        </p:txBody>
      </p:sp>
      <p:sp>
        <p:nvSpPr>
          <p:cNvPr id="152" name="Junior data engineer project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Junior data engineer project</a:t>
            </a:r>
          </a:p>
        </p:txBody>
      </p:sp>
      <p:sp>
        <p:nvSpPr>
          <p:cNvPr id="153" name="Twitter API"/>
          <p:cNvSpPr txBox="1"/>
          <p:nvPr/>
        </p:nvSpPr>
        <p:spPr>
          <a:xfrm>
            <a:off x="1201342" y="72104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Twitter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Our program"/>
          <p:cNvSpPr txBox="1"/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Our program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hallenge &amp; Problems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Challenge &amp; Problems</a:t>
            </a:r>
          </a:p>
        </p:txBody>
      </p:sp>
      <p:sp>
        <p:nvSpPr>
          <p:cNvPr id="189" name="Lack of clear goals and success criteria…"/>
          <p:cNvSpPr txBox="1"/>
          <p:nvPr>
            <p:ph type="body" idx="1"/>
          </p:nvPr>
        </p:nvSpPr>
        <p:spPr>
          <a:xfrm>
            <a:off x="1206500" y="3557847"/>
            <a:ext cx="21971001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Lack of clear goals and success criteria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Finding the right resource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Inadequate skills of team members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Lack of communication</a:t>
            </a:r>
          </a:p>
        </p:txBody>
      </p:sp>
      <p:pic>
        <p:nvPicPr>
          <p:cNvPr id="190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0511" y="6387098"/>
            <a:ext cx="11019919" cy="7328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hat we learn"/>
          <p:cNvSpPr txBox="1"/>
          <p:nvPr>
            <p:ph type="title"/>
          </p:nvPr>
        </p:nvSpPr>
        <p:spPr>
          <a:xfrm>
            <a:off x="816595" y="952438"/>
            <a:ext cx="21971002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What we learn </a:t>
            </a:r>
          </a:p>
        </p:txBody>
      </p:sp>
      <p:sp>
        <p:nvSpPr>
          <p:cNvPr id="193" name="Hard Skills (technical skills)"/>
          <p:cNvSpPr txBox="1"/>
          <p:nvPr>
            <p:ph type="body" sz="quarter" idx="1"/>
          </p:nvPr>
        </p:nvSpPr>
        <p:spPr>
          <a:xfrm>
            <a:off x="1206500" y="3509414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Hard Skills (technical skills)</a:t>
            </a:r>
          </a:p>
        </p:txBody>
      </p:sp>
      <p:sp>
        <p:nvSpPr>
          <p:cNvPr id="194" name="ETL(stands for extract, transform, load)…"/>
          <p:cNvSpPr txBox="1"/>
          <p:nvPr>
            <p:ph type="body" idx="21"/>
          </p:nvPr>
        </p:nvSpPr>
        <p:spPr>
          <a:xfrm>
            <a:off x="816596" y="5568005"/>
            <a:ext cx="21971001" cy="82560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ETL(stands for extract, transform, load)</a:t>
            </a:r>
          </a:p>
          <a:p>
            <a:pPr/>
            <a:r>
              <a:t>Create the pipeline</a:t>
            </a:r>
          </a:p>
          <a:p>
            <a:pPr/>
            <a:r>
              <a:t>Use programming language and tools(Python, SQLite……)</a:t>
            </a:r>
          </a:p>
        </p:txBody>
      </p:sp>
      <p:pic>
        <p:nvPicPr>
          <p:cNvPr id="195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67230" y="704620"/>
            <a:ext cx="6124471" cy="6124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oft Skills (non-Technical skills)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Soft Skills (non-Technical skills)</a:t>
            </a:r>
          </a:p>
        </p:txBody>
      </p:sp>
      <p:sp>
        <p:nvSpPr>
          <p:cNvPr id="198" name="Communication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Communication</a:t>
            </a:r>
          </a:p>
          <a:p>
            <a:pPr/>
            <a:r>
              <a:t>Teamwork (Cooperation)</a:t>
            </a:r>
          </a:p>
          <a:p>
            <a:pPr/>
            <a:r>
              <a:t>Time Management</a:t>
            </a:r>
          </a:p>
          <a:p>
            <a:pPr/>
            <a:r>
              <a:t>Positivity</a:t>
            </a:r>
          </a:p>
          <a:p>
            <a:pPr/>
            <a:r>
              <a:t>Problem-solving</a:t>
            </a:r>
          </a:p>
        </p:txBody>
      </p:sp>
      <p:pic>
        <p:nvPicPr>
          <p:cNvPr id="19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46222" y="3730685"/>
            <a:ext cx="10666757" cy="6986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source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Resource </a:t>
            </a:r>
          </a:p>
        </p:txBody>
      </p:sp>
      <p:sp>
        <p:nvSpPr>
          <p:cNvPr id="202" name="https://towardsdatascience.com/tweepy-for-beginners-24baf21f2c25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https://towardsdatascience.com/tweepy-for-beginners-24baf21f2c25</a:t>
            </a:r>
          </a:p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https://developer.twitter.com/en/docs/twitter-api/v1/accounts-and-users/follow-search-get-users/overview</a:t>
            </a:r>
          </a:p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https://medium.com/geekculture/how-to-get-twitter-data-with-tweepy-4663fbc8b90b</a:t>
            </a:r>
          </a:p>
          <a:p>
            <a:pPr/>
            <a:r>
              <a:t>https://stackoverflow.com/questions/3128323/get-current-users-info-from-twitter-api#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ank you for listening!!"/>
          <p:cNvSpPr txBox="1"/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Thank you for listening!!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tent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Content</a:t>
            </a:r>
          </a:p>
        </p:txBody>
      </p:sp>
      <p:sp>
        <p:nvSpPr>
          <p:cNvPr id="156" name="Introduction…"/>
          <p:cNvSpPr txBox="1"/>
          <p:nvPr>
            <p:ph type="body" idx="1"/>
          </p:nvPr>
        </p:nvSpPr>
        <p:spPr>
          <a:xfrm>
            <a:off x="1206499" y="3363308"/>
            <a:ext cx="21971002" cy="8256013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93776" indent="-493776" defTabSz="1975054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b="0" sz="3800"/>
            </a:pPr>
            <a:r>
              <a:t>Introduction</a:t>
            </a:r>
          </a:p>
          <a:p>
            <a:pPr marL="493776" indent="-493776" defTabSz="1975054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b="0" sz="3800"/>
            </a:pPr>
            <a:r>
              <a:t>Idea</a:t>
            </a:r>
          </a:p>
          <a:p>
            <a:pPr marL="493776" indent="-493776" defTabSz="1975054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b="0" sz="3800"/>
            </a:pPr>
            <a:r>
              <a:t>Let’s start!</a:t>
            </a:r>
          </a:p>
          <a:p>
            <a:pPr marL="493776" indent="-493776" defTabSz="1975054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b="0" sz="3800"/>
            </a:pPr>
            <a:r>
              <a:t>ER-diagram</a:t>
            </a:r>
          </a:p>
          <a:p>
            <a:pPr marL="493776" indent="-493776" defTabSz="1975054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b="0" sz="3800"/>
            </a:pPr>
            <a:r>
              <a:t>Database Design</a:t>
            </a:r>
          </a:p>
          <a:p>
            <a:pPr marL="493776" indent="-493776" defTabSz="1975054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b="0" sz="3800"/>
            </a:pPr>
            <a:r>
              <a:t>Our Program</a:t>
            </a:r>
          </a:p>
          <a:p>
            <a:pPr marL="493776" indent="-493776" defTabSz="1975054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b="0" sz="3800"/>
            </a:pPr>
            <a:r>
              <a:t>What we learn (hard skills &amp; soft skills)</a:t>
            </a:r>
          </a:p>
          <a:p>
            <a:pPr marL="493776" indent="-493776" defTabSz="1975054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b="0" sz="3800"/>
            </a:pPr>
            <a:r>
              <a:t>Resource </a:t>
            </a:r>
          </a:p>
        </p:txBody>
      </p:sp>
      <p:pic>
        <p:nvPicPr>
          <p:cNvPr id="157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68393" y="3983663"/>
            <a:ext cx="10094908" cy="7571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troduction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Introduction</a:t>
            </a:r>
          </a:p>
        </p:txBody>
      </p:sp>
      <p:sp>
        <p:nvSpPr>
          <p:cNvPr id="160" name="Create Twitter API keys to use in an application…"/>
          <p:cNvSpPr txBox="1"/>
          <p:nvPr>
            <p:ph type="body" idx="1"/>
          </p:nvPr>
        </p:nvSpPr>
        <p:spPr>
          <a:xfrm>
            <a:off x="1206500" y="3648652"/>
            <a:ext cx="21971000" cy="825601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Create Twitter API keys to use in an application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Use tweepy and other tools in Python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Collect user:@JoeBiden profile information , social network information from Twitter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Use the following two keywords( coronavirus, vaccination) to collect tweets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Database design </a:t>
            </a:r>
          </a:p>
        </p:txBody>
      </p:sp>
      <p:pic>
        <p:nvPicPr>
          <p:cNvPr id="161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9054" y="9242011"/>
            <a:ext cx="6105755" cy="4072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dea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Idea</a:t>
            </a:r>
          </a:p>
        </p:txBody>
      </p:sp>
      <p:sp>
        <p:nvSpPr>
          <p:cNvPr id="164" name="General background Information…"/>
          <p:cNvSpPr txBox="1"/>
          <p:nvPr>
            <p:ph type="body" idx="1"/>
          </p:nvPr>
        </p:nvSpPr>
        <p:spPr>
          <a:xfrm>
            <a:off x="1446440" y="3438702"/>
            <a:ext cx="21971002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General background Information 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Purpose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Gather information 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Method( soft ware, tools) </a:t>
            </a:r>
          </a:p>
        </p:txBody>
      </p:sp>
      <p:pic>
        <p:nvPicPr>
          <p:cNvPr id="165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39477" y="6616034"/>
            <a:ext cx="9526001" cy="7106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et’s start !"/>
          <p:cNvSpPr txBox="1"/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Let’s start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reate a twitter account at twitter.com…"/>
          <p:cNvSpPr txBox="1"/>
          <p:nvPr>
            <p:ph type="body" sz="half" idx="1"/>
          </p:nvPr>
        </p:nvSpPr>
        <p:spPr>
          <a:xfrm>
            <a:off x="1203685" y="3318493"/>
            <a:ext cx="9779001" cy="825663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Create a twitter account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twitter.com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Use consumer key and access taken</a:t>
            </a:r>
          </a:p>
        </p:txBody>
      </p:sp>
      <p:sp>
        <p:nvSpPr>
          <p:cNvPr id="170" name="Apply for Twitter developer account &amp; get authentication"/>
          <p:cNvSpPr txBox="1"/>
          <p:nvPr>
            <p:ph type="title"/>
          </p:nvPr>
        </p:nvSpPr>
        <p:spPr>
          <a:xfrm>
            <a:off x="1206500" y="952498"/>
            <a:ext cx="16260172" cy="1435103"/>
          </a:xfrm>
          <a:prstGeom prst="rect">
            <a:avLst/>
          </a:prstGeom>
        </p:spPr>
        <p:txBody>
          <a:bodyPr/>
          <a:lstStyle>
            <a:lvl1pPr defTabSz="1414235">
              <a:defRPr spc="-100" sz="4900"/>
            </a:lvl1pPr>
          </a:lstStyle>
          <a:p>
            <a:pPr/>
            <a:r>
              <a:t>Apply for Twitter developer account &amp; get authentication </a:t>
            </a:r>
          </a:p>
        </p:txBody>
      </p:sp>
      <p:pic>
        <p:nvPicPr>
          <p:cNvPr id="171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78820" y="2445898"/>
            <a:ext cx="10297006" cy="626849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2" name="表格"/>
          <p:cNvGraphicFramePr/>
          <p:nvPr/>
        </p:nvGraphicFramePr>
        <p:xfrm>
          <a:off x="1477582" y="9791790"/>
          <a:ext cx="15718005" cy="284784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4814524"/>
                <a:gridCol w="538093"/>
                <a:gridCol w="10365387"/>
              </a:tblGrid>
              <a:tr h="7119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consumer_key      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=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'ABCDEFGHIJKLKMNOPQRSTUVWXYZ'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19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consumer_secret   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=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'1234567890ABCDEFGHIJKLMNOPQRSTUVXYZ'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19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access_token      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=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'ZYXWVUTSRQPONMLKJIHFEDCBA'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19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access_token_secret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=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'0987654321ZYXWVUTSRQPONMLKJIHFEDCBA'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ython…"/>
          <p:cNvSpPr txBox="1"/>
          <p:nvPr>
            <p:ph type="body" sz="half" idx="1"/>
          </p:nvPr>
        </p:nvSpPr>
        <p:spPr>
          <a:xfrm>
            <a:off x="1203685" y="3438702"/>
            <a:ext cx="9779001" cy="825663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Python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Sqlite3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/>
            </a:pPr>
            <a:r>
              <a:t>Tweepy</a:t>
            </a:r>
          </a:p>
        </p:txBody>
      </p:sp>
      <p:sp>
        <p:nvSpPr>
          <p:cNvPr id="175" name="Start to crawler the twitter API data"/>
          <p:cNvSpPr txBox="1"/>
          <p:nvPr>
            <p:ph type="title"/>
          </p:nvPr>
        </p:nvSpPr>
        <p:spPr>
          <a:xfrm>
            <a:off x="1206499" y="952500"/>
            <a:ext cx="10791956" cy="1434555"/>
          </a:xfrm>
          <a:prstGeom prst="rect">
            <a:avLst/>
          </a:prstGeom>
        </p:spPr>
        <p:txBody>
          <a:bodyPr/>
          <a:lstStyle>
            <a:lvl1pPr defTabSz="1487385">
              <a:defRPr spc="-200" sz="5100"/>
            </a:lvl1pPr>
          </a:lstStyle>
          <a:p>
            <a:pPr/>
            <a:r>
              <a:t>Start to crawler the twitter API data</a:t>
            </a:r>
          </a:p>
        </p:txBody>
      </p:sp>
      <p:pic>
        <p:nvPicPr>
          <p:cNvPr id="17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711" y="9137774"/>
            <a:ext cx="6535371" cy="3098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5110" y="10268933"/>
            <a:ext cx="7996246" cy="1875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ER-Diagram"/>
          <p:cNvSpPr txBox="1"/>
          <p:nvPr>
            <p:ph type="title"/>
          </p:nvPr>
        </p:nvSpPr>
        <p:spPr>
          <a:xfrm>
            <a:off x="576653" y="472617"/>
            <a:ext cx="8474442" cy="1435103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ER-Diagram</a:t>
            </a:r>
          </a:p>
        </p:txBody>
      </p:sp>
      <p:grpSp>
        <p:nvGrpSpPr>
          <p:cNvPr id="182" name="影像圖庫"/>
          <p:cNvGrpSpPr/>
          <p:nvPr/>
        </p:nvGrpSpPr>
        <p:grpSpPr>
          <a:xfrm>
            <a:off x="2735007" y="2039472"/>
            <a:ext cx="17585171" cy="11766462"/>
            <a:chOff x="0" y="0"/>
            <a:chExt cx="17585170" cy="11766460"/>
          </a:xfrm>
        </p:grpSpPr>
        <p:pic>
          <p:nvPicPr>
            <p:cNvPr id="180" name="ER dir (1).jpeg" descr="ER dir (1)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9087" r="0" b="9087"/>
            <a:stretch>
              <a:fillRect/>
            </a:stretch>
          </p:blipFill>
          <p:spPr>
            <a:xfrm>
              <a:off x="-1" y="0"/>
              <a:ext cx="17585171" cy="111187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説明"/>
            <p:cNvSpPr txBox="1"/>
            <p:nvPr/>
          </p:nvSpPr>
          <p:spPr>
            <a:xfrm>
              <a:off x="-1" y="11194961"/>
              <a:ext cx="1758517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/>
            <a:p>
              <a:pPr/>
              <a:r>
                <a:t>説明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atabase design"/>
          <p:cNvSpPr txBox="1"/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Database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