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58" r:id="rId7"/>
    <p:sldId id="260" r:id="rId8"/>
    <p:sldId id="264"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5E673-0EA8-408C-98E1-F2D5CE6257AB}" v="1730" dt="2020-02-13T02:52:55.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varScale="1">
        <p:scale>
          <a:sx n="114" d="100"/>
          <a:sy n="114" d="100"/>
        </p:scale>
        <p:origin x="2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46b32416aeda93b/&#25991;&#26723;/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Sheet1!$O$43</c:f>
              <c:strCache>
                <c:ptCount val="1"/>
                <c:pt idx="0">
                  <c:v>Local SQLite
(ms)</c:v>
                </c:pt>
              </c:strCache>
            </c:strRef>
          </c:tx>
          <c:spPr>
            <a:ln w="28575" cap="rnd">
              <a:solidFill>
                <a:schemeClr val="accent2">
                  <a:lumMod val="75000"/>
                </a:schemeClr>
              </a:solidFill>
              <a:round/>
            </a:ln>
            <a:effectLst/>
          </c:spPr>
          <c:marker>
            <c:symbol val="circle"/>
            <c:size val="5"/>
            <c:spPr>
              <a:solidFill>
                <a:schemeClr val="accent1"/>
              </a:solidFill>
              <a:ln w="9525">
                <a:solidFill>
                  <a:schemeClr val="accent2">
                    <a:lumMod val="75000"/>
                  </a:schemeClr>
                </a:solidFill>
              </a:ln>
              <a:effectLst/>
            </c:spPr>
          </c:marker>
          <c:cat>
            <c:numRef>
              <c:f>Sheet1!$N$44:$N$53</c:f>
              <c:numCache>
                <c:formatCode>General</c:formatCode>
                <c:ptCount val="10"/>
                <c:pt idx="0">
                  <c:v>5000</c:v>
                </c:pt>
                <c:pt idx="1">
                  <c:v>10000</c:v>
                </c:pt>
                <c:pt idx="2">
                  <c:v>15000</c:v>
                </c:pt>
                <c:pt idx="3">
                  <c:v>20000</c:v>
                </c:pt>
                <c:pt idx="4">
                  <c:v>25000</c:v>
                </c:pt>
                <c:pt idx="5">
                  <c:v>30000</c:v>
                </c:pt>
                <c:pt idx="6">
                  <c:v>35000</c:v>
                </c:pt>
                <c:pt idx="7">
                  <c:v>40000</c:v>
                </c:pt>
                <c:pt idx="8">
                  <c:v>45000</c:v>
                </c:pt>
                <c:pt idx="9">
                  <c:v>50000</c:v>
                </c:pt>
              </c:numCache>
            </c:numRef>
          </c:cat>
          <c:val>
            <c:numRef>
              <c:f>Sheet1!$O$44:$O$53</c:f>
              <c:numCache>
                <c:formatCode>General</c:formatCode>
                <c:ptCount val="10"/>
                <c:pt idx="0">
                  <c:v>891</c:v>
                </c:pt>
                <c:pt idx="1">
                  <c:v>51</c:v>
                </c:pt>
                <c:pt idx="2">
                  <c:v>49</c:v>
                </c:pt>
                <c:pt idx="3">
                  <c:v>35</c:v>
                </c:pt>
                <c:pt idx="4">
                  <c:v>38</c:v>
                </c:pt>
                <c:pt idx="5">
                  <c:v>49</c:v>
                </c:pt>
                <c:pt idx="6">
                  <c:v>54</c:v>
                </c:pt>
                <c:pt idx="7">
                  <c:v>62</c:v>
                </c:pt>
                <c:pt idx="8">
                  <c:v>64</c:v>
                </c:pt>
                <c:pt idx="9">
                  <c:v>63</c:v>
                </c:pt>
              </c:numCache>
            </c:numRef>
          </c:val>
          <c:smooth val="0"/>
          <c:extLst>
            <c:ext xmlns:c16="http://schemas.microsoft.com/office/drawing/2014/chart" uri="{C3380CC4-5D6E-409C-BE32-E72D297353CC}">
              <c16:uniqueId val="{00000000-9666-41E2-9735-F3B34B4C1488}"/>
            </c:ext>
          </c:extLst>
        </c:ser>
        <c:ser>
          <c:idx val="1"/>
          <c:order val="1"/>
          <c:tx>
            <c:strRef>
              <c:f>Sheet1!$Q$43</c:f>
              <c:strCache>
                <c:ptCount val="1"/>
                <c:pt idx="0">
                  <c:v> Shared Folder SQLite
(ms)</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val>
            <c:numRef>
              <c:f>Sheet1!$Q$44:$Q$53</c:f>
              <c:numCache>
                <c:formatCode>General</c:formatCode>
                <c:ptCount val="10"/>
                <c:pt idx="0">
                  <c:v>943</c:v>
                </c:pt>
                <c:pt idx="1">
                  <c:v>1400</c:v>
                </c:pt>
                <c:pt idx="2">
                  <c:v>1900</c:v>
                </c:pt>
                <c:pt idx="3">
                  <c:v>2500</c:v>
                </c:pt>
                <c:pt idx="4">
                  <c:v>2800</c:v>
                </c:pt>
                <c:pt idx="5">
                  <c:v>3500</c:v>
                </c:pt>
                <c:pt idx="6">
                  <c:v>4200</c:v>
                </c:pt>
                <c:pt idx="7">
                  <c:v>5500</c:v>
                </c:pt>
                <c:pt idx="8">
                  <c:v>5600</c:v>
                </c:pt>
                <c:pt idx="9">
                  <c:v>6300</c:v>
                </c:pt>
              </c:numCache>
            </c:numRef>
          </c:val>
          <c:smooth val="0"/>
          <c:extLst>
            <c:ext xmlns:c16="http://schemas.microsoft.com/office/drawing/2014/chart" uri="{C3380CC4-5D6E-409C-BE32-E72D297353CC}">
              <c16:uniqueId val="{00000001-9666-41E2-9735-F3B34B4C1488}"/>
            </c:ext>
          </c:extLst>
        </c:ser>
        <c:ser>
          <c:idx val="2"/>
          <c:order val="2"/>
          <c:tx>
            <c:strRef>
              <c:f>Sheet1!$P$43</c:f>
              <c:strCache>
                <c:ptCount val="1"/>
                <c:pt idx="0">
                  <c:v>local LiteDB
(ms)</c:v>
                </c:pt>
              </c:strCache>
            </c:strRef>
          </c:tx>
          <c:spPr>
            <a:ln w="28575" cap="rnd">
              <a:solidFill>
                <a:srgbClr val="00B050"/>
              </a:solidFill>
              <a:round/>
            </a:ln>
            <a:effectLst/>
          </c:spPr>
          <c:marker>
            <c:symbol val="circle"/>
            <c:size val="5"/>
            <c:spPr>
              <a:solidFill>
                <a:schemeClr val="accent3"/>
              </a:solidFill>
              <a:ln w="9525">
                <a:solidFill>
                  <a:srgbClr val="00B050"/>
                </a:solidFill>
              </a:ln>
              <a:effectLst/>
            </c:spPr>
          </c:marker>
          <c:val>
            <c:numRef>
              <c:f>Sheet1!$P$44:$P$53</c:f>
              <c:numCache>
                <c:formatCode>General</c:formatCode>
                <c:ptCount val="10"/>
                <c:pt idx="0">
                  <c:v>94</c:v>
                </c:pt>
                <c:pt idx="1">
                  <c:v>76</c:v>
                </c:pt>
                <c:pt idx="2">
                  <c:v>113</c:v>
                </c:pt>
                <c:pt idx="3">
                  <c:v>143</c:v>
                </c:pt>
                <c:pt idx="4">
                  <c:v>177</c:v>
                </c:pt>
                <c:pt idx="5">
                  <c:v>204</c:v>
                </c:pt>
                <c:pt idx="6">
                  <c:v>235</c:v>
                </c:pt>
                <c:pt idx="7">
                  <c:v>265</c:v>
                </c:pt>
                <c:pt idx="8">
                  <c:v>299</c:v>
                </c:pt>
                <c:pt idx="9">
                  <c:v>351</c:v>
                </c:pt>
              </c:numCache>
            </c:numRef>
          </c:val>
          <c:smooth val="0"/>
          <c:extLst>
            <c:ext xmlns:c16="http://schemas.microsoft.com/office/drawing/2014/chart" uri="{C3380CC4-5D6E-409C-BE32-E72D297353CC}">
              <c16:uniqueId val="{00000002-9666-41E2-9735-F3B34B4C1488}"/>
            </c:ext>
          </c:extLst>
        </c:ser>
        <c:ser>
          <c:idx val="3"/>
          <c:order val="3"/>
          <c:tx>
            <c:strRef>
              <c:f>Sheet1!$R$43</c:f>
              <c:strCache>
                <c:ptCount val="1"/>
                <c:pt idx="0">
                  <c:v> Shared Folder LiteDB
(ms)</c:v>
                </c:pt>
              </c:strCache>
            </c:strRef>
          </c:tx>
          <c:spPr>
            <a:ln w="28575" cap="rnd">
              <a:solidFill>
                <a:srgbClr val="7030A0"/>
              </a:solidFill>
              <a:round/>
            </a:ln>
            <a:effectLst/>
          </c:spPr>
          <c:marker>
            <c:symbol val="circle"/>
            <c:size val="5"/>
            <c:spPr>
              <a:solidFill>
                <a:schemeClr val="accent4"/>
              </a:solidFill>
              <a:ln w="9525">
                <a:solidFill>
                  <a:srgbClr val="7030A0"/>
                </a:solidFill>
              </a:ln>
              <a:effectLst/>
            </c:spPr>
          </c:marker>
          <c:val>
            <c:numRef>
              <c:f>Sheet1!$R$44:$R$53</c:f>
              <c:numCache>
                <c:formatCode>General</c:formatCode>
                <c:ptCount val="10"/>
                <c:pt idx="0">
                  <c:v>3900</c:v>
                </c:pt>
                <c:pt idx="1">
                  <c:v>7400</c:v>
                </c:pt>
                <c:pt idx="2">
                  <c:v>10900</c:v>
                </c:pt>
                <c:pt idx="3">
                  <c:v>20700</c:v>
                </c:pt>
                <c:pt idx="4">
                  <c:v>19700</c:v>
                </c:pt>
                <c:pt idx="5">
                  <c:v>25100</c:v>
                </c:pt>
                <c:pt idx="6">
                  <c:v>25900</c:v>
                </c:pt>
                <c:pt idx="7">
                  <c:v>29600</c:v>
                </c:pt>
                <c:pt idx="8">
                  <c:v>31700</c:v>
                </c:pt>
                <c:pt idx="9">
                  <c:v>38400</c:v>
                </c:pt>
              </c:numCache>
            </c:numRef>
          </c:val>
          <c:smooth val="0"/>
          <c:extLst>
            <c:ext xmlns:c16="http://schemas.microsoft.com/office/drawing/2014/chart" uri="{C3380CC4-5D6E-409C-BE32-E72D297353CC}">
              <c16:uniqueId val="{00000003-9666-41E2-9735-F3B34B4C1488}"/>
            </c:ext>
          </c:extLst>
        </c:ser>
        <c:dLbls>
          <c:showLegendKey val="0"/>
          <c:showVal val="0"/>
          <c:showCatName val="0"/>
          <c:showSerName val="0"/>
          <c:showPercent val="0"/>
          <c:showBubbleSize val="0"/>
        </c:dLbls>
        <c:marker val="1"/>
        <c:smooth val="0"/>
        <c:axId val="602989584"/>
        <c:axId val="602990544"/>
      </c:lineChart>
      <c:catAx>
        <c:axId val="60298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990544"/>
        <c:crosses val="autoZero"/>
        <c:auto val="1"/>
        <c:lblAlgn val="ctr"/>
        <c:lblOffset val="100"/>
        <c:noMultiLvlLbl val="0"/>
      </c:catAx>
      <c:valAx>
        <c:axId val="602990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989584"/>
        <c:crosses val="autoZero"/>
        <c:crossBetween val="between"/>
      </c:valAx>
      <c:spPr>
        <a:noFill/>
        <a:ln>
          <a:noFill/>
        </a:ln>
        <a:effectLst/>
      </c:spPr>
    </c:plotArea>
    <c:legend>
      <c:legendPos val="b"/>
      <c:layout>
        <c:manualLayout>
          <c:xMode val="edge"/>
          <c:yMode val="edge"/>
          <c:x val="0.11523466309569602"/>
          <c:y val="0.85978288205496789"/>
          <c:w val="0.8338110374228852"/>
          <c:h val="0.12309148660593586"/>
        </c:manualLayout>
      </c:layout>
      <c:overlay val="0"/>
      <c:spPr>
        <a:noFill/>
        <a:ln>
          <a:solidFill>
            <a:srgbClr val="00B0F0"/>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 (2)'!$O$43</c:f>
              <c:strCache>
                <c:ptCount val="1"/>
                <c:pt idx="0">
                  <c:v>Local SQLite
(ms)</c:v>
                </c:pt>
              </c:strCache>
            </c:strRef>
          </c:tx>
          <c:spPr>
            <a:ln w="28575" cap="rnd">
              <a:solidFill>
                <a:schemeClr val="accent2">
                  <a:lumMod val="75000"/>
                </a:schemeClr>
              </a:solidFill>
              <a:round/>
            </a:ln>
            <a:effectLst/>
          </c:spPr>
          <c:marker>
            <c:symbol val="circle"/>
            <c:size val="5"/>
            <c:spPr>
              <a:solidFill>
                <a:schemeClr val="accent1"/>
              </a:solidFill>
              <a:ln w="9525">
                <a:solidFill>
                  <a:schemeClr val="accent2">
                    <a:lumMod val="75000"/>
                  </a:schemeClr>
                </a:solidFill>
              </a:ln>
              <a:effectLst/>
            </c:spPr>
          </c:marker>
          <c:cat>
            <c:numRef>
              <c:f>'Sheet1 (2)'!$N$44:$N$53</c:f>
              <c:numCache>
                <c:formatCode>General</c:formatCode>
                <c:ptCount val="10"/>
                <c:pt idx="0">
                  <c:v>5000</c:v>
                </c:pt>
                <c:pt idx="1">
                  <c:v>10000</c:v>
                </c:pt>
                <c:pt idx="2">
                  <c:v>15000</c:v>
                </c:pt>
                <c:pt idx="3">
                  <c:v>20000</c:v>
                </c:pt>
                <c:pt idx="4">
                  <c:v>25000</c:v>
                </c:pt>
                <c:pt idx="5">
                  <c:v>30000</c:v>
                </c:pt>
                <c:pt idx="6">
                  <c:v>35000</c:v>
                </c:pt>
                <c:pt idx="7">
                  <c:v>40000</c:v>
                </c:pt>
                <c:pt idx="8">
                  <c:v>45000</c:v>
                </c:pt>
                <c:pt idx="9">
                  <c:v>50000</c:v>
                </c:pt>
              </c:numCache>
            </c:numRef>
          </c:cat>
          <c:val>
            <c:numRef>
              <c:f>'Sheet1 (2)'!$O$44:$O$53</c:f>
              <c:numCache>
                <c:formatCode>General</c:formatCode>
                <c:ptCount val="10"/>
                <c:pt idx="0">
                  <c:v>303</c:v>
                </c:pt>
                <c:pt idx="1">
                  <c:v>70</c:v>
                </c:pt>
                <c:pt idx="2">
                  <c:v>71</c:v>
                </c:pt>
                <c:pt idx="3">
                  <c:v>71</c:v>
                </c:pt>
                <c:pt idx="4">
                  <c:v>71</c:v>
                </c:pt>
                <c:pt idx="5">
                  <c:v>75</c:v>
                </c:pt>
                <c:pt idx="6">
                  <c:v>71</c:v>
                </c:pt>
                <c:pt idx="7">
                  <c:v>76</c:v>
                </c:pt>
                <c:pt idx="8">
                  <c:v>81</c:v>
                </c:pt>
                <c:pt idx="9">
                  <c:v>78</c:v>
                </c:pt>
              </c:numCache>
            </c:numRef>
          </c:val>
          <c:smooth val="0"/>
          <c:extLst>
            <c:ext xmlns:c16="http://schemas.microsoft.com/office/drawing/2014/chart" uri="{C3380CC4-5D6E-409C-BE32-E72D297353CC}">
              <c16:uniqueId val="{00000000-24BD-46DF-A3EE-85710A049CC0}"/>
            </c:ext>
          </c:extLst>
        </c:ser>
        <c:ser>
          <c:idx val="1"/>
          <c:order val="1"/>
          <c:tx>
            <c:strRef>
              <c:f>'Sheet1 (2)'!$Q$43</c:f>
              <c:strCache>
                <c:ptCount val="1"/>
                <c:pt idx="0">
                  <c:v> Shared Folder SQLite
(ms)</c:v>
                </c:pt>
              </c:strCache>
            </c:strRef>
          </c:tx>
          <c:spPr>
            <a:ln w="28575" cap="rnd">
              <a:solidFill>
                <a:srgbClr val="002060"/>
              </a:solidFill>
              <a:round/>
            </a:ln>
            <a:effectLst/>
          </c:spPr>
          <c:marker>
            <c:symbol val="circle"/>
            <c:size val="5"/>
            <c:spPr>
              <a:solidFill>
                <a:schemeClr val="accent2"/>
              </a:solidFill>
              <a:ln w="9525">
                <a:solidFill>
                  <a:srgbClr val="002060"/>
                </a:solidFill>
              </a:ln>
              <a:effectLst/>
            </c:spPr>
          </c:marker>
          <c:val>
            <c:numRef>
              <c:f>'Sheet1 (2)'!$Q$44:$Q$53</c:f>
              <c:numCache>
                <c:formatCode>General</c:formatCode>
                <c:ptCount val="10"/>
                <c:pt idx="0">
                  <c:v>1900</c:v>
                </c:pt>
                <c:pt idx="1">
                  <c:v>2000</c:v>
                </c:pt>
                <c:pt idx="2">
                  <c:v>2800</c:v>
                </c:pt>
                <c:pt idx="3">
                  <c:v>3300</c:v>
                </c:pt>
                <c:pt idx="4">
                  <c:v>3600</c:v>
                </c:pt>
                <c:pt idx="5">
                  <c:v>3800</c:v>
                </c:pt>
                <c:pt idx="6">
                  <c:v>4700</c:v>
                </c:pt>
                <c:pt idx="7">
                  <c:v>6200</c:v>
                </c:pt>
                <c:pt idx="8">
                  <c:v>5700</c:v>
                </c:pt>
                <c:pt idx="9">
                  <c:v>6400</c:v>
                </c:pt>
              </c:numCache>
            </c:numRef>
          </c:val>
          <c:smooth val="0"/>
          <c:extLst>
            <c:ext xmlns:c16="http://schemas.microsoft.com/office/drawing/2014/chart" uri="{C3380CC4-5D6E-409C-BE32-E72D297353CC}">
              <c16:uniqueId val="{00000001-24BD-46DF-A3EE-85710A049CC0}"/>
            </c:ext>
          </c:extLst>
        </c:ser>
        <c:ser>
          <c:idx val="2"/>
          <c:order val="2"/>
          <c:tx>
            <c:strRef>
              <c:f>'Sheet1 (2)'!$P$43</c:f>
              <c:strCache>
                <c:ptCount val="1"/>
                <c:pt idx="0">
                  <c:v>local LiteDB
(ms)</c:v>
                </c:pt>
              </c:strCache>
            </c:strRef>
          </c:tx>
          <c:spPr>
            <a:ln w="28575" cap="rnd">
              <a:solidFill>
                <a:srgbClr val="00B0F0"/>
              </a:solidFill>
              <a:round/>
            </a:ln>
            <a:effectLst/>
          </c:spPr>
          <c:marker>
            <c:symbol val="circle"/>
            <c:size val="5"/>
            <c:spPr>
              <a:solidFill>
                <a:schemeClr val="accent3"/>
              </a:solidFill>
              <a:ln w="9525">
                <a:solidFill>
                  <a:srgbClr val="00B0F0"/>
                </a:solidFill>
              </a:ln>
              <a:effectLst/>
            </c:spPr>
          </c:marker>
          <c:val>
            <c:numRef>
              <c:f>'Sheet1 (2)'!$P$44:$P$53</c:f>
              <c:numCache>
                <c:formatCode>General</c:formatCode>
                <c:ptCount val="10"/>
                <c:pt idx="0">
                  <c:v>155</c:v>
                </c:pt>
                <c:pt idx="1">
                  <c:v>85</c:v>
                </c:pt>
                <c:pt idx="2">
                  <c:v>89</c:v>
                </c:pt>
                <c:pt idx="3">
                  <c:v>83</c:v>
                </c:pt>
                <c:pt idx="4">
                  <c:v>82</c:v>
                </c:pt>
                <c:pt idx="5">
                  <c:v>86</c:v>
                </c:pt>
                <c:pt idx="6">
                  <c:v>76</c:v>
                </c:pt>
                <c:pt idx="7">
                  <c:v>74</c:v>
                </c:pt>
                <c:pt idx="8">
                  <c:v>77</c:v>
                </c:pt>
                <c:pt idx="9">
                  <c:v>91</c:v>
                </c:pt>
              </c:numCache>
            </c:numRef>
          </c:val>
          <c:smooth val="0"/>
          <c:extLst>
            <c:ext xmlns:c16="http://schemas.microsoft.com/office/drawing/2014/chart" uri="{C3380CC4-5D6E-409C-BE32-E72D297353CC}">
              <c16:uniqueId val="{00000002-24BD-46DF-A3EE-85710A049CC0}"/>
            </c:ext>
          </c:extLst>
        </c:ser>
        <c:ser>
          <c:idx val="3"/>
          <c:order val="3"/>
          <c:tx>
            <c:strRef>
              <c:f>'Sheet1 (2)'!$R$43</c:f>
              <c:strCache>
                <c:ptCount val="1"/>
                <c:pt idx="0">
                  <c:v> Shared Folder LiteDB
(ms)</c:v>
                </c:pt>
              </c:strCache>
            </c:strRef>
          </c:tx>
          <c:spPr>
            <a:ln w="28575" cap="rnd">
              <a:solidFill>
                <a:srgbClr val="FF0000"/>
              </a:solidFill>
              <a:round/>
            </a:ln>
            <a:effectLst/>
          </c:spPr>
          <c:marker>
            <c:symbol val="circle"/>
            <c:size val="5"/>
            <c:spPr>
              <a:solidFill>
                <a:schemeClr val="accent4"/>
              </a:solidFill>
              <a:ln w="9525">
                <a:solidFill>
                  <a:srgbClr val="FF0000"/>
                </a:solidFill>
              </a:ln>
              <a:effectLst/>
            </c:spPr>
          </c:marker>
          <c:val>
            <c:numRef>
              <c:f>'Sheet1 (2)'!$R$44:$R$53</c:f>
              <c:numCache>
                <c:formatCode>General</c:formatCode>
                <c:ptCount val="10"/>
                <c:pt idx="0">
                  <c:v>660</c:v>
                </c:pt>
                <c:pt idx="1">
                  <c:v>816</c:v>
                </c:pt>
                <c:pt idx="2">
                  <c:v>716</c:v>
                </c:pt>
                <c:pt idx="3">
                  <c:v>769</c:v>
                </c:pt>
                <c:pt idx="4">
                  <c:v>776</c:v>
                </c:pt>
                <c:pt idx="5">
                  <c:v>700</c:v>
                </c:pt>
                <c:pt idx="6">
                  <c:v>698</c:v>
                </c:pt>
                <c:pt idx="7">
                  <c:v>678</c:v>
                </c:pt>
                <c:pt idx="8">
                  <c:v>758</c:v>
                </c:pt>
                <c:pt idx="9">
                  <c:v>1000</c:v>
                </c:pt>
              </c:numCache>
            </c:numRef>
          </c:val>
          <c:smooth val="0"/>
          <c:extLst>
            <c:ext xmlns:c16="http://schemas.microsoft.com/office/drawing/2014/chart" uri="{C3380CC4-5D6E-409C-BE32-E72D297353CC}">
              <c16:uniqueId val="{00000003-24BD-46DF-A3EE-85710A049CC0}"/>
            </c:ext>
          </c:extLst>
        </c:ser>
        <c:dLbls>
          <c:showLegendKey val="0"/>
          <c:showVal val="0"/>
          <c:showCatName val="0"/>
          <c:showSerName val="0"/>
          <c:showPercent val="0"/>
          <c:showBubbleSize val="0"/>
        </c:dLbls>
        <c:marker val="1"/>
        <c:smooth val="0"/>
        <c:axId val="602989584"/>
        <c:axId val="602990544"/>
      </c:lineChart>
      <c:catAx>
        <c:axId val="60298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990544"/>
        <c:crosses val="autoZero"/>
        <c:auto val="1"/>
        <c:lblAlgn val="ctr"/>
        <c:lblOffset val="100"/>
        <c:noMultiLvlLbl val="0"/>
      </c:catAx>
      <c:valAx>
        <c:axId val="602990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989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B1DB-E6AF-4CA9-841C-83F5EECBD8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0734A1-57BD-4CB6-B836-8E65E7C19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996574-A040-4699-83DC-F980FDF36E52}"/>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5" name="Footer Placeholder 4">
            <a:extLst>
              <a:ext uri="{FF2B5EF4-FFF2-40B4-BE49-F238E27FC236}">
                <a16:creationId xmlns:a16="http://schemas.microsoft.com/office/drawing/2014/main" id="{F9F9515D-B85D-4A02-AD38-E0D6DEFAF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1EA85-3E40-4F05-A6B7-EB2BCEA8F454}"/>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209875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A406-F913-43CA-8CED-D5401F5E63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039D1D-952D-4A8A-99B9-7D09142652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6A67B-59AE-49F4-BC33-FC19A7B83B0A}"/>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5" name="Footer Placeholder 4">
            <a:extLst>
              <a:ext uri="{FF2B5EF4-FFF2-40B4-BE49-F238E27FC236}">
                <a16:creationId xmlns:a16="http://schemas.microsoft.com/office/drawing/2014/main" id="{35C53ABA-C4B2-4678-A45D-B850D3009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7A8AD-CB1E-4F9A-AE22-80EF2B34F04D}"/>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244517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7948DD-0795-4CE5-BB8A-FDEF0CE18A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99E815-F073-480B-8FA7-74EC04D6F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55A4B-B1D0-456B-A297-7E31E6E4B52D}"/>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5" name="Footer Placeholder 4">
            <a:extLst>
              <a:ext uri="{FF2B5EF4-FFF2-40B4-BE49-F238E27FC236}">
                <a16:creationId xmlns:a16="http://schemas.microsoft.com/office/drawing/2014/main" id="{B50F37EA-E658-4A9D-B0EC-74B71412D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4FBF5-EC95-4AE0-AA1D-7A825AC4442A}"/>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119095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DE9F-6A03-41D7-AAA8-462A414B1A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42905-1971-4DF5-A163-76DBF4E97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C1029-9F78-40F7-BEE9-41908A697BA2}"/>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5" name="Footer Placeholder 4">
            <a:extLst>
              <a:ext uri="{FF2B5EF4-FFF2-40B4-BE49-F238E27FC236}">
                <a16:creationId xmlns:a16="http://schemas.microsoft.com/office/drawing/2014/main" id="{1B84DCAB-DCE3-483B-B4F6-781A70922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25870-1BB0-47B8-A12C-F7930CA06EE1}"/>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193692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C478-F7C0-4D0A-8806-F8A41DE8EF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844F66-D80E-492A-809D-12DA0B339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BD17B-3A67-4462-BAF5-0DC542A25A98}"/>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5" name="Footer Placeholder 4">
            <a:extLst>
              <a:ext uri="{FF2B5EF4-FFF2-40B4-BE49-F238E27FC236}">
                <a16:creationId xmlns:a16="http://schemas.microsoft.com/office/drawing/2014/main" id="{5CE24DC1-F64B-4AC7-803E-8C34A45C3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BA552-85EF-4D39-A3CD-F6012FD992EC}"/>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401602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4978-0C51-4ED0-ACC5-83CB562EE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F70B7-7D08-411A-90A0-8972C4972F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3617CD-40D1-4E18-83BC-E67B1BEE23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CCEDE-28B7-4F02-B658-6D7D485E4500}"/>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6" name="Footer Placeholder 5">
            <a:extLst>
              <a:ext uri="{FF2B5EF4-FFF2-40B4-BE49-F238E27FC236}">
                <a16:creationId xmlns:a16="http://schemas.microsoft.com/office/drawing/2014/main" id="{8E196C20-A5A7-463B-B20E-9976A1645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5E9EB-72CD-4DEF-A93A-657D5C6B6A9A}"/>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197154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A0E8-AF67-44F6-8092-E10BA79712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4DB0B9-22AE-41D7-84E3-3CD464E76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97F56-4387-489E-814C-C26C7AA76F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6F156-41C5-4E71-94AC-DF817DF22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FBAE46-2125-4940-BFC4-14A963FD0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68DEF-4148-448D-A294-19B33DCA25DC}"/>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8" name="Footer Placeholder 7">
            <a:extLst>
              <a:ext uri="{FF2B5EF4-FFF2-40B4-BE49-F238E27FC236}">
                <a16:creationId xmlns:a16="http://schemas.microsoft.com/office/drawing/2014/main" id="{5AD081CB-CC3A-420A-88BE-BE087C8199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730072-6952-4425-8462-510D0728A82C}"/>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255730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E906-9D26-482B-8C13-5FD8F1D1E6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2E89F9-B180-49A5-A9F0-A475E1DDFABA}"/>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4" name="Footer Placeholder 3">
            <a:extLst>
              <a:ext uri="{FF2B5EF4-FFF2-40B4-BE49-F238E27FC236}">
                <a16:creationId xmlns:a16="http://schemas.microsoft.com/office/drawing/2014/main" id="{15800A44-9754-47A5-A945-A2377A9DC2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D8B306-7B62-4B69-AE52-1DC61F9D6491}"/>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259884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D9EFAF-38D9-4570-949B-5FB28A873A8D}"/>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3" name="Footer Placeholder 2">
            <a:extLst>
              <a:ext uri="{FF2B5EF4-FFF2-40B4-BE49-F238E27FC236}">
                <a16:creationId xmlns:a16="http://schemas.microsoft.com/office/drawing/2014/main" id="{0769EAAA-8EC7-473A-ADE3-8083BBB278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0CC50E-71C7-42A7-B13B-4F190D3CD4A6}"/>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155905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3023-B430-4EA0-9CFA-B730440E9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5C0B8B-D30F-4445-8072-A7DFA002B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7E269-B7AC-4A1A-AE37-A9BD9822C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2A33B-BC03-41DC-8582-5D82F10936C7}"/>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6" name="Footer Placeholder 5">
            <a:extLst>
              <a:ext uri="{FF2B5EF4-FFF2-40B4-BE49-F238E27FC236}">
                <a16:creationId xmlns:a16="http://schemas.microsoft.com/office/drawing/2014/main" id="{9DB17544-F3EA-4DA6-AC51-33739720B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A0A38-4F13-4DB4-921C-3EF36816ADB6}"/>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260520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7388-5E08-4092-96A7-F3D0073B7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DF5512-5BD4-485D-91B9-2AAA9D491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93A66E-3C5F-43AF-9FED-0C265D1F7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9EAA4-6276-4E3C-B5E2-06959E222345}"/>
              </a:ext>
            </a:extLst>
          </p:cNvPr>
          <p:cNvSpPr>
            <a:spLocks noGrp="1"/>
          </p:cNvSpPr>
          <p:nvPr>
            <p:ph type="dt" sz="half" idx="10"/>
          </p:nvPr>
        </p:nvSpPr>
        <p:spPr/>
        <p:txBody>
          <a:bodyPr/>
          <a:lstStyle/>
          <a:p>
            <a:fld id="{3B176EF9-320F-4FA7-B5A7-AE0E8752009A}" type="datetimeFigureOut">
              <a:rPr lang="en-US" smtClean="0"/>
              <a:t>2/13/2020</a:t>
            </a:fld>
            <a:endParaRPr lang="en-US"/>
          </a:p>
        </p:txBody>
      </p:sp>
      <p:sp>
        <p:nvSpPr>
          <p:cNvPr id="6" name="Footer Placeholder 5">
            <a:extLst>
              <a:ext uri="{FF2B5EF4-FFF2-40B4-BE49-F238E27FC236}">
                <a16:creationId xmlns:a16="http://schemas.microsoft.com/office/drawing/2014/main" id="{23ED13F4-553D-484C-9036-F0AF94F87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769AAD-7598-400F-AF8D-A1897A38CC9F}"/>
              </a:ext>
            </a:extLst>
          </p:cNvPr>
          <p:cNvSpPr>
            <a:spLocks noGrp="1"/>
          </p:cNvSpPr>
          <p:nvPr>
            <p:ph type="sldNum" sz="quarter" idx="12"/>
          </p:nvPr>
        </p:nvSpPr>
        <p:spPr/>
        <p:txBody>
          <a:bodyPr/>
          <a:lstStyle/>
          <a:p>
            <a:fld id="{BCA08B68-41EA-421C-8C1C-C02B99E43F33}" type="slidenum">
              <a:rPr lang="en-US" smtClean="0"/>
              <a:t>‹#›</a:t>
            </a:fld>
            <a:endParaRPr lang="en-US"/>
          </a:p>
        </p:txBody>
      </p:sp>
    </p:spTree>
    <p:extLst>
      <p:ext uri="{BB962C8B-B14F-4D97-AF65-F5344CB8AC3E}">
        <p14:creationId xmlns:p14="http://schemas.microsoft.com/office/powerpoint/2010/main" val="301498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B413F-A7BC-40D6-A51B-38E99063B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D06B11-BDBF-4EE7-9AAC-1F90B3AC7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520B1-A962-4BD3-9752-0E10E260C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76EF9-320F-4FA7-B5A7-AE0E8752009A}" type="datetimeFigureOut">
              <a:rPr lang="en-US" smtClean="0"/>
              <a:t>2/13/2020</a:t>
            </a:fld>
            <a:endParaRPr lang="en-US"/>
          </a:p>
        </p:txBody>
      </p:sp>
      <p:sp>
        <p:nvSpPr>
          <p:cNvPr id="5" name="Footer Placeholder 4">
            <a:extLst>
              <a:ext uri="{FF2B5EF4-FFF2-40B4-BE49-F238E27FC236}">
                <a16:creationId xmlns:a16="http://schemas.microsoft.com/office/drawing/2014/main" id="{1F200ACA-8D5A-479D-BDA5-EE8C41506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2C8C84-112C-46F2-B969-805DBAA9D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08B68-41EA-421C-8C1C-C02B99E43F33}" type="slidenum">
              <a:rPr lang="en-US" smtClean="0"/>
              <a:t>‹#›</a:t>
            </a:fld>
            <a:endParaRPr lang="en-US"/>
          </a:p>
        </p:txBody>
      </p:sp>
    </p:spTree>
    <p:extLst>
      <p:ext uri="{BB962C8B-B14F-4D97-AF65-F5344CB8AC3E}">
        <p14:creationId xmlns:p14="http://schemas.microsoft.com/office/powerpoint/2010/main" val="1914419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gadgetsin.com/microsoft-surface-laptop-3-now-available.ht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en.wikipedia.org/wiki/Mac_Min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E3FB-18AC-4702-ADAD-679FCA7F6626}"/>
              </a:ext>
            </a:extLst>
          </p:cNvPr>
          <p:cNvSpPr>
            <a:spLocks noGrp="1"/>
          </p:cNvSpPr>
          <p:nvPr>
            <p:ph type="ctrTitle"/>
          </p:nvPr>
        </p:nvSpPr>
        <p:spPr/>
        <p:txBody>
          <a:bodyPr>
            <a:normAutofit fontScale="90000"/>
          </a:bodyPr>
          <a:lstStyle/>
          <a:p>
            <a:r>
              <a:rPr lang="zh-CN" altLang="en-US" dirty="0"/>
              <a:t>文件数据库性能测试和分析</a:t>
            </a:r>
            <a:br>
              <a:rPr lang="en-US" altLang="zh-CN" dirty="0"/>
            </a:br>
            <a:r>
              <a:rPr lang="en-US" altLang="zh-CN" dirty="0"/>
              <a:t>File Database Performance Tests And </a:t>
            </a:r>
            <a:r>
              <a:rPr lang="en-US" altLang="zh-CN" dirty="0" err="1"/>
              <a:t>Analyse</a:t>
            </a:r>
            <a:endParaRPr lang="en-US" dirty="0"/>
          </a:p>
        </p:txBody>
      </p:sp>
      <p:sp>
        <p:nvSpPr>
          <p:cNvPr id="3" name="Subtitle 2">
            <a:extLst>
              <a:ext uri="{FF2B5EF4-FFF2-40B4-BE49-F238E27FC236}">
                <a16:creationId xmlns:a16="http://schemas.microsoft.com/office/drawing/2014/main" id="{AE70ADD5-2CE4-4997-BC81-36987557D09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8616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28AE-6A57-4F3E-A6ED-FA581E26E2CF}"/>
              </a:ext>
            </a:extLst>
          </p:cNvPr>
          <p:cNvSpPr>
            <a:spLocks noGrp="1"/>
          </p:cNvSpPr>
          <p:nvPr>
            <p:ph type="title"/>
          </p:nvPr>
        </p:nvSpPr>
        <p:spPr/>
        <p:txBody>
          <a:bodyPr/>
          <a:lstStyle/>
          <a:p>
            <a:r>
              <a:rPr lang="en-US" altLang="zh-CN" dirty="0"/>
              <a:t>C</a:t>
            </a:r>
            <a:r>
              <a:rPr lang="en-US" dirty="0"/>
              <a:t>onclusions</a:t>
            </a:r>
          </a:p>
        </p:txBody>
      </p:sp>
      <p:sp>
        <p:nvSpPr>
          <p:cNvPr id="3" name="Content Placeholder 2">
            <a:extLst>
              <a:ext uri="{FF2B5EF4-FFF2-40B4-BE49-F238E27FC236}">
                <a16:creationId xmlns:a16="http://schemas.microsoft.com/office/drawing/2014/main" id="{958545DA-DE6B-489F-A300-D04DE90FBD82}"/>
              </a:ext>
            </a:extLst>
          </p:cNvPr>
          <p:cNvSpPr>
            <a:spLocks noGrp="1"/>
          </p:cNvSpPr>
          <p:nvPr>
            <p:ph idx="1"/>
          </p:nvPr>
        </p:nvSpPr>
        <p:spPr/>
        <p:txBody>
          <a:bodyPr>
            <a:normAutofit/>
          </a:bodyPr>
          <a:lstStyle/>
          <a:p>
            <a:r>
              <a:rPr lang="zh-CN" altLang="en-US" sz="2400" dirty="0">
                <a:solidFill>
                  <a:srgbClr val="FF0000"/>
                </a:solidFill>
              </a:rPr>
              <a:t>如果程序读写共享文件的文件数据库，必然会引发性能问题，带来不好的体验。</a:t>
            </a:r>
            <a:endParaRPr lang="en-US" altLang="zh-CN" sz="2400" dirty="0">
              <a:solidFill>
                <a:srgbClr val="FF0000"/>
              </a:solidFill>
            </a:endParaRPr>
          </a:p>
          <a:p>
            <a:r>
              <a:rPr lang="zh-CN" altLang="en-US" sz="2400" dirty="0">
                <a:solidFill>
                  <a:schemeClr val="accent6">
                    <a:lumMod val="75000"/>
                  </a:schemeClr>
                </a:solidFill>
              </a:rPr>
              <a:t>程序读写本地文件数据库是可取的。</a:t>
            </a:r>
            <a:endParaRPr lang="en-US" altLang="zh-CN" sz="2400" dirty="0">
              <a:solidFill>
                <a:schemeClr val="accent6">
                  <a:lumMod val="75000"/>
                </a:schemeClr>
              </a:solidFill>
            </a:endParaRPr>
          </a:p>
          <a:p>
            <a:r>
              <a:rPr lang="zh-CN" altLang="en-US" sz="2400" dirty="0">
                <a:solidFill>
                  <a:schemeClr val="accent6">
                    <a:lumMod val="75000"/>
                  </a:schemeClr>
                </a:solidFill>
              </a:rPr>
              <a:t>文件数据库放在本地读写的情况下，</a:t>
            </a:r>
            <a:r>
              <a:rPr lang="en-US" altLang="zh-CN" sz="2400" dirty="0">
                <a:solidFill>
                  <a:schemeClr val="accent6">
                    <a:lumMod val="75000"/>
                  </a:schemeClr>
                </a:solidFill>
              </a:rPr>
              <a:t>LiteDB</a:t>
            </a:r>
            <a:r>
              <a:rPr lang="zh-CN" altLang="en-US" sz="2400" dirty="0">
                <a:solidFill>
                  <a:schemeClr val="accent6">
                    <a:lumMod val="75000"/>
                  </a:schemeClr>
                </a:solidFill>
              </a:rPr>
              <a:t>读的性能弱于</a:t>
            </a:r>
            <a:r>
              <a:rPr lang="en-US" altLang="zh-CN" sz="2400" dirty="0">
                <a:solidFill>
                  <a:schemeClr val="accent6">
                    <a:lumMod val="75000"/>
                  </a:schemeClr>
                </a:solidFill>
              </a:rPr>
              <a:t>SQLite</a:t>
            </a:r>
            <a:r>
              <a:rPr lang="zh-CN" altLang="en-US" sz="2400" dirty="0">
                <a:solidFill>
                  <a:schemeClr val="accent6">
                    <a:lumMod val="75000"/>
                  </a:schemeClr>
                </a:solidFill>
              </a:rPr>
              <a:t>，但仍然是可接受的。</a:t>
            </a:r>
            <a:r>
              <a:rPr lang="en-US" altLang="zh-CN" sz="2400" dirty="0">
                <a:solidFill>
                  <a:schemeClr val="accent6">
                    <a:lumMod val="75000"/>
                  </a:schemeClr>
                </a:solidFill>
              </a:rPr>
              <a:t>LiteDB</a:t>
            </a:r>
            <a:r>
              <a:rPr lang="zh-CN" altLang="en-US" sz="2400" dirty="0">
                <a:solidFill>
                  <a:schemeClr val="accent6">
                    <a:lumMod val="75000"/>
                  </a:schemeClr>
                </a:solidFill>
              </a:rPr>
              <a:t>写的性能和</a:t>
            </a:r>
            <a:r>
              <a:rPr lang="en-US" altLang="zh-CN" sz="2400" dirty="0">
                <a:solidFill>
                  <a:schemeClr val="accent6">
                    <a:lumMod val="75000"/>
                  </a:schemeClr>
                </a:solidFill>
              </a:rPr>
              <a:t>SQLite</a:t>
            </a:r>
            <a:r>
              <a:rPr lang="zh-CN" altLang="en-US" sz="2400" dirty="0">
                <a:solidFill>
                  <a:schemeClr val="accent6">
                    <a:lumMod val="75000"/>
                  </a:schemeClr>
                </a:solidFill>
              </a:rPr>
              <a:t>很相近。</a:t>
            </a:r>
            <a:endParaRPr lang="en-US" altLang="zh-CN" sz="2400" dirty="0">
              <a:solidFill>
                <a:schemeClr val="accent6">
                  <a:lumMod val="75000"/>
                </a:schemeClr>
              </a:solidFill>
            </a:endParaRPr>
          </a:p>
          <a:p>
            <a:r>
              <a:rPr lang="zh-CN" altLang="en-US" sz="2400" dirty="0">
                <a:solidFill>
                  <a:srgbClr val="FF0000"/>
                </a:solidFill>
              </a:rPr>
              <a:t>数据库的数据量增加，会使得读数据性能下降。</a:t>
            </a:r>
            <a:endParaRPr lang="en-US" altLang="zh-CN" sz="2400" dirty="0">
              <a:solidFill>
                <a:srgbClr val="FF0000"/>
              </a:solidFill>
            </a:endParaRPr>
          </a:p>
          <a:p>
            <a:r>
              <a:rPr lang="zh-CN" altLang="en-US" sz="2400" dirty="0">
                <a:solidFill>
                  <a:srgbClr val="FF0000"/>
                </a:solidFill>
              </a:rPr>
              <a:t>本测试忽略了多程序实例读写共享文件夹里的文件数据库的情况。程序读取共享文件夹里的数据库文件，必然面临</a:t>
            </a:r>
            <a:r>
              <a:rPr lang="en-US" altLang="zh-CN" sz="2400" dirty="0">
                <a:solidFill>
                  <a:srgbClr val="FF0000"/>
                </a:solidFill>
              </a:rPr>
              <a:t>Currency</a:t>
            </a:r>
            <a:r>
              <a:rPr lang="zh-CN" altLang="en-US" sz="2400" dirty="0">
                <a:solidFill>
                  <a:srgbClr val="FF0000"/>
                </a:solidFill>
              </a:rPr>
              <a:t>的问题，程序代码会更复杂。</a:t>
            </a:r>
            <a:endParaRPr lang="en-US" sz="2400" dirty="0">
              <a:solidFill>
                <a:srgbClr val="FF0000"/>
              </a:solidFill>
            </a:endParaRPr>
          </a:p>
        </p:txBody>
      </p:sp>
      <p:sp>
        <p:nvSpPr>
          <p:cNvPr id="5" name="Rectangle 4">
            <a:extLst>
              <a:ext uri="{FF2B5EF4-FFF2-40B4-BE49-F238E27FC236}">
                <a16:creationId xmlns:a16="http://schemas.microsoft.com/office/drawing/2014/main" id="{26EDB175-B955-41E1-9001-03C72B1A98C4}"/>
              </a:ext>
            </a:extLst>
          </p:cNvPr>
          <p:cNvSpPr/>
          <p:nvPr/>
        </p:nvSpPr>
        <p:spPr>
          <a:xfrm>
            <a:off x="900418" y="1825625"/>
            <a:ext cx="10391164" cy="1194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with Corners Rounded 6">
            <a:extLst>
              <a:ext uri="{FF2B5EF4-FFF2-40B4-BE49-F238E27FC236}">
                <a16:creationId xmlns:a16="http://schemas.microsoft.com/office/drawing/2014/main" id="{733F8F5A-4297-4BEF-B6F0-3960EF4B3B85}"/>
              </a:ext>
            </a:extLst>
          </p:cNvPr>
          <p:cNvSpPr/>
          <p:nvPr/>
        </p:nvSpPr>
        <p:spPr>
          <a:xfrm>
            <a:off x="4999839" y="681037"/>
            <a:ext cx="3288484" cy="1009652"/>
          </a:xfrm>
          <a:prstGeom prst="wedgeRoundRect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b="1" dirty="0"/>
              <a:t>将会给出如何将看似需要将文件数据库放在共享文件夹使用的情况转换为使用本地文件数据库的解决方案</a:t>
            </a:r>
            <a:endParaRPr lang="en-US" sz="1200" b="1" dirty="0"/>
          </a:p>
        </p:txBody>
      </p:sp>
      <p:sp>
        <p:nvSpPr>
          <p:cNvPr id="8" name="Speech Bubble: Rectangle with Corners Rounded 7">
            <a:extLst>
              <a:ext uri="{FF2B5EF4-FFF2-40B4-BE49-F238E27FC236}">
                <a16:creationId xmlns:a16="http://schemas.microsoft.com/office/drawing/2014/main" id="{3AF9DDF1-2150-4589-9B63-658EA17905EE}"/>
              </a:ext>
            </a:extLst>
          </p:cNvPr>
          <p:cNvSpPr/>
          <p:nvPr/>
        </p:nvSpPr>
        <p:spPr>
          <a:xfrm>
            <a:off x="7734650" y="3514988"/>
            <a:ext cx="3288484" cy="694188"/>
          </a:xfrm>
          <a:prstGeom prst="wedgeRoundRectCallout">
            <a:avLst>
              <a:gd name="adj1" fmla="val -59353"/>
              <a:gd name="adj2" fmla="val 23119"/>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b="1" dirty="0"/>
              <a:t>将会给出如何避免由于数据量增加使得程序性能逐渐下降的需求分析、设计指引</a:t>
            </a:r>
            <a:endParaRPr lang="en-US" sz="1200" b="1" dirty="0"/>
          </a:p>
        </p:txBody>
      </p:sp>
      <p:sp>
        <p:nvSpPr>
          <p:cNvPr id="9" name="Rectangle 8">
            <a:extLst>
              <a:ext uri="{FF2B5EF4-FFF2-40B4-BE49-F238E27FC236}">
                <a16:creationId xmlns:a16="http://schemas.microsoft.com/office/drawing/2014/main" id="{D7C43285-C03A-4701-8787-E081513A2E97}"/>
              </a:ext>
            </a:extLst>
          </p:cNvPr>
          <p:cNvSpPr/>
          <p:nvPr/>
        </p:nvSpPr>
        <p:spPr>
          <a:xfrm>
            <a:off x="900418" y="3837964"/>
            <a:ext cx="6503566"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71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549B-B2DE-4898-BE6A-942AEA54304F}"/>
              </a:ext>
            </a:extLst>
          </p:cNvPr>
          <p:cNvSpPr>
            <a:spLocks noGrp="1"/>
          </p:cNvSpPr>
          <p:nvPr>
            <p:ph type="title"/>
          </p:nvPr>
        </p:nvSpPr>
        <p:spPr/>
        <p:txBody>
          <a:bodyPr/>
          <a:lstStyle/>
          <a:p>
            <a:r>
              <a:rPr lang="en-US" altLang="zh-CN" dirty="0"/>
              <a:t>Perspectives</a:t>
            </a:r>
            <a:br>
              <a:rPr lang="en-US" altLang="zh-CN" dirty="0"/>
            </a:br>
            <a:r>
              <a:rPr lang="zh-CN" altLang="en-US" dirty="0"/>
              <a:t>要点</a:t>
            </a:r>
            <a:endParaRPr lang="en-US" dirty="0"/>
          </a:p>
        </p:txBody>
      </p:sp>
      <p:sp>
        <p:nvSpPr>
          <p:cNvPr id="3" name="Content Placeholder 2">
            <a:extLst>
              <a:ext uri="{FF2B5EF4-FFF2-40B4-BE49-F238E27FC236}">
                <a16:creationId xmlns:a16="http://schemas.microsoft.com/office/drawing/2014/main" id="{FF881C1F-4177-4D62-A4F6-BB8A591141D5}"/>
              </a:ext>
            </a:extLst>
          </p:cNvPr>
          <p:cNvSpPr>
            <a:spLocks noGrp="1"/>
          </p:cNvSpPr>
          <p:nvPr>
            <p:ph idx="1"/>
          </p:nvPr>
        </p:nvSpPr>
        <p:spPr/>
        <p:txBody>
          <a:bodyPr/>
          <a:lstStyle/>
          <a:p>
            <a:r>
              <a:rPr lang="en-US" altLang="zh-CN" dirty="0"/>
              <a:t>Database file in shared folder VS database file in local</a:t>
            </a:r>
          </a:p>
          <a:p>
            <a:r>
              <a:rPr lang="zh-CN" altLang="en-US" dirty="0"/>
              <a:t>数据库文件放在本地 </a:t>
            </a:r>
            <a:r>
              <a:rPr lang="en-US" altLang="zh-CN" dirty="0"/>
              <a:t>VS </a:t>
            </a:r>
            <a:r>
              <a:rPr lang="zh-CN" altLang="en-US" dirty="0"/>
              <a:t>数据文件放在共享文件夹</a:t>
            </a:r>
            <a:endParaRPr lang="en-US" altLang="zh-CN" dirty="0"/>
          </a:p>
          <a:p>
            <a:r>
              <a:rPr lang="en-US" altLang="zh-CN" dirty="0"/>
              <a:t>Read/Write data based on different size database file.</a:t>
            </a:r>
          </a:p>
          <a:p>
            <a:r>
              <a:rPr lang="en-US" altLang="zh-CN" dirty="0"/>
              <a:t> </a:t>
            </a:r>
            <a:r>
              <a:rPr lang="zh-CN" altLang="en-US" dirty="0"/>
              <a:t>在不同数据量的数据库文件基础上读写</a:t>
            </a:r>
            <a:endParaRPr lang="en-US" altLang="zh-CN" dirty="0"/>
          </a:p>
          <a:p>
            <a:r>
              <a:rPr lang="en-US" dirty="0"/>
              <a:t>SQLite VS LiteDB</a:t>
            </a:r>
          </a:p>
        </p:txBody>
      </p:sp>
    </p:spTree>
    <p:extLst>
      <p:ext uri="{BB962C8B-B14F-4D97-AF65-F5344CB8AC3E}">
        <p14:creationId xmlns:p14="http://schemas.microsoft.com/office/powerpoint/2010/main" val="137824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5360-17C7-4B72-8178-6D761DEFDB3C}"/>
              </a:ext>
            </a:extLst>
          </p:cNvPr>
          <p:cNvSpPr>
            <a:spLocks noGrp="1"/>
          </p:cNvSpPr>
          <p:nvPr>
            <p:ph type="title"/>
          </p:nvPr>
        </p:nvSpPr>
        <p:spPr/>
        <p:txBody>
          <a:bodyPr/>
          <a:lstStyle/>
          <a:p>
            <a:r>
              <a:rPr lang="en-US" dirty="0"/>
              <a:t>Test project code</a:t>
            </a:r>
          </a:p>
        </p:txBody>
      </p:sp>
      <p:sp>
        <p:nvSpPr>
          <p:cNvPr id="3" name="Content Placeholder 2">
            <a:extLst>
              <a:ext uri="{FF2B5EF4-FFF2-40B4-BE49-F238E27FC236}">
                <a16:creationId xmlns:a16="http://schemas.microsoft.com/office/drawing/2014/main" id="{D0FF6B74-C350-44FC-AA57-2B6C295B4661}"/>
              </a:ext>
            </a:extLst>
          </p:cNvPr>
          <p:cNvSpPr>
            <a:spLocks noGrp="1"/>
          </p:cNvSpPr>
          <p:nvPr>
            <p:ph idx="1"/>
          </p:nvPr>
        </p:nvSpPr>
        <p:spPr/>
        <p:txBody>
          <a:bodyPr/>
          <a:lstStyle/>
          <a:p>
            <a:r>
              <a:rPr lang="en-US" dirty="0"/>
              <a:t>https://github.com/IanLab/ExplorDesktopDB</a:t>
            </a:r>
          </a:p>
        </p:txBody>
      </p:sp>
    </p:spTree>
    <p:extLst>
      <p:ext uri="{BB962C8B-B14F-4D97-AF65-F5344CB8AC3E}">
        <p14:creationId xmlns:p14="http://schemas.microsoft.com/office/powerpoint/2010/main" val="1689982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1097-359A-43F3-BA32-79E847A7717E}"/>
              </a:ext>
            </a:extLst>
          </p:cNvPr>
          <p:cNvSpPr>
            <a:spLocks noGrp="1"/>
          </p:cNvSpPr>
          <p:nvPr>
            <p:ph type="title"/>
          </p:nvPr>
        </p:nvSpPr>
        <p:spPr/>
        <p:txBody>
          <a:bodyPr/>
          <a:lstStyle/>
          <a:p>
            <a:r>
              <a:rPr lang="en-US" dirty="0"/>
              <a:t>Test Hardware Environment</a:t>
            </a:r>
          </a:p>
        </p:txBody>
      </p:sp>
      <p:pic>
        <p:nvPicPr>
          <p:cNvPr id="5" name="Content Placeholder 4" descr="Wireless router">
            <a:extLst>
              <a:ext uri="{FF2B5EF4-FFF2-40B4-BE49-F238E27FC236}">
                <a16:creationId xmlns:a16="http://schemas.microsoft.com/office/drawing/2014/main" id="{E01FBEE2-7B23-4B7A-AAE0-D92C434A8B6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5864" y="3618516"/>
            <a:ext cx="914400" cy="914400"/>
          </a:xfrm>
        </p:spPr>
      </p:pic>
      <p:pic>
        <p:nvPicPr>
          <p:cNvPr id="7" name="Picture 6" descr="A close up of electronics&#10;&#10;Description automatically generated">
            <a:extLst>
              <a:ext uri="{FF2B5EF4-FFF2-40B4-BE49-F238E27FC236}">
                <a16:creationId xmlns:a16="http://schemas.microsoft.com/office/drawing/2014/main" id="{8B2A46CC-6340-421F-8DE6-4FDC577C304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980510" y="2052976"/>
            <a:ext cx="985108" cy="814953"/>
          </a:xfrm>
          <a:prstGeom prst="rect">
            <a:avLst/>
          </a:prstGeom>
        </p:spPr>
      </p:pic>
      <p:pic>
        <p:nvPicPr>
          <p:cNvPr id="10" name="Picture 9" descr="A close up of a computer&#10;&#10;Description automatically generated">
            <a:extLst>
              <a:ext uri="{FF2B5EF4-FFF2-40B4-BE49-F238E27FC236}">
                <a16:creationId xmlns:a16="http://schemas.microsoft.com/office/drawing/2014/main" id="{47E26D66-E81E-4654-BA51-C3A8D270468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774907" y="5445640"/>
            <a:ext cx="1396313" cy="1047235"/>
          </a:xfrm>
          <a:prstGeom prst="rect">
            <a:avLst/>
          </a:prstGeom>
        </p:spPr>
      </p:pic>
      <p:cxnSp>
        <p:nvCxnSpPr>
          <p:cNvPr id="4" name="Straight Connector 3">
            <a:extLst>
              <a:ext uri="{FF2B5EF4-FFF2-40B4-BE49-F238E27FC236}">
                <a16:creationId xmlns:a16="http://schemas.microsoft.com/office/drawing/2014/main" id="{3A0E3A68-8BC8-48C2-A2D9-93467B219FA1}"/>
              </a:ext>
            </a:extLst>
          </p:cNvPr>
          <p:cNvCxnSpPr/>
          <p:nvPr/>
        </p:nvCxnSpPr>
        <p:spPr>
          <a:xfrm>
            <a:off x="1048624" y="3313651"/>
            <a:ext cx="65434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0119CC-F6BD-4702-A9B0-B4F05646D3F0}"/>
              </a:ext>
            </a:extLst>
          </p:cNvPr>
          <p:cNvCxnSpPr/>
          <p:nvPr/>
        </p:nvCxnSpPr>
        <p:spPr>
          <a:xfrm>
            <a:off x="1132513" y="5050172"/>
            <a:ext cx="65434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E90EBC2-897F-49D4-9F76-A786946A929C}"/>
              </a:ext>
            </a:extLst>
          </p:cNvPr>
          <p:cNvCxnSpPr>
            <a:stCxn id="7" idx="2"/>
          </p:cNvCxnSpPr>
          <p:nvPr/>
        </p:nvCxnSpPr>
        <p:spPr>
          <a:xfrm>
            <a:off x="2473064" y="2867929"/>
            <a:ext cx="0" cy="940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145008-4C52-46D3-A522-A66FC7E06B0C}"/>
              </a:ext>
            </a:extLst>
          </p:cNvPr>
          <p:cNvCxnSpPr>
            <a:stCxn id="5" idx="2"/>
            <a:endCxn id="10" idx="0"/>
          </p:cNvCxnSpPr>
          <p:nvPr/>
        </p:nvCxnSpPr>
        <p:spPr>
          <a:xfrm>
            <a:off x="2473064" y="4532916"/>
            <a:ext cx="0" cy="9127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AD4C0-3836-48F5-A74A-BF7DFE4BCC7F}"/>
              </a:ext>
            </a:extLst>
          </p:cNvPr>
          <p:cNvSpPr txBox="1"/>
          <p:nvPr/>
        </p:nvSpPr>
        <p:spPr>
          <a:xfrm>
            <a:off x="4099422" y="2325893"/>
            <a:ext cx="1996578" cy="369332"/>
          </a:xfrm>
          <a:prstGeom prst="rect">
            <a:avLst/>
          </a:prstGeom>
          <a:noFill/>
        </p:spPr>
        <p:txBody>
          <a:bodyPr wrap="square" rtlCol="0">
            <a:spAutoFit/>
          </a:bodyPr>
          <a:lstStyle/>
          <a:p>
            <a:r>
              <a:rPr lang="en-US" altLang="zh-CN" dirty="0"/>
              <a:t>For Shared Folder</a:t>
            </a:r>
            <a:endParaRPr lang="en-US" dirty="0"/>
          </a:p>
        </p:txBody>
      </p:sp>
      <p:sp>
        <p:nvSpPr>
          <p:cNvPr id="15" name="TextBox 14">
            <a:extLst>
              <a:ext uri="{FF2B5EF4-FFF2-40B4-BE49-F238E27FC236}">
                <a16:creationId xmlns:a16="http://schemas.microsoft.com/office/drawing/2014/main" id="{EBCBAC97-1E9F-4DFA-AB6E-D59F7B1C23E3}"/>
              </a:ext>
            </a:extLst>
          </p:cNvPr>
          <p:cNvSpPr txBox="1"/>
          <p:nvPr/>
        </p:nvSpPr>
        <p:spPr>
          <a:xfrm>
            <a:off x="3766656" y="5784591"/>
            <a:ext cx="3716324" cy="369332"/>
          </a:xfrm>
          <a:prstGeom prst="rect">
            <a:avLst/>
          </a:prstGeom>
          <a:noFill/>
        </p:spPr>
        <p:txBody>
          <a:bodyPr wrap="square" rtlCol="0">
            <a:spAutoFit/>
          </a:bodyPr>
          <a:lstStyle/>
          <a:p>
            <a:r>
              <a:rPr lang="en-US" altLang="zh-CN" dirty="0"/>
              <a:t>For Local Folder And Test Application</a:t>
            </a:r>
            <a:endParaRPr lang="en-US" dirty="0"/>
          </a:p>
        </p:txBody>
      </p:sp>
    </p:spTree>
    <p:extLst>
      <p:ext uri="{BB962C8B-B14F-4D97-AF65-F5344CB8AC3E}">
        <p14:creationId xmlns:p14="http://schemas.microsoft.com/office/powerpoint/2010/main" val="255315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DCF2-6A11-47F0-9EB6-E59899042261}"/>
              </a:ext>
            </a:extLst>
          </p:cNvPr>
          <p:cNvSpPr>
            <a:spLocks noGrp="1"/>
          </p:cNvSpPr>
          <p:nvPr>
            <p:ph type="title"/>
          </p:nvPr>
        </p:nvSpPr>
        <p:spPr/>
        <p:txBody>
          <a:bodyPr/>
          <a:lstStyle/>
          <a:p>
            <a:r>
              <a:rPr lang="en-US" altLang="zh-CN" dirty="0"/>
              <a:t>Data Construct</a:t>
            </a:r>
            <a:endParaRPr lang="en-US" dirty="0"/>
          </a:p>
        </p:txBody>
      </p:sp>
      <p:sp>
        <p:nvSpPr>
          <p:cNvPr id="3" name="Content Placeholder 2">
            <a:extLst>
              <a:ext uri="{FF2B5EF4-FFF2-40B4-BE49-F238E27FC236}">
                <a16:creationId xmlns:a16="http://schemas.microsoft.com/office/drawing/2014/main" id="{72853E01-E9C2-44CC-AEC3-09F0D0188049}"/>
              </a:ext>
            </a:extLst>
          </p:cNvPr>
          <p:cNvSpPr>
            <a:spLocks noGrp="1"/>
          </p:cNvSpPr>
          <p:nvPr>
            <p:ph idx="1"/>
          </p:nvPr>
        </p:nvSpPr>
        <p:spPr/>
        <p:txBody>
          <a:bodyPr/>
          <a:lstStyle/>
          <a:p>
            <a:r>
              <a:rPr lang="en-US" dirty="0"/>
              <a:t>The table’s construct is the mapped from the Entity1 class.</a:t>
            </a:r>
          </a:p>
          <a:p>
            <a:endParaRPr lang="en-US" dirty="0"/>
          </a:p>
        </p:txBody>
      </p:sp>
      <p:pic>
        <p:nvPicPr>
          <p:cNvPr id="4" name="Picture 3">
            <a:extLst>
              <a:ext uri="{FF2B5EF4-FFF2-40B4-BE49-F238E27FC236}">
                <a16:creationId xmlns:a16="http://schemas.microsoft.com/office/drawing/2014/main" id="{CA71A2F5-29EC-4AE6-B091-FB906750F559}"/>
              </a:ext>
            </a:extLst>
          </p:cNvPr>
          <p:cNvPicPr>
            <a:picLocks noChangeAspect="1"/>
          </p:cNvPicPr>
          <p:nvPr/>
        </p:nvPicPr>
        <p:blipFill>
          <a:blip r:embed="rId2"/>
          <a:stretch>
            <a:fillRect/>
          </a:stretch>
        </p:blipFill>
        <p:spPr>
          <a:xfrm>
            <a:off x="838200" y="2481263"/>
            <a:ext cx="3838575" cy="3695700"/>
          </a:xfrm>
          <a:prstGeom prst="rect">
            <a:avLst/>
          </a:prstGeom>
        </p:spPr>
      </p:pic>
    </p:spTree>
    <p:extLst>
      <p:ext uri="{BB962C8B-B14F-4D97-AF65-F5344CB8AC3E}">
        <p14:creationId xmlns:p14="http://schemas.microsoft.com/office/powerpoint/2010/main" val="363660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28ED-8699-4495-AFC8-12895E024A0F}"/>
              </a:ext>
            </a:extLst>
          </p:cNvPr>
          <p:cNvSpPr>
            <a:spLocks noGrp="1"/>
          </p:cNvSpPr>
          <p:nvPr>
            <p:ph type="title"/>
          </p:nvPr>
        </p:nvSpPr>
        <p:spPr/>
        <p:txBody>
          <a:bodyPr/>
          <a:lstStyle/>
          <a:p>
            <a:r>
              <a:rPr lang="en-US" altLang="zh-CN" dirty="0"/>
              <a:t>Read data tests</a:t>
            </a:r>
            <a:endParaRPr lang="en-US" dirty="0"/>
          </a:p>
        </p:txBody>
      </p:sp>
      <p:sp>
        <p:nvSpPr>
          <p:cNvPr id="3" name="Content Placeholder 2">
            <a:extLst>
              <a:ext uri="{FF2B5EF4-FFF2-40B4-BE49-F238E27FC236}">
                <a16:creationId xmlns:a16="http://schemas.microsoft.com/office/drawing/2014/main" id="{73DE8C86-43E8-4086-9776-C6A8131AC9BD}"/>
              </a:ext>
            </a:extLst>
          </p:cNvPr>
          <p:cNvSpPr>
            <a:spLocks noGrp="1"/>
          </p:cNvSpPr>
          <p:nvPr>
            <p:ph idx="1"/>
          </p:nvPr>
        </p:nvSpPr>
        <p:spPr/>
        <p:txBody>
          <a:bodyPr/>
          <a:lstStyle/>
          <a:p>
            <a:r>
              <a:rPr lang="en-US" dirty="0"/>
              <a:t>Processes</a:t>
            </a:r>
          </a:p>
          <a:p>
            <a:pPr marL="0" indent="0">
              <a:buNone/>
            </a:pPr>
            <a:endParaRPr lang="en-US" dirty="0"/>
          </a:p>
        </p:txBody>
      </p:sp>
      <p:grpSp>
        <p:nvGrpSpPr>
          <p:cNvPr id="14" name="Group 13">
            <a:extLst>
              <a:ext uri="{FF2B5EF4-FFF2-40B4-BE49-F238E27FC236}">
                <a16:creationId xmlns:a16="http://schemas.microsoft.com/office/drawing/2014/main" id="{CDFE8C2B-CFA9-4F01-A0A4-35361ADF5250}"/>
              </a:ext>
            </a:extLst>
          </p:cNvPr>
          <p:cNvGrpSpPr/>
          <p:nvPr/>
        </p:nvGrpSpPr>
        <p:grpSpPr>
          <a:xfrm>
            <a:off x="1219198" y="2618509"/>
            <a:ext cx="6165275" cy="1059873"/>
            <a:chOff x="1219198" y="2618509"/>
            <a:chExt cx="6165275" cy="1059873"/>
          </a:xfrm>
        </p:grpSpPr>
        <p:sp>
          <p:nvSpPr>
            <p:cNvPr id="6" name="Flowchart: Magnetic Disk 5">
              <a:extLst>
                <a:ext uri="{FF2B5EF4-FFF2-40B4-BE49-F238E27FC236}">
                  <a16:creationId xmlns:a16="http://schemas.microsoft.com/office/drawing/2014/main" id="{51496C11-D5A1-4BC8-8D03-C5AECF0A73A2}"/>
                </a:ext>
              </a:extLst>
            </p:cNvPr>
            <p:cNvSpPr/>
            <p:nvPr/>
          </p:nvSpPr>
          <p:spPr>
            <a:xfrm>
              <a:off x="1219198" y="2618509"/>
              <a:ext cx="1025236" cy="10598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5000 × </a:t>
              </a:r>
              <a:r>
                <a:rPr lang="en-US" altLang="zh-CN" sz="1200" dirty="0"/>
                <a:t>N </a:t>
              </a:r>
            </a:p>
            <a:p>
              <a:pPr algn="ctr"/>
              <a:r>
                <a:rPr lang="en-US" sz="1200" dirty="0"/>
                <a:t>Data rows</a:t>
              </a:r>
            </a:p>
            <a:p>
              <a:pPr algn="ctr"/>
              <a:r>
                <a:rPr lang="en-US" sz="1200" dirty="0"/>
                <a:t>In Table1 </a:t>
              </a:r>
            </a:p>
          </p:txBody>
        </p:sp>
        <p:sp>
          <p:nvSpPr>
            <p:cNvPr id="7" name="Rectangle: Rounded Corners 6">
              <a:extLst>
                <a:ext uri="{FF2B5EF4-FFF2-40B4-BE49-F238E27FC236}">
                  <a16:creationId xmlns:a16="http://schemas.microsoft.com/office/drawing/2014/main" id="{564C1F10-4D64-478E-989E-06BC1AED15B6}"/>
                </a:ext>
              </a:extLst>
            </p:cNvPr>
            <p:cNvSpPr/>
            <p:nvPr/>
          </p:nvSpPr>
          <p:spPr>
            <a:xfrm>
              <a:off x="3539837" y="2694708"/>
              <a:ext cx="1524000" cy="907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Read 10 data rows in Table1</a:t>
              </a:r>
            </a:p>
          </p:txBody>
        </p:sp>
        <p:sp>
          <p:nvSpPr>
            <p:cNvPr id="8" name="Flowchart: Multidocument 7">
              <a:extLst>
                <a:ext uri="{FF2B5EF4-FFF2-40B4-BE49-F238E27FC236}">
                  <a16:creationId xmlns:a16="http://schemas.microsoft.com/office/drawing/2014/main" id="{E6475EE8-9D01-44B7-8AB6-BB2BF4716964}"/>
                </a:ext>
              </a:extLst>
            </p:cNvPr>
            <p:cNvSpPr/>
            <p:nvPr/>
          </p:nvSpPr>
          <p:spPr>
            <a:xfrm>
              <a:off x="6359237" y="2618509"/>
              <a:ext cx="1025236" cy="105987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10 data rows</a:t>
              </a:r>
              <a:endParaRPr lang="en-US" sz="1200" dirty="0"/>
            </a:p>
          </p:txBody>
        </p:sp>
        <p:cxnSp>
          <p:nvCxnSpPr>
            <p:cNvPr id="10" name="Straight Arrow Connector 9">
              <a:extLst>
                <a:ext uri="{FF2B5EF4-FFF2-40B4-BE49-F238E27FC236}">
                  <a16:creationId xmlns:a16="http://schemas.microsoft.com/office/drawing/2014/main" id="{FC2220D8-F7DF-424A-A53B-8161DBB3A842}"/>
                </a:ext>
              </a:extLst>
            </p:cNvPr>
            <p:cNvCxnSpPr>
              <a:cxnSpLocks/>
              <a:stCxn id="6" idx="4"/>
              <a:endCxn id="7" idx="1"/>
            </p:cNvCxnSpPr>
            <p:nvPr/>
          </p:nvCxnSpPr>
          <p:spPr>
            <a:xfrm flipV="1">
              <a:off x="2244434" y="3148445"/>
              <a:ext cx="12954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43194DD-41E0-4621-8799-B9B60CB52CD0}"/>
                </a:ext>
              </a:extLst>
            </p:cNvPr>
            <p:cNvCxnSpPr>
              <a:cxnSpLocks/>
              <a:stCxn id="7" idx="3"/>
              <a:endCxn id="8" idx="1"/>
            </p:cNvCxnSpPr>
            <p:nvPr/>
          </p:nvCxnSpPr>
          <p:spPr>
            <a:xfrm>
              <a:off x="5063837" y="3148445"/>
              <a:ext cx="12954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42DF6730-3AFA-4C59-81AA-097EAA56BD86}"/>
              </a:ext>
            </a:extLst>
          </p:cNvPr>
          <p:cNvSpPr txBox="1"/>
          <p:nvPr/>
        </p:nvSpPr>
        <p:spPr>
          <a:xfrm>
            <a:off x="3621471" y="3989143"/>
            <a:ext cx="1360732" cy="369332"/>
          </a:xfrm>
          <a:prstGeom prst="rect">
            <a:avLst/>
          </a:prstGeom>
          <a:noFill/>
        </p:spPr>
        <p:txBody>
          <a:bodyPr wrap="square" rtlCol="0">
            <a:spAutoFit/>
          </a:bodyPr>
          <a:lstStyle/>
          <a:p>
            <a:r>
              <a:rPr lang="en-US" dirty="0"/>
              <a:t>1 &lt;= N &lt;= 10</a:t>
            </a:r>
          </a:p>
        </p:txBody>
      </p:sp>
    </p:spTree>
    <p:extLst>
      <p:ext uri="{BB962C8B-B14F-4D97-AF65-F5344CB8AC3E}">
        <p14:creationId xmlns:p14="http://schemas.microsoft.com/office/powerpoint/2010/main" val="260516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977F-4E35-4592-BD7C-71E52030632B}"/>
              </a:ext>
            </a:extLst>
          </p:cNvPr>
          <p:cNvSpPr>
            <a:spLocks noGrp="1"/>
          </p:cNvSpPr>
          <p:nvPr>
            <p:ph type="title"/>
          </p:nvPr>
        </p:nvSpPr>
        <p:spPr>
          <a:xfrm>
            <a:off x="838200" y="365125"/>
            <a:ext cx="10515600" cy="1678279"/>
          </a:xfrm>
        </p:spPr>
        <p:txBody>
          <a:bodyPr>
            <a:normAutofit/>
          </a:bodyPr>
          <a:lstStyle/>
          <a:p>
            <a:r>
              <a:rPr lang="en-US" sz="3600" dirty="0"/>
              <a:t>The duration</a:t>
            </a:r>
            <a:r>
              <a:rPr lang="en-US" altLang="zh-CN" sz="3600" dirty="0"/>
              <a:t>s</a:t>
            </a:r>
            <a:r>
              <a:rPr lang="en-US" sz="3600" dirty="0"/>
              <a:t> of reading 10 data rows from  different size database files</a:t>
            </a:r>
            <a:br>
              <a:rPr lang="en-US" sz="3600" dirty="0"/>
            </a:br>
            <a:r>
              <a:rPr lang="zh-CN" altLang="en-US" sz="3600" dirty="0"/>
              <a:t>从不同数据量的数据库文件读取</a:t>
            </a:r>
            <a:r>
              <a:rPr lang="en-US" altLang="zh-CN" sz="3600" dirty="0"/>
              <a:t>10</a:t>
            </a:r>
            <a:r>
              <a:rPr lang="zh-CN" altLang="en-US" sz="3600" dirty="0"/>
              <a:t>条记录的时间</a:t>
            </a:r>
            <a:endParaRPr lang="en-US" sz="3600" dirty="0"/>
          </a:p>
        </p:txBody>
      </p:sp>
      <p:graphicFrame>
        <p:nvGraphicFramePr>
          <p:cNvPr id="15" name="Content Placeholder 14">
            <a:extLst>
              <a:ext uri="{FF2B5EF4-FFF2-40B4-BE49-F238E27FC236}">
                <a16:creationId xmlns:a16="http://schemas.microsoft.com/office/drawing/2014/main" id="{DBFC1BFB-D4BD-4F3A-B507-4A30B17BEEB3}"/>
              </a:ext>
            </a:extLst>
          </p:cNvPr>
          <p:cNvGraphicFramePr>
            <a:graphicFrameLocks noGrp="1"/>
          </p:cNvGraphicFramePr>
          <p:nvPr>
            <p:ph idx="1"/>
            <p:extLst>
              <p:ext uri="{D42A27DB-BD31-4B8C-83A1-F6EECF244321}">
                <p14:modId xmlns:p14="http://schemas.microsoft.com/office/powerpoint/2010/main" val="403136863"/>
              </p:ext>
            </p:extLst>
          </p:nvPr>
        </p:nvGraphicFramePr>
        <p:xfrm>
          <a:off x="838201" y="2043404"/>
          <a:ext cx="3711222" cy="4449468"/>
        </p:xfrm>
        <a:graphic>
          <a:graphicData uri="http://schemas.openxmlformats.org/drawingml/2006/table">
            <a:tbl>
              <a:tblPr firstRow="1">
                <a:tableStyleId>{5C22544A-7EE6-4342-B048-85BDC9FD1C3A}</a:tableStyleId>
              </a:tblPr>
              <a:tblGrid>
                <a:gridCol w="744074">
                  <a:extLst>
                    <a:ext uri="{9D8B030D-6E8A-4147-A177-3AD203B41FA5}">
                      <a16:colId xmlns:a16="http://schemas.microsoft.com/office/drawing/2014/main" val="3411532189"/>
                    </a:ext>
                  </a:extLst>
                </a:gridCol>
                <a:gridCol w="576353">
                  <a:extLst>
                    <a:ext uri="{9D8B030D-6E8A-4147-A177-3AD203B41FA5}">
                      <a16:colId xmlns:a16="http://schemas.microsoft.com/office/drawing/2014/main" val="3119294624"/>
                    </a:ext>
                  </a:extLst>
                </a:gridCol>
                <a:gridCol w="585501">
                  <a:extLst>
                    <a:ext uri="{9D8B030D-6E8A-4147-A177-3AD203B41FA5}">
                      <a16:colId xmlns:a16="http://schemas.microsoft.com/office/drawing/2014/main" val="3411694651"/>
                    </a:ext>
                  </a:extLst>
                </a:gridCol>
                <a:gridCol w="890449">
                  <a:extLst>
                    <a:ext uri="{9D8B030D-6E8A-4147-A177-3AD203B41FA5}">
                      <a16:colId xmlns:a16="http://schemas.microsoft.com/office/drawing/2014/main" val="354249391"/>
                    </a:ext>
                  </a:extLst>
                </a:gridCol>
                <a:gridCol w="914845">
                  <a:extLst>
                    <a:ext uri="{9D8B030D-6E8A-4147-A177-3AD203B41FA5}">
                      <a16:colId xmlns:a16="http://schemas.microsoft.com/office/drawing/2014/main" val="4037969929"/>
                    </a:ext>
                  </a:extLst>
                </a:gridCol>
              </a:tblGrid>
              <a:tr h="763648">
                <a:tc>
                  <a:txBody>
                    <a:bodyPr/>
                    <a:lstStyle/>
                    <a:p>
                      <a:pPr algn="ctr" fontAlgn="b"/>
                      <a:r>
                        <a:rPr lang="en-US" sz="1100" u="none" strike="noStrike" dirty="0">
                          <a:effectLst/>
                        </a:rPr>
                        <a:t>Data Row Count</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Local SQLite</a:t>
                      </a:r>
                      <a:br>
                        <a:rPr lang="en-US" sz="1100" u="none" strike="noStrike" dirty="0">
                          <a:effectLst/>
                        </a:rPr>
                      </a:br>
                      <a:r>
                        <a:rPr lang="en-US" sz="1100" u="none" strike="noStrike" dirty="0">
                          <a:effectLst/>
                        </a:rPr>
                        <a:t>(ms)</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local LiteDB</a:t>
                      </a:r>
                      <a:br>
                        <a:rPr lang="en-US" sz="1100" u="none" strike="noStrike" dirty="0">
                          <a:effectLst/>
                        </a:rPr>
                      </a:br>
                      <a:r>
                        <a:rPr lang="en-US" sz="1100" u="none" strike="noStrike" dirty="0">
                          <a:effectLst/>
                        </a:rPr>
                        <a:t>(ms)</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 Shared Folder SQLite</a:t>
                      </a:r>
                      <a:br>
                        <a:rPr lang="en-US" sz="1100" u="none" strike="noStrike" dirty="0">
                          <a:effectLst/>
                        </a:rPr>
                      </a:br>
                      <a:r>
                        <a:rPr lang="en-US" sz="1100" u="none" strike="noStrike" dirty="0">
                          <a:effectLst/>
                        </a:rPr>
                        <a:t>(ms)</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 Shared Folder LiteDB</a:t>
                      </a:r>
                      <a:br>
                        <a:rPr lang="en-US" sz="1100" u="none" strike="noStrike" dirty="0">
                          <a:effectLst/>
                        </a:rPr>
                      </a:br>
                      <a:r>
                        <a:rPr lang="en-US" sz="1100" u="none" strike="noStrike" dirty="0">
                          <a:effectLst/>
                        </a:rPr>
                        <a:t>(ms)</a:t>
                      </a:r>
                      <a:endParaRPr lang="en-US"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35583856"/>
                  </a:ext>
                </a:extLst>
              </a:tr>
              <a:tr h="368582">
                <a:tc>
                  <a:txBody>
                    <a:bodyPr/>
                    <a:lstStyle/>
                    <a:p>
                      <a:pPr algn="ctr" fontAlgn="b"/>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891</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accent6">
                              <a:lumMod val="75000"/>
                            </a:schemeClr>
                          </a:solidFill>
                          <a:effectLst/>
                        </a:rPr>
                        <a:t>94</a:t>
                      </a:r>
                      <a:endParaRPr lang="en-US" sz="1100" b="0" i="0" u="none" strike="noStrike">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943</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3900</a:t>
                      </a:r>
                      <a:endParaRPr lang="en-US" sz="1100" b="0" i="0" u="none" strike="noStrike" dirty="0">
                        <a:solidFill>
                          <a:srgbClr val="FF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57576694"/>
                  </a:ext>
                </a:extLst>
              </a:tr>
              <a:tr h="368582">
                <a:tc>
                  <a:txBody>
                    <a:bodyPr/>
                    <a:lstStyle/>
                    <a:p>
                      <a:pPr algn="ctr" fontAlgn="b"/>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51</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76</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1400</a:t>
                      </a:r>
                      <a:endParaRPr lang="en-US" sz="1100" b="0" i="0" u="none" strike="noStrike" dirty="0">
                        <a:solidFill>
                          <a:srgbClr val="FF0000"/>
                        </a:solidFill>
                        <a:effectLst/>
                        <a:latin typeface="Calibri" panose="020F0502020204030204" pitchFamily="34" charset="0"/>
                      </a:endParaRPr>
                    </a:p>
                  </a:txBody>
                  <a:tcPr marL="0" marR="0" marT="0" marB="0" anchor="b"/>
                </a:tc>
                <a:tc>
                  <a:txBody>
                    <a:bodyPr/>
                    <a:lstStyle/>
                    <a:p>
                      <a:pPr algn="ctr" fontAlgn="b"/>
                      <a:r>
                        <a:rPr lang="en-US" sz="1100" u="none" strike="noStrike">
                          <a:solidFill>
                            <a:srgbClr val="FF0000"/>
                          </a:solidFill>
                          <a:effectLst/>
                        </a:rPr>
                        <a:t>7400</a:t>
                      </a:r>
                      <a:endParaRPr lang="en-US" sz="1100" b="0" i="0" u="none" strike="noStrike">
                        <a:solidFill>
                          <a:srgbClr val="FF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52249486"/>
                  </a:ext>
                </a:extLst>
              </a:tr>
              <a:tr h="368582">
                <a:tc>
                  <a:txBody>
                    <a:bodyPr/>
                    <a:lstStyle/>
                    <a:p>
                      <a:pPr algn="ctr" fontAlgn="b"/>
                      <a:r>
                        <a:rPr lang="en-US" sz="1100" u="none" strike="noStrike">
                          <a:effectLst/>
                        </a:rPr>
                        <a:t>15000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49</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113</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1900</a:t>
                      </a:r>
                      <a:endParaRPr lang="en-US" sz="1100" b="0" i="0" u="none" strike="noStrike" dirty="0">
                        <a:solidFill>
                          <a:srgbClr val="FF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10900</a:t>
                      </a:r>
                      <a:endParaRPr lang="en-US" sz="1100" b="0" i="0" u="none" strike="noStrike" dirty="0">
                        <a:solidFill>
                          <a:srgbClr val="FF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78526051"/>
                  </a:ext>
                </a:extLst>
              </a:tr>
              <a:tr h="368582">
                <a:tc>
                  <a:txBody>
                    <a:bodyPr/>
                    <a:lstStyle/>
                    <a:p>
                      <a:pPr algn="ctr" fontAlgn="b"/>
                      <a:r>
                        <a:rPr lang="en-US" sz="1100" u="none" strike="noStrike">
                          <a:effectLst/>
                        </a:rPr>
                        <a:t>20000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accent6">
                              <a:lumMod val="75000"/>
                            </a:schemeClr>
                          </a:solidFill>
                          <a:effectLst/>
                        </a:rPr>
                        <a:t>35</a:t>
                      </a:r>
                      <a:endParaRPr lang="en-US" sz="1100" b="0" i="0" u="none" strike="noStrike">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143</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2500</a:t>
                      </a:r>
                      <a:endParaRPr lang="en-US" sz="1100" b="0" i="0" u="none" strike="noStrike" dirty="0">
                        <a:solidFill>
                          <a:srgbClr val="FF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20700</a:t>
                      </a:r>
                      <a:endParaRPr lang="en-US" sz="1100" b="0" i="0" u="none" strike="noStrike" dirty="0">
                        <a:solidFill>
                          <a:srgbClr val="FF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52711471"/>
                  </a:ext>
                </a:extLst>
              </a:tr>
              <a:tr h="368582">
                <a:tc>
                  <a:txBody>
                    <a:bodyPr/>
                    <a:lstStyle/>
                    <a:p>
                      <a:pPr algn="ctr" fontAlgn="b"/>
                      <a:r>
                        <a:rPr lang="en-US" sz="1100" u="none" strike="noStrike">
                          <a:effectLst/>
                        </a:rPr>
                        <a:t>25000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accent6">
                              <a:lumMod val="75000"/>
                            </a:schemeClr>
                          </a:solidFill>
                          <a:effectLst/>
                        </a:rPr>
                        <a:t>38</a:t>
                      </a:r>
                      <a:endParaRPr lang="en-US" sz="1100" b="0" i="0" u="none" strike="noStrike">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177</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a:solidFill>
                            <a:srgbClr val="FF0000"/>
                          </a:solidFill>
                          <a:effectLst/>
                        </a:rPr>
                        <a:t>2800</a:t>
                      </a:r>
                      <a:endParaRPr lang="en-US" sz="1100" b="0" i="0" u="none" strike="noStrike">
                        <a:solidFill>
                          <a:srgbClr val="FF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19700</a:t>
                      </a:r>
                      <a:endParaRPr lang="en-US" sz="1100" b="0" i="0" u="none" strike="noStrike" dirty="0">
                        <a:solidFill>
                          <a:srgbClr val="FF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85707011"/>
                  </a:ext>
                </a:extLst>
              </a:tr>
              <a:tr h="368582">
                <a:tc>
                  <a:txBody>
                    <a:bodyPr/>
                    <a:lstStyle/>
                    <a:p>
                      <a:pPr algn="ctr" fontAlgn="b"/>
                      <a:r>
                        <a:rPr lang="en-US" sz="1100" u="none" strike="noStrike">
                          <a:effectLst/>
                        </a:rPr>
                        <a:t>30000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accent6">
                              <a:lumMod val="75000"/>
                            </a:schemeClr>
                          </a:solidFill>
                          <a:effectLst/>
                        </a:rPr>
                        <a:t>49</a:t>
                      </a:r>
                      <a:endParaRPr lang="en-US" sz="1100" b="0" i="0" u="none" strike="noStrike">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204</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3500</a:t>
                      </a:r>
                      <a:endParaRPr lang="en-US" sz="1100" b="0" i="0" u="none" strike="noStrike" dirty="0">
                        <a:solidFill>
                          <a:srgbClr val="FF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25100</a:t>
                      </a:r>
                      <a:endParaRPr lang="en-US" sz="1100" b="0" i="0" u="none" strike="noStrike" dirty="0">
                        <a:solidFill>
                          <a:srgbClr val="FF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67527826"/>
                  </a:ext>
                </a:extLst>
              </a:tr>
              <a:tr h="368582">
                <a:tc>
                  <a:txBody>
                    <a:bodyPr/>
                    <a:lstStyle/>
                    <a:p>
                      <a:pPr algn="ctr" fontAlgn="b"/>
                      <a:r>
                        <a:rPr lang="en-US" sz="1100" u="none" strike="noStrike">
                          <a:effectLst/>
                        </a:rPr>
                        <a:t>35000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accent6">
                              <a:lumMod val="75000"/>
                            </a:schemeClr>
                          </a:solidFill>
                          <a:effectLst/>
                        </a:rPr>
                        <a:t>54</a:t>
                      </a:r>
                      <a:endParaRPr lang="en-US" sz="1100" b="0" i="0" u="none" strike="noStrike">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235</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a:solidFill>
                            <a:srgbClr val="FF0000"/>
                          </a:solidFill>
                          <a:effectLst/>
                        </a:rPr>
                        <a:t>4200</a:t>
                      </a:r>
                      <a:endParaRPr lang="en-US" sz="1100" b="0" i="0" u="none" strike="noStrike">
                        <a:solidFill>
                          <a:srgbClr val="FF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25900</a:t>
                      </a:r>
                      <a:endParaRPr lang="en-US" sz="1100" b="0" i="0" u="none" strike="noStrike" dirty="0">
                        <a:solidFill>
                          <a:srgbClr val="FF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82235833"/>
                  </a:ext>
                </a:extLst>
              </a:tr>
              <a:tr h="368582">
                <a:tc>
                  <a:txBody>
                    <a:bodyPr/>
                    <a:lstStyle/>
                    <a:p>
                      <a:pPr algn="ctr" fontAlgn="b"/>
                      <a:r>
                        <a:rPr lang="en-US" sz="1100" u="none" strike="noStrike">
                          <a:effectLst/>
                        </a:rPr>
                        <a:t>40000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accent6">
                              <a:lumMod val="75000"/>
                            </a:schemeClr>
                          </a:solidFill>
                          <a:effectLst/>
                        </a:rPr>
                        <a:t>62</a:t>
                      </a:r>
                      <a:endParaRPr lang="en-US" sz="1100" b="0" i="0" u="none" strike="noStrike">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265</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a:solidFill>
                            <a:srgbClr val="FF0000"/>
                          </a:solidFill>
                          <a:effectLst/>
                        </a:rPr>
                        <a:t>5500</a:t>
                      </a:r>
                      <a:endParaRPr lang="en-US" sz="1100" b="0" i="0" u="none" strike="noStrike">
                        <a:solidFill>
                          <a:srgbClr val="FF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29600</a:t>
                      </a:r>
                      <a:endParaRPr lang="en-US" sz="1100" b="0" i="0" u="none" strike="noStrike" dirty="0">
                        <a:solidFill>
                          <a:srgbClr val="FF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04181243"/>
                  </a:ext>
                </a:extLst>
              </a:tr>
              <a:tr h="368582">
                <a:tc>
                  <a:txBody>
                    <a:bodyPr/>
                    <a:lstStyle/>
                    <a:p>
                      <a:pPr algn="ctr" fontAlgn="b"/>
                      <a:r>
                        <a:rPr lang="en-US" sz="1100" u="none" strike="noStrike">
                          <a:effectLst/>
                        </a:rPr>
                        <a:t>45000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accent6">
                              <a:lumMod val="75000"/>
                            </a:schemeClr>
                          </a:solidFill>
                          <a:effectLst/>
                        </a:rPr>
                        <a:t>64</a:t>
                      </a:r>
                      <a:endParaRPr lang="en-US" sz="1100" b="0" i="0" u="none" strike="noStrike">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299</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a:solidFill>
                            <a:srgbClr val="FF0000"/>
                          </a:solidFill>
                          <a:effectLst/>
                        </a:rPr>
                        <a:t>5600</a:t>
                      </a:r>
                      <a:endParaRPr lang="en-US" sz="1100" b="0" i="0" u="none" strike="noStrike">
                        <a:solidFill>
                          <a:srgbClr val="FF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31700</a:t>
                      </a:r>
                      <a:endParaRPr lang="en-US" sz="1100" b="0" i="0" u="none" strike="noStrike" dirty="0">
                        <a:solidFill>
                          <a:srgbClr val="FF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69874582"/>
                  </a:ext>
                </a:extLst>
              </a:tr>
              <a:tr h="368582">
                <a:tc>
                  <a:txBody>
                    <a:bodyPr/>
                    <a:lstStyle/>
                    <a:p>
                      <a:pPr algn="ctr" fontAlgn="b"/>
                      <a:r>
                        <a:rPr lang="en-US" sz="1100" u="none" strike="noStrike">
                          <a:effectLst/>
                        </a:rPr>
                        <a:t>50000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a:solidFill>
                            <a:schemeClr val="accent6">
                              <a:lumMod val="75000"/>
                            </a:schemeClr>
                          </a:solidFill>
                          <a:effectLst/>
                        </a:rPr>
                        <a:t>63</a:t>
                      </a:r>
                      <a:endParaRPr lang="en-US" sz="1100" b="0" i="0" u="none" strike="noStrike">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chemeClr val="accent6">
                              <a:lumMod val="75000"/>
                            </a:schemeClr>
                          </a:solidFill>
                          <a:effectLst/>
                        </a:rPr>
                        <a:t>351</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b"/>
                </a:tc>
                <a:tc>
                  <a:txBody>
                    <a:bodyPr/>
                    <a:lstStyle/>
                    <a:p>
                      <a:pPr algn="ctr" fontAlgn="b"/>
                      <a:r>
                        <a:rPr lang="en-US" sz="1100" u="none" strike="noStrike">
                          <a:solidFill>
                            <a:srgbClr val="FF0000"/>
                          </a:solidFill>
                          <a:effectLst/>
                        </a:rPr>
                        <a:t>6300</a:t>
                      </a:r>
                      <a:endParaRPr lang="en-US" sz="1100" b="0" i="0" u="none" strike="noStrike">
                        <a:solidFill>
                          <a:srgbClr val="FF0000"/>
                        </a:solidFill>
                        <a:effectLst/>
                        <a:latin typeface="Calibri" panose="020F0502020204030204" pitchFamily="34" charset="0"/>
                      </a:endParaRPr>
                    </a:p>
                  </a:txBody>
                  <a:tcPr marL="0" marR="0" marT="0" marB="0" anchor="b"/>
                </a:tc>
                <a:tc>
                  <a:txBody>
                    <a:bodyPr/>
                    <a:lstStyle/>
                    <a:p>
                      <a:pPr algn="ctr" fontAlgn="b"/>
                      <a:r>
                        <a:rPr lang="en-US" sz="1100" u="none" strike="noStrike" dirty="0">
                          <a:solidFill>
                            <a:srgbClr val="FF0000"/>
                          </a:solidFill>
                          <a:effectLst/>
                        </a:rPr>
                        <a:t>38400</a:t>
                      </a:r>
                      <a:endParaRPr lang="en-US" sz="1100" b="0" i="0" u="none" strike="noStrike" dirty="0">
                        <a:solidFill>
                          <a:srgbClr val="FF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81916208"/>
                  </a:ext>
                </a:extLst>
              </a:tr>
            </a:tbl>
          </a:graphicData>
        </a:graphic>
      </p:graphicFrame>
      <p:graphicFrame>
        <p:nvGraphicFramePr>
          <p:cNvPr id="18" name="Chart 17">
            <a:extLst>
              <a:ext uri="{FF2B5EF4-FFF2-40B4-BE49-F238E27FC236}">
                <a16:creationId xmlns:a16="http://schemas.microsoft.com/office/drawing/2014/main" id="{70EB9F64-87A6-4E00-BEC6-399F720D065A}"/>
              </a:ext>
            </a:extLst>
          </p:cNvPr>
          <p:cNvGraphicFramePr>
            <a:graphicFrameLocks/>
          </p:cNvGraphicFramePr>
          <p:nvPr>
            <p:extLst>
              <p:ext uri="{D42A27DB-BD31-4B8C-83A1-F6EECF244321}">
                <p14:modId xmlns:p14="http://schemas.microsoft.com/office/powerpoint/2010/main" val="3332368917"/>
              </p:ext>
            </p:extLst>
          </p:nvPr>
        </p:nvGraphicFramePr>
        <p:xfrm>
          <a:off x="4808376" y="2043404"/>
          <a:ext cx="3511535" cy="4449471"/>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7583EA3F-79D9-4ADE-A2AF-5E3B6CF76F83}"/>
              </a:ext>
            </a:extLst>
          </p:cNvPr>
          <p:cNvSpPr txBox="1"/>
          <p:nvPr/>
        </p:nvSpPr>
        <p:spPr>
          <a:xfrm>
            <a:off x="8578865" y="2043404"/>
            <a:ext cx="2774934" cy="3631763"/>
          </a:xfrm>
          <a:prstGeom prst="rect">
            <a:avLst/>
          </a:prstGeom>
          <a:noFill/>
        </p:spPr>
        <p:txBody>
          <a:bodyPr wrap="square" rtlCol="0">
            <a:spAutoFit/>
          </a:bodyPr>
          <a:lstStyle/>
          <a:p>
            <a:r>
              <a:rPr lang="en-US" altLang="zh-CN" dirty="0"/>
              <a:t>C</a:t>
            </a:r>
            <a:r>
              <a:rPr lang="en-US" dirty="0"/>
              <a:t>onclusions:</a:t>
            </a:r>
          </a:p>
          <a:p>
            <a:r>
              <a:rPr lang="zh-CN" altLang="en-US" dirty="0"/>
              <a:t>结论</a:t>
            </a:r>
            <a:r>
              <a:rPr lang="en-US" altLang="zh-CN" dirty="0"/>
              <a:t>:</a:t>
            </a:r>
          </a:p>
          <a:p>
            <a:pPr marL="285750" indent="-285750">
              <a:buFont typeface="Arial" panose="020B0604020202020204" pitchFamily="34" charset="0"/>
              <a:buChar char="•"/>
            </a:pPr>
            <a:r>
              <a:rPr lang="zh-CN" altLang="en-US" sz="1100" dirty="0">
                <a:solidFill>
                  <a:srgbClr val="FF0000"/>
                </a:solidFill>
              </a:rPr>
              <a:t>从共享文件夹读取数据，明显比从本地读取数据花费的时间长。</a:t>
            </a:r>
            <a:endParaRPr lang="en-US" altLang="zh-CN" sz="1100" dirty="0">
              <a:solidFill>
                <a:srgbClr val="FF0000"/>
              </a:solidFill>
            </a:endParaRPr>
          </a:p>
          <a:p>
            <a:pPr marL="285750" indent="-285750">
              <a:buFont typeface="Arial" panose="020B0604020202020204" pitchFamily="34" charset="0"/>
              <a:buChar char="•"/>
            </a:pPr>
            <a:r>
              <a:rPr lang="zh-CN" altLang="en-US" sz="1100" dirty="0"/>
              <a:t>数据库的数据量越大，读取数据消耗的时间越长。</a:t>
            </a:r>
            <a:endParaRPr lang="en-US" altLang="zh-CN" sz="1100" dirty="0"/>
          </a:p>
          <a:p>
            <a:pPr marL="742950" lvl="1" indent="-285750">
              <a:buFont typeface="Arial" panose="020B0604020202020204" pitchFamily="34" charset="0"/>
              <a:buChar char="•"/>
            </a:pPr>
            <a:r>
              <a:rPr lang="zh-CN" altLang="en-US" sz="1100" dirty="0">
                <a:solidFill>
                  <a:srgbClr val="FF0000"/>
                </a:solidFill>
              </a:rPr>
              <a:t>共享文件夹的情况下，读取数据的时间会随数据库数据量增加而急剧增加。从</a:t>
            </a:r>
            <a:r>
              <a:rPr lang="en-US" altLang="zh-CN" sz="1100" dirty="0">
                <a:solidFill>
                  <a:srgbClr val="FF0000"/>
                </a:solidFill>
              </a:rPr>
              <a:t>10000</a:t>
            </a:r>
            <a:r>
              <a:rPr lang="zh-CN" altLang="en-US" sz="1100" dirty="0">
                <a:solidFill>
                  <a:srgbClr val="FF0000"/>
                </a:solidFill>
              </a:rPr>
              <a:t>条数据中读取</a:t>
            </a:r>
            <a:r>
              <a:rPr lang="en-US" altLang="zh-CN" sz="1100" dirty="0">
                <a:solidFill>
                  <a:srgbClr val="FF0000"/>
                </a:solidFill>
              </a:rPr>
              <a:t>10</a:t>
            </a:r>
            <a:r>
              <a:rPr lang="zh-CN" altLang="en-US" sz="1100" dirty="0">
                <a:solidFill>
                  <a:srgbClr val="FF0000"/>
                </a:solidFill>
              </a:rPr>
              <a:t>条数据，需要超过</a:t>
            </a:r>
            <a:r>
              <a:rPr lang="en-US" altLang="zh-CN" sz="1100" dirty="0">
                <a:solidFill>
                  <a:srgbClr val="FF0000"/>
                </a:solidFill>
              </a:rPr>
              <a:t>1</a:t>
            </a:r>
            <a:r>
              <a:rPr lang="zh-CN" altLang="en-US" sz="1100" dirty="0">
                <a:solidFill>
                  <a:srgbClr val="FF0000"/>
                </a:solidFill>
              </a:rPr>
              <a:t>秒的时间。（在网络速度波动的情况下，可能情况会更糟糕）。</a:t>
            </a:r>
            <a:endParaRPr lang="en-US" altLang="zh-CN" sz="1100" dirty="0">
              <a:solidFill>
                <a:srgbClr val="FF0000"/>
              </a:solidFill>
            </a:endParaRPr>
          </a:p>
          <a:p>
            <a:pPr marL="742950" lvl="1" indent="-285750">
              <a:buFont typeface="Arial" panose="020B0604020202020204" pitchFamily="34" charset="0"/>
              <a:buChar char="•"/>
            </a:pPr>
            <a:r>
              <a:rPr lang="zh-CN" altLang="en-US" sz="1100" dirty="0">
                <a:solidFill>
                  <a:schemeClr val="accent6">
                    <a:lumMod val="75000"/>
                  </a:schemeClr>
                </a:solidFill>
              </a:rPr>
              <a:t>本地文件的情况下，读取数据的时间随数据库的数据量增加非常缓慢，都在一秒以内完成。</a:t>
            </a:r>
            <a:endParaRPr lang="en-US" altLang="zh-CN" sz="1100" dirty="0">
              <a:solidFill>
                <a:schemeClr val="accent6">
                  <a:lumMod val="75000"/>
                </a:schemeClr>
              </a:solidFill>
            </a:endParaRPr>
          </a:p>
          <a:p>
            <a:pPr marL="285750" indent="-285750">
              <a:buFont typeface="Arial" panose="020B0604020202020204" pitchFamily="34" charset="0"/>
              <a:buChar char="•"/>
            </a:pPr>
            <a:r>
              <a:rPr lang="zh-CN" altLang="en-US" sz="1100" dirty="0"/>
              <a:t>从</a:t>
            </a:r>
            <a:r>
              <a:rPr lang="en-US" altLang="zh-CN" sz="1100" dirty="0"/>
              <a:t>SQLite</a:t>
            </a:r>
            <a:r>
              <a:rPr lang="zh-CN" altLang="en-US" sz="1100" dirty="0"/>
              <a:t>读取数据的时间比从</a:t>
            </a:r>
            <a:r>
              <a:rPr lang="en-US" altLang="zh-CN" sz="1100" dirty="0"/>
              <a:t>LiteDB</a:t>
            </a:r>
            <a:r>
              <a:rPr lang="zh-CN" altLang="en-US" sz="1100" dirty="0"/>
              <a:t>读取数据的时间短。</a:t>
            </a:r>
            <a:endParaRPr lang="en-US" altLang="zh-CN" sz="1100" dirty="0"/>
          </a:p>
          <a:p>
            <a:r>
              <a:rPr lang="en-US" altLang="zh-CN" dirty="0"/>
              <a:t>	</a:t>
            </a:r>
          </a:p>
        </p:txBody>
      </p:sp>
    </p:spTree>
    <p:extLst>
      <p:ext uri="{BB962C8B-B14F-4D97-AF65-F5344CB8AC3E}">
        <p14:creationId xmlns:p14="http://schemas.microsoft.com/office/powerpoint/2010/main" val="427326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28ED-8699-4495-AFC8-12895E024A0F}"/>
              </a:ext>
            </a:extLst>
          </p:cNvPr>
          <p:cNvSpPr>
            <a:spLocks noGrp="1"/>
          </p:cNvSpPr>
          <p:nvPr>
            <p:ph type="title"/>
          </p:nvPr>
        </p:nvSpPr>
        <p:spPr/>
        <p:txBody>
          <a:bodyPr/>
          <a:lstStyle/>
          <a:p>
            <a:r>
              <a:rPr lang="en-US" altLang="zh-CN" dirty="0"/>
              <a:t>Insert data tests</a:t>
            </a:r>
            <a:endParaRPr lang="en-US" dirty="0"/>
          </a:p>
        </p:txBody>
      </p:sp>
      <p:sp>
        <p:nvSpPr>
          <p:cNvPr id="3" name="Content Placeholder 2">
            <a:extLst>
              <a:ext uri="{FF2B5EF4-FFF2-40B4-BE49-F238E27FC236}">
                <a16:creationId xmlns:a16="http://schemas.microsoft.com/office/drawing/2014/main" id="{73DE8C86-43E8-4086-9776-C6A8131AC9BD}"/>
              </a:ext>
            </a:extLst>
          </p:cNvPr>
          <p:cNvSpPr>
            <a:spLocks noGrp="1"/>
          </p:cNvSpPr>
          <p:nvPr>
            <p:ph idx="1"/>
          </p:nvPr>
        </p:nvSpPr>
        <p:spPr/>
        <p:txBody>
          <a:bodyPr/>
          <a:lstStyle/>
          <a:p>
            <a:r>
              <a:rPr lang="en-US" dirty="0"/>
              <a:t>Processes</a:t>
            </a:r>
          </a:p>
          <a:p>
            <a:pPr marL="0" indent="0">
              <a:buNone/>
            </a:pPr>
            <a:endParaRPr lang="en-US" dirty="0"/>
          </a:p>
        </p:txBody>
      </p:sp>
      <p:grpSp>
        <p:nvGrpSpPr>
          <p:cNvPr id="14" name="Group 13">
            <a:extLst>
              <a:ext uri="{FF2B5EF4-FFF2-40B4-BE49-F238E27FC236}">
                <a16:creationId xmlns:a16="http://schemas.microsoft.com/office/drawing/2014/main" id="{CDFE8C2B-CFA9-4F01-A0A4-35361ADF5250}"/>
              </a:ext>
            </a:extLst>
          </p:cNvPr>
          <p:cNvGrpSpPr/>
          <p:nvPr/>
        </p:nvGrpSpPr>
        <p:grpSpPr>
          <a:xfrm>
            <a:off x="838200" y="2520782"/>
            <a:ext cx="6326739" cy="2290113"/>
            <a:chOff x="1219198" y="1388269"/>
            <a:chExt cx="6326739" cy="2290113"/>
          </a:xfrm>
        </p:grpSpPr>
        <p:sp>
          <p:nvSpPr>
            <p:cNvPr id="6" name="Flowchart: Magnetic Disk 5">
              <a:extLst>
                <a:ext uri="{FF2B5EF4-FFF2-40B4-BE49-F238E27FC236}">
                  <a16:creationId xmlns:a16="http://schemas.microsoft.com/office/drawing/2014/main" id="{51496C11-D5A1-4BC8-8D03-C5AECF0A73A2}"/>
                </a:ext>
              </a:extLst>
            </p:cNvPr>
            <p:cNvSpPr/>
            <p:nvPr/>
          </p:nvSpPr>
          <p:spPr>
            <a:xfrm>
              <a:off x="1219198" y="2618509"/>
              <a:ext cx="1025236" cy="10598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5000 × </a:t>
              </a:r>
              <a:r>
                <a:rPr lang="en-US" altLang="zh-CN" sz="1200" dirty="0"/>
                <a:t>N </a:t>
              </a:r>
            </a:p>
            <a:p>
              <a:pPr algn="ctr"/>
              <a:r>
                <a:rPr lang="en-US" sz="1200" dirty="0"/>
                <a:t>Data rows</a:t>
              </a:r>
            </a:p>
            <a:p>
              <a:pPr algn="ctr"/>
              <a:r>
                <a:rPr lang="en-US" sz="1200" dirty="0"/>
                <a:t>In Table1 </a:t>
              </a:r>
            </a:p>
          </p:txBody>
        </p:sp>
        <p:sp>
          <p:nvSpPr>
            <p:cNvPr id="7" name="Rectangle: Rounded Corners 6">
              <a:extLst>
                <a:ext uri="{FF2B5EF4-FFF2-40B4-BE49-F238E27FC236}">
                  <a16:creationId xmlns:a16="http://schemas.microsoft.com/office/drawing/2014/main" id="{564C1F10-4D64-478E-989E-06BC1AED15B6}"/>
                </a:ext>
              </a:extLst>
            </p:cNvPr>
            <p:cNvSpPr/>
            <p:nvPr/>
          </p:nvSpPr>
          <p:spPr>
            <a:xfrm>
              <a:off x="3539837" y="2694708"/>
              <a:ext cx="1524000" cy="907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Insert 100 data rows in Table1</a:t>
              </a:r>
            </a:p>
          </p:txBody>
        </p:sp>
        <p:cxnSp>
          <p:nvCxnSpPr>
            <p:cNvPr id="10" name="Straight Arrow Connector 9">
              <a:extLst>
                <a:ext uri="{FF2B5EF4-FFF2-40B4-BE49-F238E27FC236}">
                  <a16:creationId xmlns:a16="http://schemas.microsoft.com/office/drawing/2014/main" id="{FC2220D8-F7DF-424A-A53B-8161DBB3A842}"/>
                </a:ext>
              </a:extLst>
            </p:cNvPr>
            <p:cNvCxnSpPr>
              <a:cxnSpLocks/>
              <a:stCxn id="6" idx="4"/>
              <a:endCxn id="7" idx="1"/>
            </p:cNvCxnSpPr>
            <p:nvPr/>
          </p:nvCxnSpPr>
          <p:spPr>
            <a:xfrm flipV="1">
              <a:off x="2244434" y="3148445"/>
              <a:ext cx="12954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43194DD-41E0-4621-8799-B9B60CB52CD0}"/>
                </a:ext>
              </a:extLst>
            </p:cNvPr>
            <p:cNvCxnSpPr>
              <a:cxnSpLocks/>
              <a:stCxn id="7" idx="3"/>
              <a:endCxn id="19" idx="2"/>
            </p:cNvCxnSpPr>
            <p:nvPr/>
          </p:nvCxnSpPr>
          <p:spPr>
            <a:xfrm>
              <a:off x="5063837" y="3148445"/>
              <a:ext cx="1295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Multidocument 12">
              <a:extLst>
                <a:ext uri="{FF2B5EF4-FFF2-40B4-BE49-F238E27FC236}">
                  <a16:creationId xmlns:a16="http://schemas.microsoft.com/office/drawing/2014/main" id="{C30CBEC2-8EBB-45B8-9CD6-B0913630ED22}"/>
                </a:ext>
              </a:extLst>
            </p:cNvPr>
            <p:cNvSpPr/>
            <p:nvPr/>
          </p:nvSpPr>
          <p:spPr>
            <a:xfrm>
              <a:off x="3847942" y="1388269"/>
              <a:ext cx="1025236" cy="105987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100 data rows</a:t>
              </a:r>
              <a:endParaRPr lang="en-US" sz="1200" dirty="0"/>
            </a:p>
          </p:txBody>
        </p:sp>
        <p:cxnSp>
          <p:nvCxnSpPr>
            <p:cNvPr id="15" name="Straight Arrow Connector 14">
              <a:extLst>
                <a:ext uri="{FF2B5EF4-FFF2-40B4-BE49-F238E27FC236}">
                  <a16:creationId xmlns:a16="http://schemas.microsoft.com/office/drawing/2014/main" id="{8C0FD68F-E4DC-4310-95C7-08A22C1B36F2}"/>
                </a:ext>
              </a:extLst>
            </p:cNvPr>
            <p:cNvCxnSpPr>
              <a:cxnSpLocks/>
              <a:stCxn id="13" idx="2"/>
              <a:endCxn id="7" idx="0"/>
            </p:cNvCxnSpPr>
            <p:nvPr/>
          </p:nvCxnSpPr>
          <p:spPr>
            <a:xfrm>
              <a:off x="4289268" y="2408004"/>
              <a:ext cx="12569" cy="286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Magnetic Disk 18">
              <a:extLst>
                <a:ext uri="{FF2B5EF4-FFF2-40B4-BE49-F238E27FC236}">
                  <a16:creationId xmlns:a16="http://schemas.microsoft.com/office/drawing/2014/main" id="{0969CDDA-6EFC-4EC6-8017-ECD97BDB4C8D}"/>
                </a:ext>
              </a:extLst>
            </p:cNvPr>
            <p:cNvSpPr/>
            <p:nvPr/>
          </p:nvSpPr>
          <p:spPr>
            <a:xfrm>
              <a:off x="6359236" y="2618508"/>
              <a:ext cx="1186701" cy="10598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5000 × </a:t>
              </a:r>
              <a:r>
                <a:rPr lang="en-US" altLang="zh-CN" sz="1200" dirty="0"/>
                <a:t>N + 100 </a:t>
              </a:r>
            </a:p>
            <a:p>
              <a:pPr algn="ctr"/>
              <a:r>
                <a:rPr lang="en-US" sz="1200" dirty="0"/>
                <a:t>Data rows</a:t>
              </a:r>
            </a:p>
            <a:p>
              <a:pPr algn="ctr"/>
              <a:r>
                <a:rPr lang="en-US" sz="1200" dirty="0"/>
                <a:t>In Table1 </a:t>
              </a:r>
            </a:p>
          </p:txBody>
        </p:sp>
      </p:grpSp>
      <p:sp>
        <p:nvSpPr>
          <p:cNvPr id="29" name="TextBox 28">
            <a:extLst>
              <a:ext uri="{FF2B5EF4-FFF2-40B4-BE49-F238E27FC236}">
                <a16:creationId xmlns:a16="http://schemas.microsoft.com/office/drawing/2014/main" id="{42DF6730-3AFA-4C59-81AA-097EAA56BD86}"/>
              </a:ext>
            </a:extLst>
          </p:cNvPr>
          <p:cNvSpPr txBox="1"/>
          <p:nvPr/>
        </p:nvSpPr>
        <p:spPr>
          <a:xfrm>
            <a:off x="3240473" y="5121656"/>
            <a:ext cx="1360732" cy="369332"/>
          </a:xfrm>
          <a:prstGeom prst="rect">
            <a:avLst/>
          </a:prstGeom>
          <a:noFill/>
        </p:spPr>
        <p:txBody>
          <a:bodyPr wrap="square" rtlCol="0">
            <a:spAutoFit/>
          </a:bodyPr>
          <a:lstStyle/>
          <a:p>
            <a:r>
              <a:rPr lang="en-US" dirty="0"/>
              <a:t>1 &lt;= N &lt;= 10</a:t>
            </a:r>
          </a:p>
        </p:txBody>
      </p:sp>
    </p:spTree>
    <p:extLst>
      <p:ext uri="{BB962C8B-B14F-4D97-AF65-F5344CB8AC3E}">
        <p14:creationId xmlns:p14="http://schemas.microsoft.com/office/powerpoint/2010/main" val="92252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977F-4E35-4592-BD7C-71E52030632B}"/>
              </a:ext>
            </a:extLst>
          </p:cNvPr>
          <p:cNvSpPr>
            <a:spLocks noGrp="1"/>
          </p:cNvSpPr>
          <p:nvPr>
            <p:ph type="title"/>
          </p:nvPr>
        </p:nvSpPr>
        <p:spPr>
          <a:xfrm>
            <a:off x="838200" y="365125"/>
            <a:ext cx="10515600" cy="1678279"/>
          </a:xfrm>
        </p:spPr>
        <p:txBody>
          <a:bodyPr>
            <a:normAutofit/>
          </a:bodyPr>
          <a:lstStyle/>
          <a:p>
            <a:r>
              <a:rPr lang="en-US" sz="3600" dirty="0"/>
              <a:t>The duration</a:t>
            </a:r>
            <a:r>
              <a:rPr lang="en-US" altLang="zh-CN" sz="3600" dirty="0"/>
              <a:t>s</a:t>
            </a:r>
            <a:r>
              <a:rPr lang="en-US" sz="3600" dirty="0"/>
              <a:t> of inserting 100 data rows to  different size database files</a:t>
            </a:r>
            <a:br>
              <a:rPr lang="en-US" sz="3600" dirty="0"/>
            </a:br>
            <a:r>
              <a:rPr lang="zh-CN" altLang="en-US" sz="3600" dirty="0"/>
              <a:t>插入</a:t>
            </a:r>
            <a:r>
              <a:rPr lang="en-US" altLang="zh-CN" sz="3600" dirty="0"/>
              <a:t>100</a:t>
            </a:r>
            <a:r>
              <a:rPr lang="zh-CN" altLang="en-US" sz="3600" dirty="0"/>
              <a:t>条记录到不同数据量的数据库文件的时间</a:t>
            </a:r>
            <a:endParaRPr lang="en-US" sz="3600" dirty="0"/>
          </a:p>
        </p:txBody>
      </p:sp>
      <p:graphicFrame>
        <p:nvGraphicFramePr>
          <p:cNvPr id="15" name="Content Placeholder 14">
            <a:extLst>
              <a:ext uri="{FF2B5EF4-FFF2-40B4-BE49-F238E27FC236}">
                <a16:creationId xmlns:a16="http://schemas.microsoft.com/office/drawing/2014/main" id="{DBFC1BFB-D4BD-4F3A-B507-4A30B17BEEB3}"/>
              </a:ext>
            </a:extLst>
          </p:cNvPr>
          <p:cNvGraphicFramePr>
            <a:graphicFrameLocks noGrp="1"/>
          </p:cNvGraphicFramePr>
          <p:nvPr>
            <p:ph idx="1"/>
            <p:extLst>
              <p:ext uri="{D42A27DB-BD31-4B8C-83A1-F6EECF244321}">
                <p14:modId xmlns:p14="http://schemas.microsoft.com/office/powerpoint/2010/main" val="3447986315"/>
              </p:ext>
            </p:extLst>
          </p:nvPr>
        </p:nvGraphicFramePr>
        <p:xfrm>
          <a:off x="838201" y="2043404"/>
          <a:ext cx="3711222" cy="4449468"/>
        </p:xfrm>
        <a:graphic>
          <a:graphicData uri="http://schemas.openxmlformats.org/drawingml/2006/table">
            <a:tbl>
              <a:tblPr firstRow="1">
                <a:tableStyleId>{5C22544A-7EE6-4342-B048-85BDC9FD1C3A}</a:tableStyleId>
              </a:tblPr>
              <a:tblGrid>
                <a:gridCol w="744074">
                  <a:extLst>
                    <a:ext uri="{9D8B030D-6E8A-4147-A177-3AD203B41FA5}">
                      <a16:colId xmlns:a16="http://schemas.microsoft.com/office/drawing/2014/main" val="3411532189"/>
                    </a:ext>
                  </a:extLst>
                </a:gridCol>
                <a:gridCol w="576353">
                  <a:extLst>
                    <a:ext uri="{9D8B030D-6E8A-4147-A177-3AD203B41FA5}">
                      <a16:colId xmlns:a16="http://schemas.microsoft.com/office/drawing/2014/main" val="3119294624"/>
                    </a:ext>
                  </a:extLst>
                </a:gridCol>
                <a:gridCol w="585501">
                  <a:extLst>
                    <a:ext uri="{9D8B030D-6E8A-4147-A177-3AD203B41FA5}">
                      <a16:colId xmlns:a16="http://schemas.microsoft.com/office/drawing/2014/main" val="3411694651"/>
                    </a:ext>
                  </a:extLst>
                </a:gridCol>
                <a:gridCol w="890449">
                  <a:extLst>
                    <a:ext uri="{9D8B030D-6E8A-4147-A177-3AD203B41FA5}">
                      <a16:colId xmlns:a16="http://schemas.microsoft.com/office/drawing/2014/main" val="354249391"/>
                    </a:ext>
                  </a:extLst>
                </a:gridCol>
                <a:gridCol w="914845">
                  <a:extLst>
                    <a:ext uri="{9D8B030D-6E8A-4147-A177-3AD203B41FA5}">
                      <a16:colId xmlns:a16="http://schemas.microsoft.com/office/drawing/2014/main" val="4037969929"/>
                    </a:ext>
                  </a:extLst>
                </a:gridCol>
              </a:tblGrid>
              <a:tr h="763648">
                <a:tc>
                  <a:txBody>
                    <a:bodyPr/>
                    <a:lstStyle/>
                    <a:p>
                      <a:pPr algn="ctr" fontAlgn="b"/>
                      <a:r>
                        <a:rPr lang="en-US" sz="1100" b="1" i="0" u="none" strike="noStrike" dirty="0">
                          <a:solidFill>
                            <a:srgbClr val="000000"/>
                          </a:solidFill>
                          <a:effectLst/>
                          <a:latin typeface="Calibri" panose="020F0502020204030204" pitchFamily="34" charset="0"/>
                        </a:rPr>
                        <a:t>Data Row Count</a:t>
                      </a:r>
                    </a:p>
                  </a:txBody>
                  <a:tcPr marL="9525" marR="9525" marT="9525" marB="0" anchor="b"/>
                </a:tc>
                <a:tc>
                  <a:txBody>
                    <a:bodyPr/>
                    <a:lstStyle/>
                    <a:p>
                      <a:pPr algn="l" fontAlgn="b"/>
                      <a:r>
                        <a:rPr lang="en-US" sz="1100" b="1" i="0" u="none" strike="noStrike">
                          <a:solidFill>
                            <a:srgbClr val="000000"/>
                          </a:solidFill>
                          <a:effectLst/>
                          <a:latin typeface="Calibri" panose="020F0502020204030204" pitchFamily="34" charset="0"/>
                        </a:rPr>
                        <a:t>Local SQLite</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(ms)</a:t>
                      </a:r>
                    </a:p>
                  </a:txBody>
                  <a:tcPr marL="9525" marR="9525" marT="9525" marB="0" anchor="b"/>
                </a:tc>
                <a:tc>
                  <a:txBody>
                    <a:bodyPr/>
                    <a:lstStyle/>
                    <a:p>
                      <a:pPr algn="l" fontAlgn="b"/>
                      <a:r>
                        <a:rPr lang="en-US" sz="1100" b="1" i="0" u="none" strike="noStrike">
                          <a:solidFill>
                            <a:srgbClr val="000000"/>
                          </a:solidFill>
                          <a:effectLst/>
                          <a:latin typeface="Calibri" panose="020F0502020204030204" pitchFamily="34" charset="0"/>
                        </a:rPr>
                        <a:t>local LiteDB</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(ms)</a:t>
                      </a:r>
                    </a:p>
                  </a:txBody>
                  <a:tcPr marL="9525" marR="9525" marT="9525" marB="0" anchor="b"/>
                </a:tc>
                <a:tc>
                  <a:txBody>
                    <a:bodyPr/>
                    <a:lstStyle/>
                    <a:p>
                      <a:pPr algn="l" fontAlgn="b"/>
                      <a:r>
                        <a:rPr lang="en-US" sz="1100" b="1" i="0" u="none" strike="noStrike">
                          <a:solidFill>
                            <a:srgbClr val="000000"/>
                          </a:solidFill>
                          <a:effectLst/>
                          <a:latin typeface="Calibri" panose="020F0502020204030204" pitchFamily="34" charset="0"/>
                        </a:rPr>
                        <a:t> Shared Folder SQLite</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(ms)</a:t>
                      </a:r>
                    </a:p>
                  </a:txBody>
                  <a:tcPr marL="9525" marR="9525" marT="9525" marB="0" anchor="b"/>
                </a:tc>
                <a:tc>
                  <a:txBody>
                    <a:bodyPr/>
                    <a:lstStyle/>
                    <a:p>
                      <a:pPr algn="l" fontAlgn="b"/>
                      <a:r>
                        <a:rPr lang="en-US" sz="1100" b="1" i="0" u="none" strike="noStrike">
                          <a:solidFill>
                            <a:srgbClr val="000000"/>
                          </a:solidFill>
                          <a:effectLst/>
                          <a:latin typeface="Calibri" panose="020F0502020204030204" pitchFamily="34" charset="0"/>
                        </a:rPr>
                        <a:t> Shared Folder LiteDB</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(ms)</a:t>
                      </a:r>
                    </a:p>
                  </a:txBody>
                  <a:tcPr marL="9525" marR="9525" marT="9525" marB="0" anchor="b"/>
                </a:tc>
                <a:extLst>
                  <a:ext uri="{0D108BD9-81ED-4DB2-BD59-A6C34878D82A}">
                    <a16:rowId xmlns:a16="http://schemas.microsoft.com/office/drawing/2014/main" val="435583856"/>
                  </a:ext>
                </a:extLst>
              </a:tr>
              <a:tr h="368582">
                <a:tc>
                  <a:txBody>
                    <a:bodyPr/>
                    <a:lstStyle/>
                    <a:p>
                      <a:pPr algn="r" fontAlgn="b"/>
                      <a:r>
                        <a:rPr lang="en-US" sz="1100" b="0" i="0" u="none" strike="noStrike">
                          <a:solidFill>
                            <a:srgbClr val="000000"/>
                          </a:solidFill>
                          <a:effectLst/>
                          <a:latin typeface="Calibri" panose="020F0502020204030204" pitchFamily="34" charset="0"/>
                        </a:rPr>
                        <a:t>5000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303</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155</a:t>
                      </a:r>
                    </a:p>
                  </a:txBody>
                  <a:tcPr marL="9525" marR="9525" marT="9525" marB="0" anchor="b"/>
                </a:tc>
                <a:tc>
                  <a:txBody>
                    <a:bodyPr/>
                    <a:lstStyle/>
                    <a:p>
                      <a:pPr algn="r" fontAlgn="b"/>
                      <a:r>
                        <a:rPr lang="en-US" sz="1100" b="0" i="0" u="none" strike="noStrike" dirty="0">
                          <a:solidFill>
                            <a:srgbClr val="FF0000"/>
                          </a:solidFill>
                          <a:effectLst/>
                          <a:latin typeface="Calibri" panose="020F0502020204030204" pitchFamily="34" charset="0"/>
                        </a:rPr>
                        <a:t>1900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660</a:t>
                      </a:r>
                    </a:p>
                  </a:txBody>
                  <a:tcPr marL="9525" marR="9525" marT="9525" marB="0" anchor="b"/>
                </a:tc>
                <a:extLst>
                  <a:ext uri="{0D108BD9-81ED-4DB2-BD59-A6C34878D82A}">
                    <a16:rowId xmlns:a16="http://schemas.microsoft.com/office/drawing/2014/main" val="3657576694"/>
                  </a:ext>
                </a:extLst>
              </a:tr>
              <a:tr h="368582">
                <a:tc>
                  <a:txBody>
                    <a:bodyPr/>
                    <a:lstStyle/>
                    <a:p>
                      <a:pPr algn="r" fontAlgn="b"/>
                      <a:r>
                        <a:rPr lang="en-US" sz="1100" b="0" i="0" u="none" strike="noStrike">
                          <a:solidFill>
                            <a:srgbClr val="000000"/>
                          </a:solidFill>
                          <a:effectLst/>
                          <a:latin typeface="Calibri" panose="020F0502020204030204" pitchFamily="34" charset="0"/>
                        </a:rPr>
                        <a:t>10000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85</a:t>
                      </a:r>
                    </a:p>
                  </a:txBody>
                  <a:tcPr marL="9525" marR="9525" marT="9525" marB="0" anchor="b"/>
                </a:tc>
                <a:tc>
                  <a:txBody>
                    <a:bodyPr/>
                    <a:lstStyle/>
                    <a:p>
                      <a:pPr algn="r" fontAlgn="b"/>
                      <a:r>
                        <a:rPr lang="en-US" sz="1100" b="0" i="0" u="none" strike="noStrike" dirty="0">
                          <a:solidFill>
                            <a:srgbClr val="FF0000"/>
                          </a:solidFill>
                          <a:effectLst/>
                          <a:latin typeface="Calibri" panose="020F0502020204030204" pitchFamily="34" charset="0"/>
                        </a:rPr>
                        <a:t>2000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816</a:t>
                      </a:r>
                    </a:p>
                  </a:txBody>
                  <a:tcPr marL="9525" marR="9525" marT="9525" marB="0" anchor="b"/>
                </a:tc>
                <a:extLst>
                  <a:ext uri="{0D108BD9-81ED-4DB2-BD59-A6C34878D82A}">
                    <a16:rowId xmlns:a16="http://schemas.microsoft.com/office/drawing/2014/main" val="2252249486"/>
                  </a:ext>
                </a:extLst>
              </a:tr>
              <a:tr h="368582">
                <a:tc>
                  <a:txBody>
                    <a:bodyPr/>
                    <a:lstStyle/>
                    <a:p>
                      <a:pPr algn="r" fontAlgn="b"/>
                      <a:r>
                        <a:rPr lang="en-US" sz="1100" b="0" i="0" u="none" strike="noStrike">
                          <a:solidFill>
                            <a:srgbClr val="000000"/>
                          </a:solidFill>
                          <a:effectLst/>
                          <a:latin typeface="Calibri" panose="020F0502020204030204" pitchFamily="34" charset="0"/>
                        </a:rPr>
                        <a:t>15000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71</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89</a:t>
                      </a:r>
                    </a:p>
                  </a:txBody>
                  <a:tcPr marL="9525" marR="9525" marT="9525" marB="0" anchor="b"/>
                </a:tc>
                <a:tc>
                  <a:txBody>
                    <a:bodyPr/>
                    <a:lstStyle/>
                    <a:p>
                      <a:pPr algn="r" fontAlgn="b"/>
                      <a:r>
                        <a:rPr lang="en-US" sz="1100" b="0" i="0" u="none" strike="noStrike" dirty="0">
                          <a:solidFill>
                            <a:srgbClr val="FF0000"/>
                          </a:solidFill>
                          <a:effectLst/>
                          <a:latin typeface="Calibri" panose="020F0502020204030204" pitchFamily="34" charset="0"/>
                        </a:rPr>
                        <a:t>2800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716</a:t>
                      </a:r>
                    </a:p>
                  </a:txBody>
                  <a:tcPr marL="9525" marR="9525" marT="9525" marB="0" anchor="b"/>
                </a:tc>
                <a:extLst>
                  <a:ext uri="{0D108BD9-81ED-4DB2-BD59-A6C34878D82A}">
                    <a16:rowId xmlns:a16="http://schemas.microsoft.com/office/drawing/2014/main" val="1378526051"/>
                  </a:ext>
                </a:extLst>
              </a:tr>
              <a:tr h="368582">
                <a:tc>
                  <a:txBody>
                    <a:bodyPr/>
                    <a:lstStyle/>
                    <a:p>
                      <a:pPr algn="r" fontAlgn="b"/>
                      <a:r>
                        <a:rPr lang="en-US" sz="1100" b="0" i="0" u="none" strike="noStrike">
                          <a:solidFill>
                            <a:srgbClr val="000000"/>
                          </a:solidFill>
                          <a:effectLst/>
                          <a:latin typeface="Calibri" panose="020F0502020204030204" pitchFamily="34" charset="0"/>
                        </a:rPr>
                        <a:t>20000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71</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83</a:t>
                      </a:r>
                    </a:p>
                  </a:txBody>
                  <a:tcPr marL="9525" marR="9525" marT="9525" marB="0" anchor="b"/>
                </a:tc>
                <a:tc>
                  <a:txBody>
                    <a:bodyPr/>
                    <a:lstStyle/>
                    <a:p>
                      <a:pPr algn="r" fontAlgn="b"/>
                      <a:r>
                        <a:rPr lang="en-US" sz="1100" b="0" i="0" u="none" strike="noStrike" dirty="0">
                          <a:solidFill>
                            <a:srgbClr val="FF0000"/>
                          </a:solidFill>
                          <a:effectLst/>
                          <a:latin typeface="Calibri" panose="020F0502020204030204" pitchFamily="34" charset="0"/>
                        </a:rPr>
                        <a:t>3300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769</a:t>
                      </a:r>
                    </a:p>
                  </a:txBody>
                  <a:tcPr marL="9525" marR="9525" marT="9525" marB="0" anchor="b"/>
                </a:tc>
                <a:extLst>
                  <a:ext uri="{0D108BD9-81ED-4DB2-BD59-A6C34878D82A}">
                    <a16:rowId xmlns:a16="http://schemas.microsoft.com/office/drawing/2014/main" val="2952711471"/>
                  </a:ext>
                </a:extLst>
              </a:tr>
              <a:tr h="368582">
                <a:tc>
                  <a:txBody>
                    <a:bodyPr/>
                    <a:lstStyle/>
                    <a:p>
                      <a:pPr algn="r" fontAlgn="b"/>
                      <a:r>
                        <a:rPr lang="en-US" sz="1100" b="0" i="0" u="none" strike="noStrike">
                          <a:solidFill>
                            <a:srgbClr val="000000"/>
                          </a:solidFill>
                          <a:effectLst/>
                          <a:latin typeface="Calibri" panose="020F0502020204030204" pitchFamily="34" charset="0"/>
                        </a:rPr>
                        <a:t>25000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71</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82</a:t>
                      </a:r>
                    </a:p>
                  </a:txBody>
                  <a:tcPr marL="9525" marR="9525" marT="9525" marB="0" anchor="b"/>
                </a:tc>
                <a:tc>
                  <a:txBody>
                    <a:bodyPr/>
                    <a:lstStyle/>
                    <a:p>
                      <a:pPr algn="r" fontAlgn="b"/>
                      <a:r>
                        <a:rPr lang="en-US" sz="1100" b="0" i="0" u="none" strike="noStrike" dirty="0">
                          <a:solidFill>
                            <a:srgbClr val="FF0000"/>
                          </a:solidFill>
                          <a:effectLst/>
                          <a:latin typeface="Calibri" panose="020F0502020204030204" pitchFamily="34" charset="0"/>
                        </a:rPr>
                        <a:t>3600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776</a:t>
                      </a:r>
                    </a:p>
                  </a:txBody>
                  <a:tcPr marL="9525" marR="9525" marT="9525" marB="0" anchor="b"/>
                </a:tc>
                <a:extLst>
                  <a:ext uri="{0D108BD9-81ED-4DB2-BD59-A6C34878D82A}">
                    <a16:rowId xmlns:a16="http://schemas.microsoft.com/office/drawing/2014/main" val="3385707011"/>
                  </a:ext>
                </a:extLst>
              </a:tr>
              <a:tr h="368582">
                <a:tc>
                  <a:txBody>
                    <a:bodyPr/>
                    <a:lstStyle/>
                    <a:p>
                      <a:pPr algn="r" fontAlgn="b"/>
                      <a:r>
                        <a:rPr lang="en-US" sz="1100" b="0" i="0" u="none" strike="noStrike">
                          <a:solidFill>
                            <a:srgbClr val="000000"/>
                          </a:solidFill>
                          <a:effectLst/>
                          <a:latin typeface="Calibri" panose="020F0502020204030204" pitchFamily="34" charset="0"/>
                        </a:rPr>
                        <a:t>30000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75</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86</a:t>
                      </a:r>
                    </a:p>
                  </a:txBody>
                  <a:tcPr marL="9525" marR="9525" marT="9525" marB="0" anchor="b"/>
                </a:tc>
                <a:tc>
                  <a:txBody>
                    <a:bodyPr/>
                    <a:lstStyle/>
                    <a:p>
                      <a:pPr algn="r" fontAlgn="b"/>
                      <a:r>
                        <a:rPr lang="en-US" sz="1100" b="0" i="0" u="none" strike="noStrike" dirty="0">
                          <a:solidFill>
                            <a:srgbClr val="FF0000"/>
                          </a:solidFill>
                          <a:effectLst/>
                          <a:latin typeface="Calibri" panose="020F0502020204030204" pitchFamily="34" charset="0"/>
                        </a:rPr>
                        <a:t>3800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700</a:t>
                      </a:r>
                    </a:p>
                  </a:txBody>
                  <a:tcPr marL="9525" marR="9525" marT="9525" marB="0" anchor="b"/>
                </a:tc>
                <a:extLst>
                  <a:ext uri="{0D108BD9-81ED-4DB2-BD59-A6C34878D82A}">
                    <a16:rowId xmlns:a16="http://schemas.microsoft.com/office/drawing/2014/main" val="567527826"/>
                  </a:ext>
                </a:extLst>
              </a:tr>
              <a:tr h="368582">
                <a:tc>
                  <a:txBody>
                    <a:bodyPr/>
                    <a:lstStyle/>
                    <a:p>
                      <a:pPr algn="r" fontAlgn="b"/>
                      <a:r>
                        <a:rPr lang="en-US" sz="1100" b="0" i="0" u="none" strike="noStrike">
                          <a:solidFill>
                            <a:srgbClr val="000000"/>
                          </a:solidFill>
                          <a:effectLst/>
                          <a:latin typeface="Calibri" panose="020F0502020204030204" pitchFamily="34" charset="0"/>
                        </a:rPr>
                        <a:t>35000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71</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76</a:t>
                      </a:r>
                    </a:p>
                  </a:txBody>
                  <a:tcPr marL="9525" marR="9525" marT="9525" marB="0" anchor="b"/>
                </a:tc>
                <a:tc>
                  <a:txBody>
                    <a:bodyPr/>
                    <a:lstStyle/>
                    <a:p>
                      <a:pPr algn="r" fontAlgn="b"/>
                      <a:r>
                        <a:rPr lang="en-US" sz="1100" b="0" i="0" u="none" strike="noStrike" dirty="0">
                          <a:solidFill>
                            <a:srgbClr val="FF0000"/>
                          </a:solidFill>
                          <a:effectLst/>
                          <a:latin typeface="Calibri" panose="020F0502020204030204" pitchFamily="34" charset="0"/>
                        </a:rPr>
                        <a:t>4700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698</a:t>
                      </a:r>
                    </a:p>
                  </a:txBody>
                  <a:tcPr marL="9525" marR="9525" marT="9525" marB="0" anchor="b"/>
                </a:tc>
                <a:extLst>
                  <a:ext uri="{0D108BD9-81ED-4DB2-BD59-A6C34878D82A}">
                    <a16:rowId xmlns:a16="http://schemas.microsoft.com/office/drawing/2014/main" val="1282235833"/>
                  </a:ext>
                </a:extLst>
              </a:tr>
              <a:tr h="368582">
                <a:tc>
                  <a:txBody>
                    <a:bodyPr/>
                    <a:lstStyle/>
                    <a:p>
                      <a:pPr algn="r" fontAlgn="b"/>
                      <a:r>
                        <a:rPr lang="en-US" sz="1100" b="0" i="0" u="none" strike="noStrike">
                          <a:solidFill>
                            <a:srgbClr val="000000"/>
                          </a:solidFill>
                          <a:effectLst/>
                          <a:latin typeface="Calibri" panose="020F0502020204030204" pitchFamily="34" charset="0"/>
                        </a:rPr>
                        <a:t>40000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76</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74</a:t>
                      </a:r>
                    </a:p>
                  </a:txBody>
                  <a:tcPr marL="9525" marR="9525" marT="9525" marB="0" anchor="b"/>
                </a:tc>
                <a:tc>
                  <a:txBody>
                    <a:bodyPr/>
                    <a:lstStyle/>
                    <a:p>
                      <a:pPr algn="r" fontAlgn="b"/>
                      <a:r>
                        <a:rPr lang="en-US" sz="1100" b="0" i="0" u="none" strike="noStrike">
                          <a:solidFill>
                            <a:srgbClr val="FF0000"/>
                          </a:solidFill>
                          <a:effectLst/>
                          <a:latin typeface="Calibri" panose="020F0502020204030204" pitchFamily="34" charset="0"/>
                        </a:rPr>
                        <a:t>6200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678</a:t>
                      </a:r>
                    </a:p>
                  </a:txBody>
                  <a:tcPr marL="9525" marR="9525" marT="9525" marB="0" anchor="b"/>
                </a:tc>
                <a:extLst>
                  <a:ext uri="{0D108BD9-81ED-4DB2-BD59-A6C34878D82A}">
                    <a16:rowId xmlns:a16="http://schemas.microsoft.com/office/drawing/2014/main" val="2204181243"/>
                  </a:ext>
                </a:extLst>
              </a:tr>
              <a:tr h="368582">
                <a:tc>
                  <a:txBody>
                    <a:bodyPr/>
                    <a:lstStyle/>
                    <a:p>
                      <a:pPr algn="r" fontAlgn="b"/>
                      <a:r>
                        <a:rPr lang="en-US" sz="1100" b="0" i="0" u="none" strike="noStrike">
                          <a:solidFill>
                            <a:srgbClr val="000000"/>
                          </a:solidFill>
                          <a:effectLst/>
                          <a:latin typeface="Calibri" panose="020F0502020204030204" pitchFamily="34" charset="0"/>
                        </a:rPr>
                        <a:t>45000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81</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77</a:t>
                      </a:r>
                    </a:p>
                  </a:txBody>
                  <a:tcPr marL="9525" marR="9525" marT="9525" marB="0" anchor="b"/>
                </a:tc>
                <a:tc>
                  <a:txBody>
                    <a:bodyPr/>
                    <a:lstStyle/>
                    <a:p>
                      <a:pPr algn="r" fontAlgn="b"/>
                      <a:r>
                        <a:rPr lang="en-US" sz="1100" b="0" i="0" u="none" strike="noStrike" dirty="0">
                          <a:solidFill>
                            <a:srgbClr val="FF0000"/>
                          </a:solidFill>
                          <a:effectLst/>
                          <a:latin typeface="Calibri" panose="020F0502020204030204" pitchFamily="34" charset="0"/>
                        </a:rPr>
                        <a:t>5700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758</a:t>
                      </a:r>
                    </a:p>
                  </a:txBody>
                  <a:tcPr marL="9525" marR="9525" marT="9525" marB="0" anchor="b"/>
                </a:tc>
                <a:extLst>
                  <a:ext uri="{0D108BD9-81ED-4DB2-BD59-A6C34878D82A}">
                    <a16:rowId xmlns:a16="http://schemas.microsoft.com/office/drawing/2014/main" val="4269874582"/>
                  </a:ext>
                </a:extLst>
              </a:tr>
              <a:tr h="368582">
                <a:tc>
                  <a:txBody>
                    <a:bodyPr/>
                    <a:lstStyle/>
                    <a:p>
                      <a:pPr algn="r" fontAlgn="b"/>
                      <a:r>
                        <a:rPr lang="en-US" sz="1100" b="0" i="0" u="none" strike="noStrike">
                          <a:solidFill>
                            <a:srgbClr val="000000"/>
                          </a:solidFill>
                          <a:effectLst/>
                          <a:latin typeface="Calibri" panose="020F0502020204030204" pitchFamily="34" charset="0"/>
                        </a:rPr>
                        <a:t>50000</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78</a:t>
                      </a:r>
                    </a:p>
                  </a:txBody>
                  <a:tcPr marL="9525" marR="9525" marT="9525" marB="0" anchor="b"/>
                </a:tc>
                <a:tc>
                  <a:txBody>
                    <a:bodyPr/>
                    <a:lstStyle/>
                    <a:p>
                      <a:pPr algn="r" fontAlgn="b"/>
                      <a:r>
                        <a:rPr lang="en-US" sz="1100" b="0" i="0" u="none" strike="noStrike" dirty="0">
                          <a:solidFill>
                            <a:schemeClr val="accent6">
                              <a:lumMod val="75000"/>
                            </a:schemeClr>
                          </a:solidFill>
                          <a:effectLst/>
                          <a:latin typeface="Calibri" panose="020F0502020204030204" pitchFamily="34" charset="0"/>
                        </a:rPr>
                        <a:t>91</a:t>
                      </a:r>
                    </a:p>
                  </a:txBody>
                  <a:tcPr marL="9525" marR="9525" marT="9525" marB="0" anchor="b"/>
                </a:tc>
                <a:tc>
                  <a:txBody>
                    <a:bodyPr/>
                    <a:lstStyle/>
                    <a:p>
                      <a:pPr algn="r" fontAlgn="b"/>
                      <a:r>
                        <a:rPr lang="en-US" sz="1100" b="0" i="0" u="none" strike="noStrike" dirty="0">
                          <a:solidFill>
                            <a:srgbClr val="FF0000"/>
                          </a:solidFill>
                          <a:effectLst/>
                          <a:latin typeface="Calibri" panose="020F0502020204030204" pitchFamily="34" charset="0"/>
                        </a:rPr>
                        <a:t>6400</a:t>
                      </a:r>
                    </a:p>
                  </a:txBody>
                  <a:tcPr marL="9525" marR="9525" marT="9525" marB="0" anchor="b"/>
                </a:tc>
                <a:tc>
                  <a:txBody>
                    <a:bodyPr/>
                    <a:lstStyle/>
                    <a:p>
                      <a:pPr algn="r" fontAlgn="b"/>
                      <a:r>
                        <a:rPr lang="en-US" sz="1100" b="0" i="0" u="none" strike="noStrike" dirty="0">
                          <a:solidFill>
                            <a:srgbClr val="FF0000"/>
                          </a:solidFill>
                          <a:effectLst/>
                          <a:latin typeface="Calibri" panose="020F0502020204030204" pitchFamily="34" charset="0"/>
                        </a:rPr>
                        <a:t>1000</a:t>
                      </a:r>
                    </a:p>
                  </a:txBody>
                  <a:tcPr marL="9525" marR="9525" marT="9525" marB="0" anchor="b"/>
                </a:tc>
                <a:extLst>
                  <a:ext uri="{0D108BD9-81ED-4DB2-BD59-A6C34878D82A}">
                    <a16:rowId xmlns:a16="http://schemas.microsoft.com/office/drawing/2014/main" val="1981916208"/>
                  </a:ext>
                </a:extLst>
              </a:tr>
            </a:tbl>
          </a:graphicData>
        </a:graphic>
      </p:graphicFrame>
      <p:sp>
        <p:nvSpPr>
          <p:cNvPr id="19" name="TextBox 18">
            <a:extLst>
              <a:ext uri="{FF2B5EF4-FFF2-40B4-BE49-F238E27FC236}">
                <a16:creationId xmlns:a16="http://schemas.microsoft.com/office/drawing/2014/main" id="{7583EA3F-79D9-4ADE-A2AF-5E3B6CF76F83}"/>
              </a:ext>
            </a:extLst>
          </p:cNvPr>
          <p:cNvSpPr txBox="1"/>
          <p:nvPr/>
        </p:nvSpPr>
        <p:spPr>
          <a:xfrm>
            <a:off x="8578865" y="2043404"/>
            <a:ext cx="2774934" cy="4308872"/>
          </a:xfrm>
          <a:prstGeom prst="rect">
            <a:avLst/>
          </a:prstGeom>
          <a:noFill/>
        </p:spPr>
        <p:txBody>
          <a:bodyPr wrap="square" rtlCol="0">
            <a:spAutoFit/>
          </a:bodyPr>
          <a:lstStyle/>
          <a:p>
            <a:r>
              <a:rPr lang="en-US" altLang="zh-CN" dirty="0"/>
              <a:t>C</a:t>
            </a:r>
            <a:r>
              <a:rPr lang="en-US" dirty="0"/>
              <a:t>onclusions:</a:t>
            </a:r>
          </a:p>
          <a:p>
            <a:r>
              <a:rPr lang="zh-CN" altLang="en-US" dirty="0"/>
              <a:t>结论</a:t>
            </a:r>
            <a:r>
              <a:rPr lang="en-US" altLang="zh-CN" dirty="0"/>
              <a:t>:</a:t>
            </a:r>
          </a:p>
          <a:p>
            <a:pPr marL="285750" indent="-285750">
              <a:buFont typeface="Arial" panose="020B0604020202020204" pitchFamily="34" charset="0"/>
              <a:buChar char="•"/>
            </a:pPr>
            <a:r>
              <a:rPr lang="zh-CN" altLang="en-US" sz="1100" dirty="0">
                <a:solidFill>
                  <a:srgbClr val="FF0000"/>
                </a:solidFill>
              </a:rPr>
              <a:t>插入数据到共享文件夹里的数据库文件，明显比插入数据到本地数据库文件夹花费的时间长。</a:t>
            </a:r>
            <a:endParaRPr lang="en-US" altLang="zh-CN" sz="1100" dirty="0">
              <a:solidFill>
                <a:srgbClr val="FF0000"/>
              </a:solidFill>
            </a:endParaRPr>
          </a:p>
          <a:p>
            <a:pPr marL="285750" indent="-285750">
              <a:buFont typeface="Arial" panose="020B0604020202020204" pitchFamily="34" charset="0"/>
              <a:buChar char="•"/>
            </a:pPr>
            <a:r>
              <a:rPr lang="zh-CN" altLang="en-US" sz="1100" dirty="0">
                <a:solidFill>
                  <a:schemeClr val="accent6">
                    <a:lumMod val="75000"/>
                  </a:schemeClr>
                </a:solidFill>
              </a:rPr>
              <a:t>插入数据到本地</a:t>
            </a:r>
            <a:r>
              <a:rPr lang="en-US" altLang="zh-CN" sz="1100" dirty="0">
                <a:solidFill>
                  <a:schemeClr val="accent6">
                    <a:lumMod val="75000"/>
                  </a:schemeClr>
                </a:solidFill>
              </a:rPr>
              <a:t>SQLite</a:t>
            </a:r>
            <a:r>
              <a:rPr lang="zh-CN" altLang="en-US" sz="1100" dirty="0">
                <a:solidFill>
                  <a:schemeClr val="accent6">
                    <a:lumMod val="75000"/>
                  </a:schemeClr>
                </a:solidFill>
              </a:rPr>
              <a:t>数据、本地</a:t>
            </a:r>
            <a:r>
              <a:rPr lang="en-US" altLang="zh-CN" sz="1100" dirty="0">
                <a:solidFill>
                  <a:schemeClr val="accent6">
                    <a:lumMod val="75000"/>
                  </a:schemeClr>
                </a:solidFill>
              </a:rPr>
              <a:t>LiteDB</a:t>
            </a:r>
            <a:r>
              <a:rPr lang="zh-CN" altLang="en-US" sz="1100" dirty="0">
                <a:solidFill>
                  <a:schemeClr val="accent6">
                    <a:lumMod val="75000"/>
                  </a:schemeClr>
                </a:solidFill>
              </a:rPr>
              <a:t>、共享文件夹里的</a:t>
            </a:r>
            <a:r>
              <a:rPr lang="en-US" altLang="zh-CN" sz="1100" dirty="0">
                <a:solidFill>
                  <a:schemeClr val="accent6">
                    <a:lumMod val="75000"/>
                  </a:schemeClr>
                </a:solidFill>
              </a:rPr>
              <a:t>LiteDB</a:t>
            </a:r>
            <a:r>
              <a:rPr lang="zh-CN" altLang="en-US" sz="1100" dirty="0">
                <a:solidFill>
                  <a:schemeClr val="accent6">
                    <a:lumMod val="75000"/>
                  </a:schemeClr>
                </a:solidFill>
              </a:rPr>
              <a:t>花费的时间与数据数据量关系不大</a:t>
            </a:r>
            <a:r>
              <a:rPr lang="zh-CN" altLang="en-US" sz="1100" dirty="0"/>
              <a:t>，</a:t>
            </a:r>
            <a:r>
              <a:rPr lang="zh-CN" altLang="en-US" sz="1100" dirty="0">
                <a:solidFill>
                  <a:srgbClr val="FF0000"/>
                </a:solidFill>
              </a:rPr>
              <a:t>但是插入数据到共享文件夹里的</a:t>
            </a:r>
            <a:r>
              <a:rPr lang="en-US" altLang="zh-CN" sz="1100" dirty="0">
                <a:solidFill>
                  <a:srgbClr val="FF0000"/>
                </a:solidFill>
              </a:rPr>
              <a:t>SQLite</a:t>
            </a:r>
            <a:r>
              <a:rPr lang="zh-CN" altLang="en-US" sz="1100" dirty="0">
                <a:solidFill>
                  <a:srgbClr val="FF0000"/>
                </a:solidFill>
              </a:rPr>
              <a:t>数据库文件，花费的时间随数据文件已有数据量增加而明显增加。</a:t>
            </a:r>
            <a:endParaRPr lang="en-US" altLang="zh-CN" sz="1100" dirty="0">
              <a:solidFill>
                <a:srgbClr val="FF0000"/>
              </a:solidFill>
            </a:endParaRPr>
          </a:p>
          <a:p>
            <a:pPr marL="742950" lvl="1" indent="-285750">
              <a:buFont typeface="Arial" panose="020B0604020202020204" pitchFamily="34" charset="0"/>
              <a:buChar char="•"/>
            </a:pPr>
            <a:r>
              <a:rPr lang="zh-CN" altLang="en-US" sz="1100" dirty="0">
                <a:solidFill>
                  <a:srgbClr val="FF0000"/>
                </a:solidFill>
              </a:rPr>
              <a:t>共享文件夹的情况下，插入数据到</a:t>
            </a:r>
            <a:r>
              <a:rPr lang="en-US" altLang="zh-CN" sz="1100" dirty="0">
                <a:solidFill>
                  <a:srgbClr val="FF0000"/>
                </a:solidFill>
              </a:rPr>
              <a:t>SQLite</a:t>
            </a:r>
            <a:r>
              <a:rPr lang="zh-CN" altLang="en-US" sz="1100" dirty="0">
                <a:solidFill>
                  <a:srgbClr val="FF0000"/>
                </a:solidFill>
              </a:rPr>
              <a:t>数据文件花费时间都大于</a:t>
            </a:r>
            <a:r>
              <a:rPr lang="en-US" altLang="zh-CN" sz="1100" dirty="0">
                <a:solidFill>
                  <a:srgbClr val="FF0000"/>
                </a:solidFill>
              </a:rPr>
              <a:t>1</a:t>
            </a:r>
            <a:r>
              <a:rPr lang="zh-CN" altLang="en-US" sz="1100" dirty="0">
                <a:solidFill>
                  <a:srgbClr val="FF0000"/>
                </a:solidFill>
              </a:rPr>
              <a:t>秒。</a:t>
            </a:r>
            <a:r>
              <a:rPr lang="zh-CN" altLang="en-US" sz="1100" dirty="0">
                <a:solidFill>
                  <a:schemeClr val="accent6">
                    <a:lumMod val="75000"/>
                  </a:schemeClr>
                </a:solidFill>
              </a:rPr>
              <a:t>插入</a:t>
            </a:r>
            <a:r>
              <a:rPr lang="en-US" altLang="zh-CN" sz="1100" dirty="0">
                <a:solidFill>
                  <a:schemeClr val="accent6">
                    <a:lumMod val="75000"/>
                  </a:schemeClr>
                </a:solidFill>
              </a:rPr>
              <a:t>LiteDB</a:t>
            </a:r>
            <a:r>
              <a:rPr lang="zh-CN" altLang="en-US" sz="1100" dirty="0">
                <a:solidFill>
                  <a:schemeClr val="accent6">
                    <a:lumMod val="75000"/>
                  </a:schemeClr>
                </a:solidFill>
              </a:rPr>
              <a:t>花费的时间，只有数据已有数据有</a:t>
            </a:r>
            <a:r>
              <a:rPr lang="en-US" altLang="zh-CN" sz="1100" dirty="0">
                <a:solidFill>
                  <a:schemeClr val="accent6">
                    <a:lumMod val="75000"/>
                  </a:schemeClr>
                </a:solidFill>
              </a:rPr>
              <a:t>1000</a:t>
            </a:r>
            <a:r>
              <a:rPr lang="zh-CN" altLang="en-US" sz="1100" dirty="0">
                <a:solidFill>
                  <a:schemeClr val="accent6">
                    <a:lumMod val="75000"/>
                  </a:schemeClr>
                </a:solidFill>
              </a:rPr>
              <a:t>条的情况下达到</a:t>
            </a:r>
            <a:r>
              <a:rPr lang="en-US" altLang="zh-CN" sz="1100" dirty="0">
                <a:solidFill>
                  <a:schemeClr val="accent6">
                    <a:lumMod val="75000"/>
                  </a:schemeClr>
                </a:solidFill>
              </a:rPr>
              <a:t>1</a:t>
            </a:r>
            <a:r>
              <a:rPr lang="zh-CN" altLang="en-US" sz="1100" dirty="0">
                <a:solidFill>
                  <a:schemeClr val="accent6">
                    <a:lumMod val="75000"/>
                  </a:schemeClr>
                </a:solidFill>
              </a:rPr>
              <a:t>秒。</a:t>
            </a:r>
            <a:endParaRPr lang="en-US" altLang="zh-CN" sz="1100" dirty="0">
              <a:solidFill>
                <a:schemeClr val="accent6">
                  <a:lumMod val="75000"/>
                </a:schemeClr>
              </a:solidFill>
            </a:endParaRPr>
          </a:p>
          <a:p>
            <a:pPr marL="742950" lvl="1" indent="-285750">
              <a:buFont typeface="Arial" panose="020B0604020202020204" pitchFamily="34" charset="0"/>
              <a:buChar char="•"/>
            </a:pPr>
            <a:r>
              <a:rPr lang="zh-CN" altLang="en-US" sz="1100" dirty="0">
                <a:solidFill>
                  <a:schemeClr val="accent6">
                    <a:lumMod val="75000"/>
                  </a:schemeClr>
                </a:solidFill>
              </a:rPr>
              <a:t>本地文件的情况下，插入数据到</a:t>
            </a:r>
            <a:r>
              <a:rPr lang="en-US" altLang="zh-CN" sz="1100" dirty="0">
                <a:solidFill>
                  <a:schemeClr val="accent6">
                    <a:lumMod val="75000"/>
                  </a:schemeClr>
                </a:solidFill>
              </a:rPr>
              <a:t>SQLite</a:t>
            </a:r>
            <a:r>
              <a:rPr lang="zh-CN" altLang="en-US" sz="1100" dirty="0">
                <a:solidFill>
                  <a:schemeClr val="accent6">
                    <a:lumMod val="75000"/>
                  </a:schemeClr>
                </a:solidFill>
              </a:rPr>
              <a:t>和</a:t>
            </a:r>
            <a:r>
              <a:rPr lang="en-US" altLang="zh-CN" sz="1100" dirty="0">
                <a:solidFill>
                  <a:schemeClr val="accent6">
                    <a:lumMod val="75000"/>
                  </a:schemeClr>
                </a:solidFill>
              </a:rPr>
              <a:t>LiteDB</a:t>
            </a:r>
            <a:r>
              <a:rPr lang="zh-CN" altLang="en-US" sz="1100" dirty="0">
                <a:solidFill>
                  <a:schemeClr val="accent6">
                    <a:lumMod val="75000"/>
                  </a:schemeClr>
                </a:solidFill>
              </a:rPr>
              <a:t>数据库文件都在</a:t>
            </a:r>
            <a:r>
              <a:rPr lang="en-US" altLang="zh-CN" sz="1100" dirty="0">
                <a:solidFill>
                  <a:schemeClr val="accent6">
                    <a:lumMod val="75000"/>
                  </a:schemeClr>
                </a:solidFill>
              </a:rPr>
              <a:t>1</a:t>
            </a:r>
            <a:r>
              <a:rPr lang="zh-CN" altLang="en-US" sz="1100" dirty="0">
                <a:solidFill>
                  <a:schemeClr val="accent6">
                    <a:lumMod val="75000"/>
                  </a:schemeClr>
                </a:solidFill>
              </a:rPr>
              <a:t>秒内完成。。</a:t>
            </a:r>
            <a:endParaRPr lang="en-US" altLang="zh-CN" sz="1100" dirty="0">
              <a:solidFill>
                <a:schemeClr val="accent6">
                  <a:lumMod val="75000"/>
                </a:schemeClr>
              </a:solidFill>
            </a:endParaRPr>
          </a:p>
          <a:p>
            <a:pPr marL="285750" indent="-285750">
              <a:buFont typeface="Arial" panose="020B0604020202020204" pitchFamily="34" charset="0"/>
              <a:buChar char="•"/>
            </a:pPr>
            <a:r>
              <a:rPr lang="zh-CN" altLang="en-US" sz="1100" dirty="0">
                <a:solidFill>
                  <a:schemeClr val="accent6">
                    <a:lumMod val="75000"/>
                  </a:schemeClr>
                </a:solidFill>
              </a:rPr>
              <a:t>数据库文件放在本地的情况下，插入数据到</a:t>
            </a:r>
            <a:r>
              <a:rPr lang="en-US" altLang="zh-CN" sz="1100" dirty="0">
                <a:solidFill>
                  <a:schemeClr val="accent6">
                    <a:lumMod val="75000"/>
                  </a:schemeClr>
                </a:solidFill>
              </a:rPr>
              <a:t>SQLite</a:t>
            </a:r>
            <a:r>
              <a:rPr lang="zh-CN" altLang="en-US" sz="1100" dirty="0">
                <a:solidFill>
                  <a:schemeClr val="accent6">
                    <a:lumMod val="75000"/>
                  </a:schemeClr>
                </a:solidFill>
              </a:rPr>
              <a:t>和插入到</a:t>
            </a:r>
            <a:r>
              <a:rPr lang="en-US" altLang="zh-CN" sz="1100" dirty="0">
                <a:solidFill>
                  <a:schemeClr val="accent6">
                    <a:lumMod val="75000"/>
                  </a:schemeClr>
                </a:solidFill>
              </a:rPr>
              <a:t>LiteDB</a:t>
            </a:r>
            <a:r>
              <a:rPr lang="zh-CN" altLang="en-US" sz="1100" dirty="0">
                <a:solidFill>
                  <a:schemeClr val="accent6">
                    <a:lumMod val="75000"/>
                  </a:schemeClr>
                </a:solidFill>
              </a:rPr>
              <a:t>时间花费相近，在共享文件夹的情况下，</a:t>
            </a:r>
            <a:r>
              <a:rPr lang="en-US" altLang="zh-CN" sz="1100" dirty="0">
                <a:solidFill>
                  <a:schemeClr val="accent6">
                    <a:lumMod val="75000"/>
                  </a:schemeClr>
                </a:solidFill>
              </a:rPr>
              <a:t>LiteDB</a:t>
            </a:r>
            <a:r>
              <a:rPr lang="zh-CN" altLang="en-US" sz="1100" dirty="0">
                <a:solidFill>
                  <a:schemeClr val="accent6">
                    <a:lumMod val="75000"/>
                  </a:schemeClr>
                </a:solidFill>
              </a:rPr>
              <a:t>明显优于</a:t>
            </a:r>
            <a:r>
              <a:rPr lang="en-US" altLang="zh-CN" sz="1100" dirty="0">
                <a:solidFill>
                  <a:schemeClr val="accent6">
                    <a:lumMod val="75000"/>
                  </a:schemeClr>
                </a:solidFill>
              </a:rPr>
              <a:t>SQLite</a:t>
            </a:r>
            <a:r>
              <a:rPr lang="zh-CN" altLang="en-US" sz="1100" dirty="0">
                <a:solidFill>
                  <a:schemeClr val="accent6">
                    <a:lumMod val="75000"/>
                  </a:schemeClr>
                </a:solidFill>
              </a:rPr>
              <a:t>。</a:t>
            </a:r>
            <a:r>
              <a:rPr lang="en-US" altLang="zh-CN" dirty="0"/>
              <a:t>	</a:t>
            </a:r>
          </a:p>
        </p:txBody>
      </p:sp>
      <p:graphicFrame>
        <p:nvGraphicFramePr>
          <p:cNvPr id="7" name="Chart 6">
            <a:extLst>
              <a:ext uri="{FF2B5EF4-FFF2-40B4-BE49-F238E27FC236}">
                <a16:creationId xmlns:a16="http://schemas.microsoft.com/office/drawing/2014/main" id="{7147FE17-7AF6-4FAD-BADD-EFD7C139119C}"/>
              </a:ext>
            </a:extLst>
          </p:cNvPr>
          <p:cNvGraphicFramePr>
            <a:graphicFrameLocks/>
          </p:cNvGraphicFramePr>
          <p:nvPr>
            <p:extLst>
              <p:ext uri="{D42A27DB-BD31-4B8C-83A1-F6EECF244321}">
                <p14:modId xmlns:p14="http://schemas.microsoft.com/office/powerpoint/2010/main" val="2385725481"/>
              </p:ext>
            </p:extLst>
          </p:nvPr>
        </p:nvGraphicFramePr>
        <p:xfrm>
          <a:off x="4649495" y="2043404"/>
          <a:ext cx="3829297" cy="44494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5613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TotalTime>
  <Words>838</Words>
  <Application>Microsoft Office PowerPoint</Application>
  <PresentationFormat>Widescreen</PresentationFormat>
  <Paragraphs>168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文件数据库性能测试和分析 File Database Performance Tests And Analyse</vt:lpstr>
      <vt:lpstr>Perspectives 要点</vt:lpstr>
      <vt:lpstr>Test project code</vt:lpstr>
      <vt:lpstr>Test Hardware Environment</vt:lpstr>
      <vt:lpstr>Data Construct</vt:lpstr>
      <vt:lpstr>Read data tests</vt:lpstr>
      <vt:lpstr>The durations of reading 10 data rows from  different size database files 从不同数据量的数据库文件读取10条记录的时间</vt:lpstr>
      <vt:lpstr>Insert data tests</vt:lpstr>
      <vt:lpstr>The durations of inserting 100 data rows to  different size database files 插入100条记录到不同数据量的数据库文件的时间</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文件数据库性能测试</dc:title>
  <dc:creator>侯 宜安</dc:creator>
  <cp:lastModifiedBy>侯 宜安</cp:lastModifiedBy>
  <cp:revision>3</cp:revision>
  <dcterms:created xsi:type="dcterms:W3CDTF">2020-02-11T04:04:45Z</dcterms:created>
  <dcterms:modified xsi:type="dcterms:W3CDTF">2020-02-13T02:54:52Z</dcterms:modified>
</cp:coreProperties>
</file>